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9" r:id="rId22"/>
    <p:sldId id="276" r:id="rId23"/>
    <p:sldId id="277" r:id="rId24"/>
    <p:sldId id="291" r:id="rId25"/>
    <p:sldId id="292" r:id="rId26"/>
  </p:sldIdLst>
  <p:sldSz cx="13444538" cy="7562850"/>
  <p:notesSz cx="10693400" cy="7562850"/>
  <p:defaultTextStyle>
    <a:defPPr>
      <a:defRPr lang="ko-KR">
        <a:uFillTx/>
      </a:defRPr>
    </a:defPPr>
    <a:lvl1pPr marL="0" algn="l" defTabSz="914400" rtl="0" eaLnBrk="1" latinLnBrk="1" hangingPunct="1">
      <a:defRPr sz="1800" kern="1200">
        <a:solidFill>
          <a:schemeClr val="tx1"/>
        </a:solidFill>
        <a:uFillTx/>
        <a:latin typeface="+mn-lt"/>
        <a:ea typeface="+mn-ea"/>
        <a:cs typeface="+mn-cs"/>
      </a:defRPr>
    </a:lvl1pPr>
    <a:lvl2pPr marL="457200" algn="l" defTabSz="914400" rtl="0" eaLnBrk="1" latinLnBrk="1" hangingPunct="1">
      <a:defRPr sz="1800" kern="1200">
        <a:solidFill>
          <a:schemeClr val="tx1"/>
        </a:solidFill>
        <a:uFillTx/>
        <a:latin typeface="+mn-lt"/>
        <a:ea typeface="+mn-ea"/>
        <a:cs typeface="+mn-cs"/>
      </a:defRPr>
    </a:lvl2pPr>
    <a:lvl3pPr marL="914400" algn="l" defTabSz="914400" rtl="0" eaLnBrk="1" latinLnBrk="1" hangingPunct="1">
      <a:defRPr sz="1800" kern="1200">
        <a:solidFill>
          <a:schemeClr val="tx1"/>
        </a:solidFill>
        <a:uFillTx/>
        <a:latin typeface="+mn-lt"/>
        <a:ea typeface="+mn-ea"/>
        <a:cs typeface="+mn-cs"/>
      </a:defRPr>
    </a:lvl3pPr>
    <a:lvl4pPr marL="1371600" algn="l" defTabSz="914400" rtl="0" eaLnBrk="1" latinLnBrk="1" hangingPunct="1">
      <a:defRPr sz="1800" kern="1200">
        <a:solidFill>
          <a:schemeClr val="tx1"/>
        </a:solidFill>
        <a:uFillTx/>
        <a:latin typeface="+mn-lt"/>
        <a:ea typeface="+mn-ea"/>
        <a:cs typeface="+mn-cs"/>
      </a:defRPr>
    </a:lvl4pPr>
    <a:lvl5pPr marL="1828800" algn="l" defTabSz="914400" rtl="0" eaLnBrk="1" latinLnBrk="1" hangingPunct="1">
      <a:defRPr sz="1800" kern="1200">
        <a:solidFill>
          <a:schemeClr val="tx1"/>
        </a:solidFill>
        <a:uFillTx/>
        <a:latin typeface="+mn-lt"/>
        <a:ea typeface="+mn-ea"/>
        <a:cs typeface="+mn-cs"/>
      </a:defRPr>
    </a:lvl5pPr>
    <a:lvl6pPr marL="2286000" algn="l" defTabSz="914400" rtl="0" eaLnBrk="1" latinLnBrk="1" hangingPunct="1">
      <a:defRPr sz="1800" kern="1200">
        <a:solidFill>
          <a:schemeClr val="tx1"/>
        </a:solidFill>
        <a:uFillTx/>
        <a:latin typeface="+mn-lt"/>
        <a:ea typeface="+mn-ea"/>
        <a:cs typeface="+mn-cs"/>
      </a:defRPr>
    </a:lvl6pPr>
    <a:lvl7pPr marL="2743200" algn="l" defTabSz="914400" rtl="0" eaLnBrk="1" latinLnBrk="1" hangingPunct="1">
      <a:defRPr sz="1800" kern="1200">
        <a:solidFill>
          <a:schemeClr val="tx1"/>
        </a:solidFill>
        <a:uFillTx/>
        <a:latin typeface="+mn-lt"/>
        <a:ea typeface="+mn-ea"/>
        <a:cs typeface="+mn-cs"/>
      </a:defRPr>
    </a:lvl7pPr>
    <a:lvl8pPr marL="3200400" algn="l" defTabSz="914400" rtl="0" eaLnBrk="1" latinLnBrk="1" hangingPunct="1">
      <a:defRPr sz="1800" kern="1200">
        <a:solidFill>
          <a:schemeClr val="tx1"/>
        </a:solidFill>
        <a:uFillTx/>
        <a:latin typeface="+mn-lt"/>
        <a:ea typeface="+mn-ea"/>
        <a:cs typeface="+mn-cs"/>
      </a:defRPr>
    </a:lvl8pPr>
    <a:lvl9pPr marL="3657600" algn="l" defTabSz="914400" rtl="0" eaLnBrk="1" latinLnBrk="1"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9" autoAdjust="0"/>
    <p:restoredTop sz="94628"/>
  </p:normalViewPr>
  <p:slideViewPr>
    <p:cSldViewPr>
      <p:cViewPr varScale="1">
        <p:scale>
          <a:sx n="123" d="100"/>
          <a:sy n="123" d="100"/>
        </p:scale>
        <p:origin x="840" y="184"/>
      </p:cViewPr>
      <p:guideLst>
        <p:guide orient="horz" pos="2880"/>
        <p:guide pos="2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uFillTx/>
              </a:defRPr>
            </a:lvl1pPr>
          </a:lstStyle>
          <a:p>
            <a:endParaRPr lang="ko-KR" altLang="en-US">
              <a:uFillTx/>
            </a:endParaRPr>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uFillTx/>
              </a:defRPr>
            </a:lvl1pPr>
          </a:lstStyle>
          <a:p>
            <a:fld id="{8B6ABFD1-A3DE-43E0-8BEA-C8ECCDB0A65C}" type="datetimeFigureOut">
              <a:rPr lang="ko-KR" altLang="en-US" smtClean="0">
                <a:uFillTx/>
              </a:rPr>
              <a:t>2018. 2. 26.</a:t>
            </a:fld>
            <a:endParaRPr lang="ko-KR" altLang="en-US">
              <a:uFillTx/>
            </a:endParaRPr>
          </a:p>
        </p:txBody>
      </p:sp>
      <p:sp>
        <p:nvSpPr>
          <p:cNvPr id="4" name="Slide Image Placeholder 3"/>
          <p:cNvSpPr>
            <a:spLocks noGrp="1" noRot="1" noChangeAspect="1"/>
          </p:cNvSpPr>
          <p:nvPr>
            <p:ph type="sldImg" idx="2"/>
          </p:nvPr>
        </p:nvSpPr>
        <p:spPr>
          <a:xfrm>
            <a:off x="3079750" y="946150"/>
            <a:ext cx="4533900" cy="2551113"/>
          </a:xfrm>
          <a:prstGeom prst="rect">
            <a:avLst/>
          </a:prstGeom>
          <a:noFill/>
          <a:ln w="12700">
            <a:solidFill>
              <a:srgbClr val="000000"/>
            </a:solidFill>
          </a:ln>
        </p:spPr>
        <p:txBody>
          <a:bodyPr vert="horz" lIns="91440" tIns="45720" rIns="91440" bIns="45720" rtlCol="0" anchor="ctr"/>
          <a:lstStyle/>
          <a:p>
            <a:endParaRPr lang="ko-KR" altLang="en-US">
              <a:uFillTx/>
            </a:endParaRPr>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ltLang="ko-KR">
                <a:uFillTx/>
              </a:rPr>
              <a:t>Edit Master text styles</a:t>
            </a:r>
          </a:p>
          <a:p>
            <a:pPr lvl="1"/>
            <a:r>
              <a:rPr lang="en-US" altLang="ko-KR">
                <a:uFillTx/>
              </a:rPr>
              <a:t>Second level</a:t>
            </a:r>
          </a:p>
          <a:p>
            <a:pPr lvl="2"/>
            <a:r>
              <a:rPr lang="en-US" altLang="ko-KR">
                <a:uFillTx/>
              </a:rPr>
              <a:t>Third level</a:t>
            </a:r>
          </a:p>
          <a:p>
            <a:pPr lvl="3"/>
            <a:r>
              <a:rPr lang="en-US" altLang="ko-KR">
                <a:uFillTx/>
              </a:rPr>
              <a:t>Fourth level</a:t>
            </a:r>
          </a:p>
          <a:p>
            <a:pPr lvl="4"/>
            <a:r>
              <a:rPr lang="en-US" altLang="ko-KR">
                <a:uFillTx/>
              </a:rPr>
              <a:t>Fifth level</a:t>
            </a:r>
            <a:endParaRPr lang="ko-KR" altLang="en-US">
              <a:uFillTx/>
            </a:endParaRP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uFillTx/>
              </a:defRPr>
            </a:lvl1pPr>
          </a:lstStyle>
          <a:p>
            <a:endParaRPr lang="ko-KR" altLang="en-US">
              <a:uFillTx/>
            </a:endParaRPr>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uFillTx/>
              </a:defRPr>
            </a:lvl1pPr>
          </a:lstStyle>
          <a:p>
            <a:fld id="{B4D6A22E-F9FF-42EF-999B-5119DAB21D1D}" type="slidenum">
              <a:rPr lang="ko-KR" altLang="en-US" smtClean="0">
                <a:uFillTx/>
              </a:rPr>
              <a:t>‹#›</a:t>
            </a:fld>
            <a:endParaRPr lang="ko-KR" altLang="en-US">
              <a:uFillTx/>
            </a:endParaRPr>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uFillTx/>
        <a:latin typeface="+mn-lt"/>
        <a:ea typeface="+mn-ea"/>
        <a:cs typeface="+mn-cs"/>
      </a:defRPr>
    </a:lvl1pPr>
    <a:lvl2pPr marL="457200" algn="l" defTabSz="914400" rtl="0" eaLnBrk="1" latinLnBrk="1" hangingPunct="1">
      <a:defRPr sz="1200" kern="1200">
        <a:solidFill>
          <a:schemeClr val="tx1"/>
        </a:solidFill>
        <a:uFillTx/>
        <a:latin typeface="+mn-lt"/>
        <a:ea typeface="+mn-ea"/>
        <a:cs typeface="+mn-cs"/>
      </a:defRPr>
    </a:lvl2pPr>
    <a:lvl3pPr marL="914400" algn="l" defTabSz="914400" rtl="0" eaLnBrk="1" latinLnBrk="1" hangingPunct="1">
      <a:defRPr sz="1200" kern="1200">
        <a:solidFill>
          <a:schemeClr val="tx1"/>
        </a:solidFill>
        <a:uFillTx/>
        <a:latin typeface="+mn-lt"/>
        <a:ea typeface="+mn-ea"/>
        <a:cs typeface="+mn-cs"/>
      </a:defRPr>
    </a:lvl3pPr>
    <a:lvl4pPr marL="1371600" algn="l" defTabSz="914400" rtl="0" eaLnBrk="1" latinLnBrk="1" hangingPunct="1">
      <a:defRPr sz="1200" kern="1200">
        <a:solidFill>
          <a:schemeClr val="tx1"/>
        </a:solidFill>
        <a:uFillTx/>
        <a:latin typeface="+mn-lt"/>
        <a:ea typeface="+mn-ea"/>
        <a:cs typeface="+mn-cs"/>
      </a:defRPr>
    </a:lvl4pPr>
    <a:lvl5pPr marL="1828800" algn="l" defTabSz="914400" rtl="0" eaLnBrk="1" latinLnBrk="1" hangingPunct="1">
      <a:defRPr sz="1200" kern="1200">
        <a:solidFill>
          <a:schemeClr val="tx1"/>
        </a:solidFill>
        <a:uFillTx/>
        <a:latin typeface="+mn-lt"/>
        <a:ea typeface="+mn-ea"/>
        <a:cs typeface="+mn-cs"/>
      </a:defRPr>
    </a:lvl5pPr>
    <a:lvl6pPr marL="2286000" algn="l" defTabSz="914400" rtl="0" eaLnBrk="1" latinLnBrk="1" hangingPunct="1">
      <a:defRPr sz="1200" kern="1200">
        <a:solidFill>
          <a:schemeClr val="tx1"/>
        </a:solidFill>
        <a:uFillTx/>
        <a:latin typeface="+mn-lt"/>
        <a:ea typeface="+mn-ea"/>
        <a:cs typeface="+mn-cs"/>
      </a:defRPr>
    </a:lvl6pPr>
    <a:lvl7pPr marL="2743200" algn="l" defTabSz="914400" rtl="0" eaLnBrk="1" latinLnBrk="1" hangingPunct="1">
      <a:defRPr sz="1200" kern="1200">
        <a:solidFill>
          <a:schemeClr val="tx1"/>
        </a:solidFill>
        <a:uFillTx/>
        <a:latin typeface="+mn-lt"/>
        <a:ea typeface="+mn-ea"/>
        <a:cs typeface="+mn-cs"/>
      </a:defRPr>
    </a:lvl7pPr>
    <a:lvl8pPr marL="3200400" algn="l" defTabSz="914400" rtl="0" eaLnBrk="1" latinLnBrk="1" hangingPunct="1">
      <a:defRPr sz="1200" kern="1200">
        <a:solidFill>
          <a:schemeClr val="tx1"/>
        </a:solidFill>
        <a:uFillTx/>
        <a:latin typeface="+mn-lt"/>
        <a:ea typeface="+mn-ea"/>
        <a:cs typeface="+mn-cs"/>
      </a:defRPr>
    </a:lvl8pPr>
    <a:lvl9pPr marL="3657600" algn="l" defTabSz="914400" rtl="0" eaLnBrk="1" latinLnBrk="1"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tx1">
                    <a:lumMod val="65000"/>
                    <a:lumOff val="35000"/>
                  </a:schemeClr>
                </a:solidFill>
                <a:uFillTx/>
              </a:rPr>
              <a:t>Previous sections give some idea of combining of Learning and Planning.</a:t>
            </a:r>
          </a:p>
          <a:p>
            <a:pPr>
              <a:lnSpc>
                <a:spcPct val="150000"/>
              </a:lnSpc>
            </a:pPr>
            <a:r>
              <a:rPr lang="en-US" altLang="ko-KR" dirty="0">
                <a:solidFill>
                  <a:schemeClr val="tx1">
                    <a:lumMod val="65000"/>
                    <a:lumOff val="35000"/>
                  </a:schemeClr>
                </a:solidFill>
                <a:uFillTx/>
              </a:rPr>
              <a:t>In the rest of this chapter, we analyze some of the component ideas involved starting with the relative advantages of expected and sample updates</a:t>
            </a:r>
            <a:endParaRPr lang="ko-KR" altLang="en-US" dirty="0">
              <a:solidFill>
                <a:schemeClr val="tx1">
                  <a:lumMod val="65000"/>
                  <a:lumOff val="35000"/>
                </a:schemeClr>
              </a:solidFill>
              <a:uFillTx/>
            </a:endParaRPr>
          </a:p>
          <a:p>
            <a:endParaRPr lang="ko-KR" altLang="en-US" dirty="0">
              <a:uFillTx/>
            </a:endParaRPr>
          </a:p>
        </p:txBody>
      </p:sp>
      <p:sp>
        <p:nvSpPr>
          <p:cNvPr id="4" name="슬라이드 번호 개체 틀 3"/>
          <p:cNvSpPr>
            <a:spLocks noGrp="1"/>
          </p:cNvSpPr>
          <p:nvPr>
            <p:ph type="sldNum" sz="quarter" idx="10"/>
          </p:nvPr>
        </p:nvSpPr>
        <p:spPr/>
        <p:txBody>
          <a:bodyPr/>
          <a:lstStyle/>
          <a:p>
            <a:fld id="{B4D6A22E-F9FF-42EF-999B-5119DAB21D1D}" type="slidenum">
              <a:rPr lang="ko-KR" altLang="en-US" smtClean="0">
                <a:uFillTx/>
              </a:rPr>
              <a:t>15</a:t>
            </a:fld>
            <a:endParaRPr lang="ko-KR" alt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tx1">
                    <a:lumMod val="65000"/>
                    <a:lumOff val="35000"/>
                  </a:schemeClr>
                </a:solidFill>
                <a:uFillTx/>
              </a:rPr>
              <a:t>Previous sections give some idea of combining of Learning and Planning.</a:t>
            </a:r>
          </a:p>
          <a:p>
            <a:pPr>
              <a:lnSpc>
                <a:spcPct val="150000"/>
              </a:lnSpc>
            </a:pPr>
            <a:r>
              <a:rPr lang="en-US" altLang="ko-KR" dirty="0">
                <a:solidFill>
                  <a:schemeClr val="tx1">
                    <a:lumMod val="65000"/>
                    <a:lumOff val="35000"/>
                  </a:schemeClr>
                </a:solidFill>
                <a:uFillTx/>
              </a:rPr>
              <a:t>In the rest of this chapter, we analyze some of the component ideas involved starting with the relative advantages of expected and sample updates</a:t>
            </a:r>
            <a:endParaRPr lang="ko-KR" altLang="en-US" dirty="0">
              <a:solidFill>
                <a:schemeClr val="tx1">
                  <a:lumMod val="65000"/>
                  <a:lumOff val="35000"/>
                </a:schemeClr>
              </a:solidFill>
              <a:uFillTx/>
            </a:endParaRPr>
          </a:p>
          <a:p>
            <a:endParaRPr lang="ko-KR" altLang="en-US" dirty="0">
              <a:uFillTx/>
            </a:endParaRPr>
          </a:p>
        </p:txBody>
      </p:sp>
      <p:sp>
        <p:nvSpPr>
          <p:cNvPr id="4" name="슬라이드 번호 개체 틀 3"/>
          <p:cNvSpPr>
            <a:spLocks noGrp="1"/>
          </p:cNvSpPr>
          <p:nvPr>
            <p:ph type="sldNum" sz="quarter" idx="10"/>
          </p:nvPr>
        </p:nvSpPr>
        <p:spPr/>
        <p:txBody>
          <a:bodyPr/>
          <a:lstStyle/>
          <a:p>
            <a:fld id="{B4D6A22E-F9FF-42EF-999B-5119DAB21D1D}" type="slidenum">
              <a:rPr lang="ko-KR" altLang="en-US" smtClean="0">
                <a:uFillTx/>
              </a:rPr>
              <a:t>16</a:t>
            </a:fld>
            <a:endParaRPr lang="ko-KR" alt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8342" y="2344483"/>
            <a:ext cx="11427857" cy="677108"/>
          </a:xfrm>
          <a:prstGeom prst="rect">
            <a:avLst/>
          </a:prstGeom>
        </p:spPr>
        <p:txBody>
          <a:bodyPr wrap="square" lIns="0" tIns="0" rIns="0" bIns="0">
            <a:spAutoFit/>
          </a:bodyPr>
          <a:lstStyle>
            <a:lvl1pPr>
              <a:defRPr>
                <a:uFillTx/>
              </a:defRPr>
            </a:lvl1pPr>
          </a:lstStyle>
          <a:p>
            <a:endParaRPr>
              <a:uFillTx/>
            </a:endParaRPr>
          </a:p>
        </p:txBody>
      </p:sp>
      <p:sp>
        <p:nvSpPr>
          <p:cNvPr id="3" name="Holder 3"/>
          <p:cNvSpPr>
            <a:spLocks noGrp="1"/>
          </p:cNvSpPr>
          <p:nvPr>
            <p:ph type="subTitle" idx="4"/>
          </p:nvPr>
        </p:nvSpPr>
        <p:spPr>
          <a:xfrm>
            <a:off x="2016682" y="4235198"/>
            <a:ext cx="9411177"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a:spLocks/>
          </p:cNvSpPr>
          <p:nvPr/>
        </p:nvSpPr>
        <p:spPr>
          <a:xfrm>
            <a:off x="1545181" y="2920745"/>
            <a:ext cx="2899995" cy="640842"/>
          </a:xfrm>
          <a:prstGeom prst="rect">
            <a:avLst/>
          </a:prstGeom>
          <a:blipFill>
            <a:blip r:embed="rId2" cstate="print"/>
            <a:stretch>
              <a:fillRect/>
            </a:stretch>
          </a:blipFill>
        </p:spPr>
        <p:txBody>
          <a:bodyPr wrap="square" lIns="0" tIns="0" rIns="0" bIns="0" rtlCol="0"/>
          <a:lstStyle/>
          <a:p>
            <a:endParaRPr sz="1800">
              <a:uFillTx/>
            </a:endParaRPr>
          </a:p>
        </p:txBody>
      </p:sp>
      <p:sp>
        <p:nvSpPr>
          <p:cNvPr id="17" name="bk object 17"/>
          <p:cNvSpPr>
            <a:spLocks/>
          </p:cNvSpPr>
          <p:nvPr/>
        </p:nvSpPr>
        <p:spPr>
          <a:xfrm>
            <a:off x="1651523" y="3777999"/>
            <a:ext cx="5311391" cy="423671"/>
          </a:xfrm>
          <a:prstGeom prst="rect">
            <a:avLst/>
          </a:prstGeom>
          <a:blipFill>
            <a:blip r:embed="rId3" cstate="print"/>
            <a:stretch>
              <a:fillRect/>
            </a:stretch>
          </a:blipFill>
        </p:spPr>
        <p:txBody>
          <a:bodyPr wrap="square" lIns="0" tIns="0" rIns="0" bIns="0" rtlCol="0"/>
          <a:lstStyle/>
          <a:p>
            <a:endParaRPr sz="1800">
              <a:uFillTx/>
            </a:endParaRPr>
          </a:p>
        </p:txBody>
      </p:sp>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body" idx="1"/>
          </p:nvPr>
        </p:nvSpPr>
        <p:spPr/>
        <p:txBody>
          <a:bodyPr lIns="0" tIns="0" rIns="0" bIns="0"/>
          <a:lstStyle>
            <a:lvl1pPr>
              <a:defRPr>
                <a:uFillTx/>
              </a:defRPr>
            </a:lvl1pPr>
          </a:lstStyle>
          <a:p>
            <a:endParaRPr>
              <a:uFillTx/>
            </a:endParaRPr>
          </a:p>
        </p:txBody>
      </p:sp>
      <p:sp>
        <p:nvSpPr>
          <p:cNvPr id="4" name="Holder 4"/>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sz="half" idx="2"/>
          </p:nvPr>
        </p:nvSpPr>
        <p:spPr>
          <a:xfrm>
            <a:off x="672229" y="1739458"/>
            <a:ext cx="5848374"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sz="half" idx="3"/>
          </p:nvPr>
        </p:nvSpPr>
        <p:spPr>
          <a:xfrm>
            <a:off x="6923939" y="1739458"/>
            <a:ext cx="5848374" cy="276999"/>
          </a:xfrm>
          <a:prstGeom prst="rect">
            <a:avLst/>
          </a:prstGeom>
        </p:spPr>
        <p:txBody>
          <a:bodyPr wrap="square" lIns="0" tIns="0" rIns="0" bIns="0">
            <a:spAutoFit/>
          </a:bodyPr>
          <a:lstStyle>
            <a:lvl1pPr>
              <a:defRPr>
                <a:uFillTx/>
              </a:defRPr>
            </a:lvl1pPr>
          </a:lstStyle>
          <a:p>
            <a:endParaRPr>
              <a:uFillTx/>
            </a:endParaRPr>
          </a:p>
        </p:txBody>
      </p:sp>
      <p:sp>
        <p:nvSpPr>
          <p:cNvPr id="5" name="Holder 5"/>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680567" y="2852610"/>
            <a:ext cx="10083404" cy="1018099"/>
          </a:xfrm>
        </p:spPr>
        <p:txBody>
          <a:bodyPr anchor="b"/>
          <a:lstStyle>
            <a:lvl1pPr algn="ctr">
              <a:defRPr sz="6616">
                <a:uFillTx/>
              </a:defRPr>
            </a:lvl1pPr>
          </a:lstStyle>
          <a:p>
            <a:r>
              <a:rPr kumimoji="1" lang="ko-KR" altLang="en-US">
                <a:uFillTx/>
              </a:rPr>
              <a:t>마스터 제목 스타일 편집</a:t>
            </a:r>
          </a:p>
        </p:txBody>
      </p:sp>
      <p:sp>
        <p:nvSpPr>
          <p:cNvPr id="3" name="부제 2"/>
          <p:cNvSpPr>
            <a:spLocks noGrp="1"/>
          </p:cNvSpPr>
          <p:nvPr>
            <p:ph type="subTitle" idx="1"/>
          </p:nvPr>
        </p:nvSpPr>
        <p:spPr>
          <a:xfrm>
            <a:off x="1680567" y="3972247"/>
            <a:ext cx="10083404" cy="407163"/>
          </a:xfrm>
        </p:spPr>
        <p:txBody>
          <a:bodyPr/>
          <a:lstStyle>
            <a:lvl1pPr marL="0" indent="0" algn="ctr">
              <a:buNone/>
              <a:defRPr sz="2646">
                <a:uFillTx/>
              </a:defRPr>
            </a:lvl1pPr>
            <a:lvl2pPr marL="504154" indent="0" algn="ctr">
              <a:buNone/>
              <a:defRPr sz="2205">
                <a:uFillTx/>
              </a:defRPr>
            </a:lvl2pPr>
            <a:lvl3pPr marL="1008309" indent="0" algn="ctr">
              <a:buNone/>
              <a:defRPr sz="1985">
                <a:uFillTx/>
              </a:defRPr>
            </a:lvl3pPr>
            <a:lvl4pPr marL="1512463" indent="0" algn="ctr">
              <a:buNone/>
              <a:defRPr sz="1764">
                <a:uFillTx/>
              </a:defRPr>
            </a:lvl4pPr>
            <a:lvl5pPr marL="2016618" indent="0" algn="ctr">
              <a:buNone/>
              <a:defRPr sz="1764">
                <a:uFillTx/>
              </a:defRPr>
            </a:lvl5pPr>
            <a:lvl6pPr marL="2520772" indent="0" algn="ctr">
              <a:buNone/>
              <a:defRPr sz="1764">
                <a:uFillTx/>
              </a:defRPr>
            </a:lvl6pPr>
            <a:lvl7pPr marL="3024927" indent="0" algn="ctr">
              <a:buNone/>
              <a:defRPr sz="1764">
                <a:uFillTx/>
              </a:defRPr>
            </a:lvl7pPr>
            <a:lvl8pPr marL="3529081" indent="0" algn="ctr">
              <a:buNone/>
              <a:defRPr sz="1764">
                <a:uFillTx/>
              </a:defRPr>
            </a:lvl8pPr>
            <a:lvl9pPr marL="4033236" indent="0" algn="ctr">
              <a:buNone/>
              <a:defRPr sz="1764">
                <a:uFillTx/>
              </a:defRPr>
            </a:lvl9pPr>
          </a:lstStyle>
          <a:p>
            <a:r>
              <a:rPr kumimoji="1" lang="ko-KR" altLang="en-US">
                <a:uFillTx/>
              </a:rPr>
              <a:t>마스터 부제목 스타일 편집</a:t>
            </a:r>
          </a:p>
        </p:txBody>
      </p:sp>
      <p:sp>
        <p:nvSpPr>
          <p:cNvPr id="4" name="날짜 개체 틀 3"/>
          <p:cNvSpPr>
            <a:spLocks noGrp="1"/>
          </p:cNvSpPr>
          <p:nvPr>
            <p:ph type="dt" sz="half" idx="10"/>
          </p:nvPr>
        </p:nvSpPr>
        <p:spPr/>
        <p:txBody>
          <a:bodyPr/>
          <a:lstStyle/>
          <a:p>
            <a:fld id="{5377D25E-7928-8340-8842-4CF4CE2B248B}" type="datetimeFigureOut">
              <a:rPr kumimoji="1" lang="ko-KR" altLang="en-US" smtClean="0">
                <a:uFillTx/>
              </a:rPr>
              <a:t>2018. 2. 26.</a:t>
            </a:fld>
            <a:endParaRPr kumimoji="1" lang="ko-KR" altLang="en-US">
              <a:uFillTx/>
            </a:endParaRPr>
          </a:p>
        </p:txBody>
      </p:sp>
      <p:sp>
        <p:nvSpPr>
          <p:cNvPr id="5" name="바닥글 개체 틀 4"/>
          <p:cNvSpPr>
            <a:spLocks noGrp="1"/>
          </p:cNvSpPr>
          <p:nvPr>
            <p:ph type="ftr" sz="quarter" idx="11"/>
          </p:nvPr>
        </p:nvSpPr>
        <p:spPr/>
        <p:txBody>
          <a:bodyPr/>
          <a:lstStyle/>
          <a:p>
            <a:endParaRPr kumimoji="1" lang="ko-KR" altLang="en-US">
              <a:uFillTx/>
            </a:endParaRPr>
          </a:p>
        </p:txBody>
      </p:sp>
      <p:sp>
        <p:nvSpPr>
          <p:cNvPr id="6" name="슬라이드 번호 개체 틀 5"/>
          <p:cNvSpPr>
            <a:spLocks noGrp="1"/>
          </p:cNvSpPr>
          <p:nvPr>
            <p:ph type="sldNum" sz="quarter" idx="12"/>
          </p:nvPr>
        </p:nvSpPr>
        <p:spPr/>
        <p:txBody>
          <a:bodyPr/>
          <a:lstStyle/>
          <a:p>
            <a:fld id="{8505DD7B-E1B7-594A-9F54-DC8F5A296A04}" type="slidenum">
              <a:rPr kumimoji="1" lang="ko-KR" altLang="en-US" smtClean="0">
                <a:uFillTx/>
              </a:rPr>
              <a:t>‹#›</a:t>
            </a:fld>
            <a:endParaRPr kumimoji="1" lang="ko-KR" alt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백지">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duotone>
              <a:schemeClr val="bg2">
                <a:shade val="45000"/>
                <a:satMod val="135000"/>
              </a:schemeClr>
              <a:srgbClr val="FFFFFF"/>
            </a:duotone>
          </a:blip>
          <a:stretch>
            <a:fillRect/>
          </a:stretch>
        </p:blipFill>
        <p:spPr>
          <a:xfrm>
            <a:off x="12096175" y="6571367"/>
            <a:ext cx="1242444" cy="878387"/>
          </a:xfrm>
          <a:prstGeom prst="rect">
            <a:avLst/>
          </a:prstGeom>
        </p:spPr>
      </p:pic>
      <p:cxnSp>
        <p:nvCxnSpPr>
          <p:cNvPr id="7" name="직선 연결선[R] 6"/>
          <p:cNvCxnSpPr/>
          <p:nvPr userDrawn="1"/>
        </p:nvCxnSpPr>
        <p:spPr>
          <a:xfrm>
            <a:off x="738061" y="7027473"/>
            <a:ext cx="1121648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userDrawn="1"/>
        </p:nvGrpSpPr>
        <p:grpSpPr>
          <a:xfrm>
            <a:off x="533991" y="351622"/>
            <a:ext cx="1225105" cy="39700"/>
            <a:chOff x="484243" y="251476"/>
            <a:chExt cx="1110970" cy="110628"/>
          </a:xfrm>
        </p:grpSpPr>
        <p:sp>
          <p:nvSpPr>
            <p:cNvPr id="9" name="직사각형 8"/>
            <p:cNvSpPr>
              <a:spLocks/>
            </p:cNvSpPr>
            <p:nvPr/>
          </p:nvSpPr>
          <p:spPr>
            <a:xfrm>
              <a:off x="484243" y="251476"/>
              <a:ext cx="555485" cy="1106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985">
                <a:uFillTx/>
              </a:endParaRPr>
            </a:p>
          </p:txBody>
        </p:sp>
        <p:sp>
          <p:nvSpPr>
            <p:cNvPr id="10" name="직사각형 9"/>
            <p:cNvSpPr>
              <a:spLocks/>
            </p:cNvSpPr>
            <p:nvPr/>
          </p:nvSpPr>
          <p:spPr>
            <a:xfrm>
              <a:off x="1039728" y="251476"/>
              <a:ext cx="555485" cy="110628"/>
            </a:xfrm>
            <a:prstGeom prst="rect">
              <a:avLst/>
            </a:prstGeom>
            <a:solidFill>
              <a:srgbClr val="607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985">
                <a:uFillTx/>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5"/>
            <a:ext cx="5470426" cy="692785"/>
          </a:xfrm>
          <a:prstGeom prst="rect">
            <a:avLst/>
          </a:prstGeom>
        </p:spPr>
        <p:txBody>
          <a:bodyPr wrap="square" lIns="0" tIns="0" rIns="0" bIns="0">
            <a:spAutoFit/>
          </a:bodyPr>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body" idx="1"/>
          </p:nvPr>
        </p:nvSpPr>
        <p:spPr>
          <a:xfrm>
            <a:off x="672227" y="1739458"/>
            <a:ext cx="12100084"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type="ftr" sz="quarter" idx="5"/>
          </p:nvPr>
        </p:nvSpPr>
        <p:spPr>
          <a:xfrm>
            <a:off x="1025273" y="7002434"/>
            <a:ext cx="2930015" cy="138499"/>
          </a:xfrm>
          <a:prstGeom prst="rect">
            <a:avLst/>
          </a:prstGeom>
        </p:spPr>
        <p:txBody>
          <a:bodyPr wrap="square" lIns="0" tIns="0" rIns="0" bIns="0">
            <a:spAutoFit/>
          </a:bodyPr>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a:xfrm>
            <a:off x="672227" y="7033452"/>
            <a:ext cx="3092244" cy="276999"/>
          </a:xfrm>
          <a:prstGeom prst="rect">
            <a:avLst/>
          </a:prstGeom>
        </p:spPr>
        <p:txBody>
          <a:bodyPr wrap="square" lIns="0" tIns="0" rIns="0" bIns="0">
            <a:spAutoFit/>
          </a:bodyPr>
          <a:lstStyle>
            <a:lvl1pPr algn="l">
              <a:defRPr>
                <a:solidFill>
                  <a:schemeClr val="tx1">
                    <a:tint val="75000"/>
                  </a:schemeClr>
                </a:solidFill>
                <a:uFillTx/>
              </a:defRPr>
            </a:lvl1pPr>
          </a:lstStyle>
          <a:p>
            <a:fld id="{1D8BD707-D9CF-40AE-B4C6-C98DA3205C09}" type="datetimeFigureOut">
              <a:rPr lang="en-US">
                <a:uFillTx/>
              </a:rPr>
              <a:t>2/26/18</a:t>
            </a:fld>
            <a:endParaRPr lang="en-US">
              <a:uFillTx/>
            </a:endParaRPr>
          </a:p>
        </p:txBody>
      </p:sp>
      <p:sp>
        <p:nvSpPr>
          <p:cNvPr id="6" name="Holder 6"/>
          <p:cNvSpPr>
            <a:spLocks noGrp="1"/>
          </p:cNvSpPr>
          <p:nvPr>
            <p:ph type="sldNum" sz="quarter" idx="7"/>
          </p:nvPr>
        </p:nvSpPr>
        <p:spPr>
          <a:xfrm>
            <a:off x="9680067" y="7033452"/>
            <a:ext cx="3092244" cy="276999"/>
          </a:xfrm>
          <a:prstGeom prst="rect">
            <a:avLst/>
          </a:prstGeom>
        </p:spPr>
        <p:txBody>
          <a:bodyPr wrap="square" lIns="0" tIns="0" rIns="0" bIns="0">
            <a:spAutoFit/>
          </a:bodyPr>
          <a:lstStyle>
            <a:lvl1pPr algn="r">
              <a:defRPr>
                <a:solidFill>
                  <a:schemeClr val="tx1">
                    <a:tint val="75000"/>
                  </a:schemeClr>
                </a:solidFill>
                <a:uFillTx/>
              </a:defRPr>
            </a:lvl1pPr>
          </a:lstStyle>
          <a:p>
            <a:fld id="{B6F15528-21DE-4FAA-801E-634DDDAF4B2B}" type="slidenum">
              <a:t>‹#›</a:t>
            </a:fld>
            <a:endParaRPr>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uFillTx/>
          <a:latin typeface="+mj-lt"/>
          <a:ea typeface="+mj-ea"/>
          <a:cs typeface="+mj-cs"/>
        </a:defRPr>
      </a:lvl1pPr>
    </p:titleStyle>
    <p:bodyStyle>
      <a:lvl1pPr marL="0">
        <a:defRPr>
          <a:uFillTx/>
          <a:latin typeface="+mn-lt"/>
          <a:ea typeface="+mn-ea"/>
          <a:cs typeface="+mn-cs"/>
        </a:defRPr>
      </a:lvl1pPr>
      <a:lvl2pPr marL="457226">
        <a:defRPr>
          <a:uFillTx/>
          <a:latin typeface="+mn-lt"/>
          <a:ea typeface="+mn-ea"/>
          <a:cs typeface="+mn-cs"/>
        </a:defRPr>
      </a:lvl2pPr>
      <a:lvl3pPr marL="914451">
        <a:defRPr>
          <a:uFillTx/>
          <a:latin typeface="+mn-lt"/>
          <a:ea typeface="+mn-ea"/>
          <a:cs typeface="+mn-cs"/>
        </a:defRPr>
      </a:lvl3pPr>
      <a:lvl4pPr marL="1371678">
        <a:defRPr>
          <a:uFillTx/>
          <a:latin typeface="+mn-lt"/>
          <a:ea typeface="+mn-ea"/>
          <a:cs typeface="+mn-cs"/>
        </a:defRPr>
      </a:lvl4pPr>
      <a:lvl5pPr marL="1828903">
        <a:defRPr>
          <a:uFillTx/>
          <a:latin typeface="+mn-lt"/>
          <a:ea typeface="+mn-ea"/>
          <a:cs typeface="+mn-cs"/>
        </a:defRPr>
      </a:lvl5pPr>
      <a:lvl6pPr marL="2286129">
        <a:defRPr>
          <a:uFillTx/>
          <a:latin typeface="+mn-lt"/>
          <a:ea typeface="+mn-ea"/>
          <a:cs typeface="+mn-cs"/>
        </a:defRPr>
      </a:lvl6pPr>
      <a:lvl7pPr marL="2743354">
        <a:defRPr>
          <a:uFillTx/>
          <a:latin typeface="+mn-lt"/>
          <a:ea typeface="+mn-ea"/>
          <a:cs typeface="+mn-cs"/>
        </a:defRPr>
      </a:lvl7pPr>
      <a:lvl8pPr marL="3200581">
        <a:defRPr>
          <a:uFillTx/>
          <a:latin typeface="+mn-lt"/>
          <a:ea typeface="+mn-ea"/>
          <a:cs typeface="+mn-cs"/>
        </a:defRPr>
      </a:lvl8pPr>
      <a:lvl9pPr marL="3657806">
        <a:defRPr>
          <a:uFillTx/>
          <a:latin typeface="+mn-lt"/>
          <a:ea typeface="+mn-ea"/>
          <a:cs typeface="+mn-cs"/>
        </a:defRPr>
      </a:lvl9pPr>
    </p:bodyStyle>
    <p:otherStyle>
      <a:lvl1pPr marL="0">
        <a:defRPr>
          <a:uFillTx/>
          <a:latin typeface="+mn-lt"/>
          <a:ea typeface="+mn-ea"/>
          <a:cs typeface="+mn-cs"/>
        </a:defRPr>
      </a:lvl1pPr>
      <a:lvl2pPr marL="457226">
        <a:defRPr>
          <a:uFillTx/>
          <a:latin typeface="+mn-lt"/>
          <a:ea typeface="+mn-ea"/>
          <a:cs typeface="+mn-cs"/>
        </a:defRPr>
      </a:lvl2pPr>
      <a:lvl3pPr marL="914451">
        <a:defRPr>
          <a:uFillTx/>
          <a:latin typeface="+mn-lt"/>
          <a:ea typeface="+mn-ea"/>
          <a:cs typeface="+mn-cs"/>
        </a:defRPr>
      </a:lvl3pPr>
      <a:lvl4pPr marL="1371678">
        <a:defRPr>
          <a:uFillTx/>
          <a:latin typeface="+mn-lt"/>
          <a:ea typeface="+mn-ea"/>
          <a:cs typeface="+mn-cs"/>
        </a:defRPr>
      </a:lvl4pPr>
      <a:lvl5pPr marL="1828903">
        <a:defRPr>
          <a:uFillTx/>
          <a:latin typeface="+mn-lt"/>
          <a:ea typeface="+mn-ea"/>
          <a:cs typeface="+mn-cs"/>
        </a:defRPr>
      </a:lvl5pPr>
      <a:lvl6pPr marL="2286129">
        <a:defRPr>
          <a:uFillTx/>
          <a:latin typeface="+mn-lt"/>
          <a:ea typeface="+mn-ea"/>
          <a:cs typeface="+mn-cs"/>
        </a:defRPr>
      </a:lvl6pPr>
      <a:lvl7pPr marL="2743354">
        <a:defRPr>
          <a:uFillTx/>
          <a:latin typeface="+mn-lt"/>
          <a:ea typeface="+mn-ea"/>
          <a:cs typeface="+mn-cs"/>
        </a:defRPr>
      </a:lvl7pPr>
      <a:lvl8pPr marL="3200581">
        <a:defRPr>
          <a:uFillTx/>
          <a:latin typeface="+mn-lt"/>
          <a:ea typeface="+mn-ea"/>
          <a:cs typeface="+mn-cs"/>
        </a:defRPr>
      </a:lvl8pPr>
      <a:lvl9pPr marL="3657806">
        <a:defRPr>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1" Type="http://schemas.microsoft.com/office/2007/relationships/hdphoto" Target="../media/hdphoto4.wdp"/><Relationship Id="rId12" Type="http://schemas.openxmlformats.org/officeDocument/2006/relationships/image" Target="../media/image23.png"/><Relationship Id="rId13"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9.png"/><Relationship Id="rId5" Type="http://schemas.microsoft.com/office/2007/relationships/hdphoto" Target="../media/hdphoto1.wdp"/><Relationship Id="rId6" Type="http://schemas.openxmlformats.org/officeDocument/2006/relationships/image" Target="../media/image20.png"/><Relationship Id="rId7" Type="http://schemas.microsoft.com/office/2007/relationships/hdphoto" Target="../media/hdphoto2.wdp"/><Relationship Id="rId8" Type="http://schemas.openxmlformats.org/officeDocument/2006/relationships/image" Target="../media/image21.png"/><Relationship Id="rId9" Type="http://schemas.microsoft.com/office/2007/relationships/hdphoto" Target="../media/hdphoto3.wdp"/><Relationship Id="rId10"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a:spLocks/>
          </p:cNvSpPr>
          <p:nvPr/>
        </p:nvSpPr>
        <p:spPr>
          <a:xfrm>
            <a:off x="0" y="2225532"/>
            <a:ext cx="13444538" cy="313444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endParaRPr>
          </a:p>
          <a:p>
            <a:pPr algn="ctr"/>
            <a:r>
              <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Reinforcement</a:t>
            </a:r>
            <a:r>
              <a:rPr lang="ko-KR" altLang="en-US"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 </a:t>
            </a:r>
            <a:r>
              <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Learning</a:t>
            </a:r>
          </a:p>
          <a:p>
            <a:pPr algn="ctr">
              <a:lnSpc>
                <a:spcPct val="150000"/>
              </a:lnSpc>
            </a:pPr>
            <a:r>
              <a:rPr lang="en-US" altLang="ko-KR" sz="24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Ch. 8: Planning and Learning with Tabular Methods</a:t>
            </a:r>
          </a:p>
          <a:p>
            <a:pPr algn="ctr">
              <a:lnSpc>
                <a:spcPct val="150000"/>
              </a:lnSpc>
            </a:pPr>
            <a:r>
              <a:rPr lang="en-US" altLang="ko-KR" sz="2400" dirty="0">
                <a:solidFill>
                  <a:schemeClr val="bg1"/>
                </a:solidFill>
                <a:uFillTx/>
                <a:latin typeface="Tahoma" panose="020B0604030504040204" pitchFamily="34" charset="0"/>
                <a:ea typeface="Tahoma" panose="020B0604030504040204" pitchFamily="34" charset="0"/>
                <a:cs typeface="Tahoma" panose="020B0604030504040204" pitchFamily="34" charset="0"/>
              </a:rPr>
              <a:t>Richard S. Sutton</a:t>
            </a:r>
            <a:endParaRPr lang="en-US" altLang="ko-KR" sz="1400" dirty="0">
              <a:solidFill>
                <a:schemeClr val="bg1"/>
              </a:solidFill>
              <a:uFillTx/>
              <a:latin typeface="Tahoma" panose="020B0604030504040204" pitchFamily="34" charset="0"/>
              <a:ea typeface="Tahoma" panose="020B0604030504040204" pitchFamily="34" charset="0"/>
              <a:cs typeface="Tahoma" panose="020B0604030504040204" pitchFamily="34" charset="0"/>
            </a:endParaRPr>
          </a:p>
          <a:p>
            <a:pPr algn="r"/>
            <a:r>
              <a:rPr lang="en-US" altLang="ko-KR" sz="1400" dirty="0">
                <a:solidFill>
                  <a:schemeClr val="bg1"/>
                </a:solidFill>
                <a:uFillTx/>
                <a:latin typeface="Tahoma" panose="020B0604030504040204" pitchFamily="34" charset="0"/>
                <a:ea typeface="Tahoma" panose="020B0604030504040204" pitchFamily="34" charset="0"/>
                <a:cs typeface="Tahoma" panose="020B0604030504040204" pitchFamily="34" charset="0"/>
              </a:rPr>
              <a:t>MIT Press</a:t>
            </a:r>
            <a:endParaRPr lang="en-US" altLang="ko-KR" sz="2400" dirty="0">
              <a:solidFill>
                <a:schemeClr val="bg1"/>
              </a:solidFill>
              <a:uFillTx/>
              <a:latin typeface="Tahoma" panose="020B0604030504040204" pitchFamily="34" charset="0"/>
              <a:ea typeface="Tahoma" panose="020B0604030504040204" pitchFamily="34" charset="0"/>
              <a:cs typeface="Tahoma" panose="020B0604030504040204" pitchFamily="34" charset="0"/>
            </a:endParaRPr>
          </a:p>
        </p:txBody>
      </p:sp>
      <p:pic>
        <p:nvPicPr>
          <p:cNvPr id="5" name="그림 4"/>
          <p:cNvPicPr>
            <a:picLocks noChangeAspect="1"/>
          </p:cNvPicPr>
          <p:nvPr/>
        </p:nvPicPr>
        <p:blipFill>
          <a:blip r:embed="rId2"/>
          <a:stretch>
            <a:fillRect/>
          </a:stretch>
        </p:blipFill>
        <p:spPr>
          <a:xfrm>
            <a:off x="9725464" y="6843730"/>
            <a:ext cx="2019301" cy="492176"/>
          </a:xfrm>
          <a:prstGeom prst="rect">
            <a:avLst/>
          </a:prstGeom>
        </p:spPr>
      </p:pic>
      <p:pic>
        <p:nvPicPr>
          <p:cNvPr id="6" name="그림 5"/>
          <p:cNvPicPr>
            <a:picLocks noChangeAspect="1"/>
          </p:cNvPicPr>
          <p:nvPr/>
        </p:nvPicPr>
        <p:blipFill>
          <a:blip r:embed="rId3" cstate="print"/>
          <a:stretch>
            <a:fillRect/>
          </a:stretch>
        </p:blipFill>
        <p:spPr>
          <a:xfrm>
            <a:off x="12096175" y="6571257"/>
            <a:ext cx="1242444" cy="8783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pic>
        <p:nvPicPr>
          <p:cNvPr id="7" name="그림 6"/>
          <p:cNvPicPr>
            <a:picLocks noChangeAspect="1"/>
          </p:cNvPicPr>
          <p:nvPr/>
        </p:nvPicPr>
        <p:blipFill>
          <a:blip r:embed="rId2"/>
          <a:stretch>
            <a:fillRect/>
          </a:stretch>
        </p:blipFill>
        <p:spPr>
          <a:xfrm>
            <a:off x="92869" y="2486025"/>
            <a:ext cx="6135198" cy="3795575"/>
          </a:xfrm>
          <a:prstGeom prst="rect">
            <a:avLst/>
          </a:prstGeom>
        </p:spPr>
      </p:pic>
      <p:pic>
        <p:nvPicPr>
          <p:cNvPr id="9" name="그림 8"/>
          <p:cNvPicPr>
            <a:picLocks noChangeAspect="1"/>
          </p:cNvPicPr>
          <p:nvPr/>
        </p:nvPicPr>
        <p:blipFill>
          <a:blip r:embed="rId3"/>
          <a:stretch>
            <a:fillRect/>
          </a:stretch>
        </p:blipFill>
        <p:spPr>
          <a:xfrm>
            <a:off x="6150033" y="2409825"/>
            <a:ext cx="7290392" cy="33165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Ex. 8.1: Dyna Maze</a:t>
            </a:r>
            <a:endParaRPr kumimoji="1" lang="ko-KR" altLang="en-US" sz="2205" b="1" dirty="0">
              <a:solidFill>
                <a:srgbClr val="607796"/>
              </a:solidFill>
              <a:uFillTx/>
              <a:latin typeface="Tahoma" charset="0"/>
              <a:ea typeface="Tahoma" charset="0"/>
              <a:cs typeface="Tahoma" charset="0"/>
            </a:endParaRPr>
          </a:p>
        </p:txBody>
      </p:sp>
      <p:pic>
        <p:nvPicPr>
          <p:cNvPr id="8" name="그림 7"/>
          <p:cNvPicPr>
            <a:picLocks noChangeAspect="1"/>
          </p:cNvPicPr>
          <p:nvPr/>
        </p:nvPicPr>
        <p:blipFill>
          <a:blip r:embed="rId2"/>
          <a:stretch>
            <a:fillRect/>
          </a:stretch>
        </p:blipFill>
        <p:spPr>
          <a:xfrm>
            <a:off x="533992" y="1952625"/>
            <a:ext cx="6398120" cy="4726382"/>
          </a:xfrm>
          <a:prstGeom prst="rect">
            <a:avLst/>
          </a:prstGeom>
        </p:spPr>
      </p:pic>
      <p:pic>
        <p:nvPicPr>
          <p:cNvPr id="13" name="그림 12"/>
          <p:cNvPicPr>
            <a:picLocks noChangeAspect="1"/>
          </p:cNvPicPr>
          <p:nvPr/>
        </p:nvPicPr>
        <p:blipFill>
          <a:blip r:embed="rId3"/>
          <a:stretch>
            <a:fillRect/>
          </a:stretch>
        </p:blipFill>
        <p:spPr>
          <a:xfrm>
            <a:off x="7255669" y="3552825"/>
            <a:ext cx="5967664" cy="2478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8.3 When the Model is Wrong </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343025"/>
            <a:ext cx="10757324" cy="2031325"/>
          </a:xfrm>
          <a:prstGeom prst="rect">
            <a:avLst/>
          </a:prstGeom>
          <a:noFill/>
        </p:spPr>
        <p:txBody>
          <a:bodyPr wrap="square" rtlCol="0">
            <a:spAutoFit/>
          </a:bodyPr>
          <a:lstStyle/>
          <a:p>
            <a:r>
              <a:rPr lang="en-US" altLang="ko-KR" dirty="0">
                <a:solidFill>
                  <a:schemeClr val="tx1">
                    <a:lumMod val="75000"/>
                    <a:lumOff val="25000"/>
                  </a:schemeClr>
                </a:solidFill>
                <a:uFillTx/>
              </a:rPr>
              <a:t>Models may be incorrect because the </a:t>
            </a:r>
            <a:r>
              <a:rPr lang="en-US" altLang="ko-KR" dirty="0" err="1">
                <a:solidFill>
                  <a:schemeClr val="tx1">
                    <a:lumMod val="75000"/>
                    <a:lumOff val="25000"/>
                  </a:schemeClr>
                </a:solidFill>
                <a:uFillTx/>
              </a:rPr>
              <a:t>env</a:t>
            </a:r>
            <a:r>
              <a:rPr lang="en-US" altLang="ko-KR" dirty="0">
                <a:solidFill>
                  <a:schemeClr val="tx1">
                    <a:lumMod val="75000"/>
                    <a:lumOff val="25000"/>
                  </a:schemeClr>
                </a:solidFill>
                <a:uFillTx/>
              </a:rPr>
              <a:t>. is stochastic and only a limited number of samples have been observed.</a:t>
            </a:r>
          </a:p>
          <a:p>
            <a:r>
              <a:rPr lang="en-US" altLang="ko-KR" dirty="0">
                <a:solidFill>
                  <a:schemeClr val="tx1">
                    <a:lumMod val="75000"/>
                    <a:lumOff val="25000"/>
                  </a:schemeClr>
                </a:solidFill>
                <a:uFillTx/>
              </a:rPr>
              <a:t>Or models was learned using function approximation that has generalized imperfectly.</a:t>
            </a:r>
          </a:p>
          <a:p>
            <a:r>
              <a:rPr lang="en-US" altLang="ko-KR" dirty="0">
                <a:solidFill>
                  <a:schemeClr val="tx1">
                    <a:lumMod val="75000"/>
                    <a:lumOff val="25000"/>
                  </a:schemeClr>
                </a:solidFill>
                <a:uFillTx/>
              </a:rPr>
              <a:t>Or  simply because the </a:t>
            </a:r>
            <a:r>
              <a:rPr lang="en-US" altLang="ko-KR" dirty="0" err="1">
                <a:solidFill>
                  <a:schemeClr val="tx1">
                    <a:lumMod val="75000"/>
                    <a:lumOff val="25000"/>
                  </a:schemeClr>
                </a:solidFill>
                <a:uFillTx/>
              </a:rPr>
              <a:t>env</a:t>
            </a:r>
            <a:r>
              <a:rPr lang="en-US" altLang="ko-KR" dirty="0">
                <a:solidFill>
                  <a:schemeClr val="tx1">
                    <a:lumMod val="75000"/>
                    <a:lumOff val="25000"/>
                  </a:schemeClr>
                </a:solidFill>
                <a:uFillTx/>
              </a:rPr>
              <a:t>. Has changed and its new behavior has not yet been observed.</a:t>
            </a:r>
          </a:p>
          <a:p>
            <a:endParaRPr lang="en-US" altLang="ko-KR" dirty="0">
              <a:solidFill>
                <a:schemeClr val="tx1">
                  <a:lumMod val="75000"/>
                  <a:lumOff val="25000"/>
                </a:schemeClr>
              </a:solidFill>
              <a:uFillTx/>
            </a:endParaRPr>
          </a:p>
          <a:p>
            <a:endParaRPr lang="en-US" altLang="ko-KR" dirty="0">
              <a:solidFill>
                <a:schemeClr val="tx1">
                  <a:lumMod val="75000"/>
                  <a:lumOff val="25000"/>
                </a:schemeClr>
              </a:solidFill>
              <a:uFillTx/>
            </a:endParaRPr>
          </a:p>
          <a:p>
            <a:r>
              <a:rPr lang="ko-KR" altLang="en-US" dirty="0">
                <a:solidFill>
                  <a:schemeClr val="tx1">
                    <a:lumMod val="65000"/>
                    <a:lumOff val="35000"/>
                  </a:schemeClr>
                </a:solidFill>
                <a:uFillTx/>
              </a:rPr>
              <a:t>모델이 실제보다 높은 </a:t>
            </a:r>
            <a:r>
              <a:rPr lang="en-US" altLang="ko-KR" dirty="0">
                <a:solidFill>
                  <a:schemeClr val="tx1">
                    <a:lumMod val="65000"/>
                    <a:lumOff val="35000"/>
                  </a:schemeClr>
                </a:solidFill>
                <a:uFillTx/>
              </a:rPr>
              <a:t>reward</a:t>
            </a:r>
            <a:r>
              <a:rPr lang="ko-KR" altLang="en-US" dirty="0">
                <a:solidFill>
                  <a:schemeClr val="tx1">
                    <a:lumMod val="65000"/>
                    <a:lumOff val="35000"/>
                  </a:schemeClr>
                </a:solidFill>
                <a:uFillTx/>
              </a:rPr>
              <a:t>나 좋은 </a:t>
            </a:r>
            <a:r>
              <a:rPr lang="en-US" altLang="ko-KR" dirty="0">
                <a:solidFill>
                  <a:schemeClr val="tx1">
                    <a:lumMod val="65000"/>
                    <a:lumOff val="35000"/>
                  </a:schemeClr>
                </a:solidFill>
                <a:uFillTx/>
              </a:rPr>
              <a:t>state transition</a:t>
            </a:r>
            <a:r>
              <a:rPr lang="ko-KR" altLang="en-US" dirty="0">
                <a:solidFill>
                  <a:schemeClr val="tx1">
                    <a:lumMod val="65000"/>
                    <a:lumOff val="35000"/>
                  </a:schemeClr>
                </a:solidFill>
                <a:uFillTx/>
              </a:rPr>
              <a:t>을 예측하는 경우에 </a:t>
            </a:r>
            <a:r>
              <a:rPr lang="en-US" altLang="ko-KR" dirty="0">
                <a:solidFill>
                  <a:schemeClr val="tx1">
                    <a:lumMod val="65000"/>
                    <a:lumOff val="35000"/>
                  </a:schemeClr>
                </a:solidFill>
                <a:uFillTx/>
              </a:rPr>
              <a:t>sub</a:t>
            </a:r>
            <a:r>
              <a:rPr lang="ko-KR" altLang="en-US" dirty="0">
                <a:solidFill>
                  <a:schemeClr val="tx1">
                    <a:lumMod val="65000"/>
                    <a:lumOff val="35000"/>
                  </a:schemeClr>
                </a:solidFill>
                <a:uFillTx/>
              </a:rPr>
              <a:t> </a:t>
            </a:r>
            <a:r>
              <a:rPr lang="en-US" altLang="ko-KR" dirty="0">
                <a:solidFill>
                  <a:schemeClr val="tx1">
                    <a:lumMod val="65000"/>
                    <a:lumOff val="35000"/>
                  </a:schemeClr>
                </a:solidFill>
                <a:uFillTx/>
              </a:rPr>
              <a:t>optimal</a:t>
            </a:r>
            <a:r>
              <a:rPr lang="ko-KR" altLang="en-US" dirty="0">
                <a:solidFill>
                  <a:schemeClr val="tx1">
                    <a:lumMod val="65000"/>
                    <a:lumOff val="35000"/>
                  </a:schemeClr>
                </a:solidFill>
                <a:uFillTx/>
              </a:rPr>
              <a:t>에서 쉽게 빠져나옴</a:t>
            </a:r>
            <a:r>
              <a:rPr lang="en-US" altLang="ko-KR" dirty="0">
                <a:solidFill>
                  <a:schemeClr val="tx1">
                    <a:lumMod val="65000"/>
                    <a:lumOff val="35000"/>
                  </a:schemeClr>
                </a:solidFill>
                <a:uFillTx/>
              </a:rPr>
              <a:t>.</a:t>
            </a:r>
          </a:p>
          <a:p>
            <a:r>
              <a:rPr lang="ko-KR" altLang="en-US" dirty="0">
                <a:solidFill>
                  <a:schemeClr val="tx1">
                    <a:lumMod val="65000"/>
                    <a:lumOff val="35000"/>
                  </a:schemeClr>
                </a:solidFill>
                <a:uFillTx/>
              </a:rPr>
              <a:t>반대의 경우는 </a:t>
            </a:r>
            <a:r>
              <a:rPr lang="en-US" altLang="ko-KR" dirty="0">
                <a:solidFill>
                  <a:schemeClr val="tx1">
                    <a:lumMod val="65000"/>
                    <a:lumOff val="35000"/>
                  </a:schemeClr>
                </a:solidFill>
                <a:uFillTx/>
              </a:rPr>
              <a:t>Exploration</a:t>
            </a:r>
            <a:r>
              <a:rPr lang="ko-KR" altLang="en-US" dirty="0">
                <a:solidFill>
                  <a:schemeClr val="tx1">
                    <a:lumMod val="65000"/>
                    <a:lumOff val="35000"/>
                  </a:schemeClr>
                </a:solidFill>
                <a:uFillTx/>
              </a:rPr>
              <a:t>이 많아야함</a:t>
            </a:r>
            <a:r>
              <a:rPr lang="en-US" altLang="ko-KR" dirty="0">
                <a:solidFill>
                  <a:schemeClr val="tx1">
                    <a:lumMod val="65000"/>
                    <a:lumOff val="35000"/>
                  </a:schemeClr>
                </a:solidFill>
                <a:uFillTx/>
              </a:rPr>
              <a:t>.</a:t>
            </a:r>
          </a:p>
        </p:txBody>
      </p:sp>
      <p:pic>
        <p:nvPicPr>
          <p:cNvPr id="7" name="그림 6"/>
          <p:cNvPicPr>
            <a:picLocks noChangeAspect="1"/>
          </p:cNvPicPr>
          <p:nvPr/>
        </p:nvPicPr>
        <p:blipFill>
          <a:blip r:embed="rId2"/>
          <a:stretch>
            <a:fillRect/>
          </a:stretch>
        </p:blipFill>
        <p:spPr>
          <a:xfrm>
            <a:off x="409707" y="3645460"/>
            <a:ext cx="6019800" cy="3909597"/>
          </a:xfrm>
          <a:prstGeom prst="rect">
            <a:avLst/>
          </a:prstGeom>
        </p:spPr>
      </p:pic>
      <p:pic>
        <p:nvPicPr>
          <p:cNvPr id="9" name="그림 8"/>
          <p:cNvPicPr>
            <a:picLocks noChangeAspect="1"/>
          </p:cNvPicPr>
          <p:nvPr/>
        </p:nvPicPr>
        <p:blipFill>
          <a:blip r:embed="rId3"/>
          <a:stretch>
            <a:fillRect/>
          </a:stretch>
        </p:blipFill>
        <p:spPr>
          <a:xfrm>
            <a:off x="6525207" y="3394266"/>
            <a:ext cx="6476999" cy="40659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8.3 Dyna Q+</a:t>
            </a:r>
            <a:endParaRPr kumimoji="1" lang="ko-KR" altLang="en-US" sz="2205" b="1" dirty="0">
              <a:solidFill>
                <a:srgbClr val="607796"/>
              </a:solidFill>
              <a:uFillTx/>
              <a:latin typeface="Tahoma" charset="0"/>
              <a:ea typeface="Tahoma" charset="0"/>
              <a:cs typeface="Tahoma" charset="0"/>
            </a:endParaRPr>
          </a:p>
        </p:txBody>
      </p:sp>
      <mc:AlternateContent xmlns:mc="http://schemas.openxmlformats.org/markup-compatibility/2006" xmlns:a14="http://schemas.microsoft.com/office/drawing/2010/main">
        <mc:Choice Requires="a14">
          <p:sp>
            <p:nvSpPr>
              <p:cNvPr id="4" name="TextBox 6">
                <a:extLst>
                  <a:ext uri="{FF2B5EF4-FFF2-40B4-BE49-F238E27FC236}">
                    <a16:creationId xmlns:a16="http://schemas.microsoft.com/office/drawing/2014/main" xmlns="" id="{161F4700-CB70-4AAD-8848-51241BE55DB7}"/>
                  </a:ext>
                </a:extLst>
              </p:cNvPr>
              <p:cNvSpPr txBox="1"/>
              <p:nvPr/>
            </p:nvSpPr>
            <p:spPr>
              <a:xfrm>
                <a:off x="1146545" y="1343025"/>
                <a:ext cx="10757324" cy="3697487"/>
              </a:xfrm>
              <a:prstGeom prst="rect">
                <a:avLst/>
              </a:prstGeom>
              <a:noFill/>
            </p:spPr>
            <p:txBody>
              <a:bodyPr wrap="square" rtlCol="0">
                <a:spAutoFit/>
              </a:bodyPr>
              <a:lstStyle/>
              <a:p>
                <a:r>
                  <a:rPr lang="en-US" altLang="ko-KR" dirty="0">
                    <a:solidFill>
                      <a:schemeClr val="tx1">
                        <a:lumMod val="65000"/>
                        <a:lumOff val="35000"/>
                      </a:schemeClr>
                    </a:solidFill>
                  </a:rPr>
                  <a:t>Keeps track for each state-action pair of </a:t>
                </a:r>
                <a:r>
                  <a:rPr lang="en-US" altLang="ko-KR" b="1" dirty="0">
                    <a:solidFill>
                      <a:schemeClr val="tx1">
                        <a:lumMod val="65000"/>
                        <a:lumOff val="35000"/>
                      </a:schemeClr>
                    </a:solidFill>
                  </a:rPr>
                  <a:t>how many time steps have elapsed </a:t>
                </a:r>
                <a:r>
                  <a:rPr lang="en-US" altLang="ko-KR" dirty="0">
                    <a:solidFill>
                      <a:schemeClr val="tx1">
                        <a:lumMod val="65000"/>
                        <a:lumOff val="35000"/>
                      </a:schemeClr>
                    </a:solidFill>
                  </a:rPr>
                  <a:t>since the pair was last tried in a real interaction with the environment.</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The more time that has elapsed, the greater the chance that the dynamics of this pair has changed and that the model of it is incorrect.</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To encourage behavior that tests long-untried actions, a special “bonus reward” is given on simulated experiences involving these actions.</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If the modeled reward for a transition is r, and the transition has not been tried in </a:t>
                </a:r>
                <a:r>
                  <a:rPr lang="en-US" altLang="ko-KR" dirty="0">
                    <a:solidFill>
                      <a:schemeClr val="tx1">
                        <a:lumMod val="65000"/>
                        <a:lumOff val="35000"/>
                      </a:schemeClr>
                    </a:solidFill>
                    <a:latin typeface="Calibri" panose="020F0502020204030204" pitchFamily="34" charset="0"/>
                    <a:cs typeface="Calibri" panose="020F0502020204030204" pitchFamily="34" charset="0"/>
                  </a:rPr>
                  <a:t>τ time steps, then planning backups are done as if that transition produced a reward of </a:t>
                </a:r>
              </a:p>
              <a:p>
                <a:endParaRPr lang="en-US" altLang="ko-KR" b="1" i="1" dirty="0">
                  <a:solidFill>
                    <a:schemeClr val="tx1">
                      <a:lumMod val="65000"/>
                      <a:lumOff val="35000"/>
                    </a:schemeClr>
                  </a:solidFill>
                  <a:latin typeface="Cambria Math" panose="02040503050406030204" pitchFamily="18" charset="0"/>
                  <a:cs typeface="Calibri" panose="020F0502020204030204" pitchFamily="34" charset="0"/>
                </a:endParaRPr>
              </a:p>
              <a:p>
                <a14:m>
                  <m:oMath xmlns:m="http://schemas.openxmlformats.org/officeDocument/2006/math">
                    <m:r>
                      <a:rPr lang="en-US" altLang="ko-KR" b="1" i="1">
                        <a:solidFill>
                          <a:schemeClr val="tx1">
                            <a:lumMod val="65000"/>
                            <a:lumOff val="35000"/>
                          </a:schemeClr>
                        </a:solidFill>
                        <a:latin typeface="Cambria Math" panose="02040503050406030204" pitchFamily="18" charset="0"/>
                        <a:cs typeface="Calibri" panose="020F0502020204030204" pitchFamily="34" charset="0"/>
                      </a:rPr>
                      <m:t>𝒓</m:t>
                    </m:r>
                    <m:r>
                      <a:rPr lang="en-US" altLang="ko-KR" b="1" i="1">
                        <a:solidFill>
                          <a:schemeClr val="tx1">
                            <a:lumMod val="65000"/>
                            <a:lumOff val="35000"/>
                          </a:schemeClr>
                        </a:solidFill>
                        <a:latin typeface="Cambria Math" panose="02040503050406030204" pitchFamily="18" charset="0"/>
                        <a:cs typeface="Calibri" panose="020F0502020204030204" pitchFamily="34" charset="0"/>
                      </a:rPr>
                      <m:t>+</m:t>
                    </m:r>
                    <m:r>
                      <a:rPr lang="en-US" altLang="ko-KR" b="1" i="1">
                        <a:solidFill>
                          <a:schemeClr val="tx1">
                            <a:lumMod val="65000"/>
                            <a:lumOff val="35000"/>
                          </a:schemeClr>
                        </a:solidFill>
                        <a:latin typeface="Cambria Math" panose="02040503050406030204" pitchFamily="18" charset="0"/>
                        <a:cs typeface="Calibri" panose="020F0502020204030204" pitchFamily="34" charset="0"/>
                      </a:rPr>
                      <m:t>𝒌</m:t>
                    </m:r>
                    <m:rad>
                      <m:radPr>
                        <m:degHide m:val="on"/>
                        <m:ctrlPr>
                          <a:rPr lang="en-US" altLang="ko-KR" b="1" i="1">
                            <a:solidFill>
                              <a:schemeClr val="tx1">
                                <a:lumMod val="65000"/>
                                <a:lumOff val="35000"/>
                              </a:schemeClr>
                            </a:solidFill>
                            <a:latin typeface="Cambria Math" charset="0"/>
                            <a:cs typeface="Calibri" panose="020F0502020204030204" pitchFamily="34" charset="0"/>
                          </a:rPr>
                        </m:ctrlPr>
                      </m:radPr>
                      <m:deg/>
                      <m:e>
                        <m:r>
                          <a:rPr lang="ko-KR" altLang="en-US" b="1" i="1">
                            <a:solidFill>
                              <a:schemeClr val="tx1">
                                <a:lumMod val="65000"/>
                                <a:lumOff val="35000"/>
                              </a:schemeClr>
                            </a:solidFill>
                            <a:latin typeface="Cambria Math" panose="02040503050406030204" pitchFamily="18" charset="0"/>
                            <a:cs typeface="Calibri" panose="020F0502020204030204" pitchFamily="34" charset="0"/>
                          </a:rPr>
                          <m:t>𝝉</m:t>
                        </m:r>
                      </m:e>
                    </m:rad>
                  </m:oMath>
                </a14:m>
                <a:r>
                  <a:rPr lang="en-US" altLang="ko-KR" b="1" dirty="0">
                    <a:solidFill>
                      <a:schemeClr val="tx1">
                        <a:lumMod val="65000"/>
                        <a:lumOff val="35000"/>
                      </a:schemeClr>
                    </a:solidFill>
                  </a:rPr>
                  <a:t>,  </a:t>
                </a:r>
                <a:r>
                  <a:rPr lang="en-US" altLang="ko-KR" dirty="0">
                    <a:solidFill>
                      <a:schemeClr val="tx1">
                        <a:lumMod val="65000"/>
                        <a:lumOff val="35000"/>
                      </a:schemeClr>
                    </a:solidFill>
                  </a:rPr>
                  <a:t> for small </a:t>
                </a:r>
                <a14:m>
                  <m:oMath xmlns:m="http://schemas.openxmlformats.org/officeDocument/2006/math">
                    <m:r>
                      <a:rPr lang="en-US" altLang="ko-KR" i="1">
                        <a:solidFill>
                          <a:schemeClr val="tx1">
                            <a:lumMod val="65000"/>
                            <a:lumOff val="35000"/>
                          </a:schemeClr>
                        </a:solidFill>
                        <a:latin typeface="Cambria Math" panose="02040503050406030204" pitchFamily="18" charset="0"/>
                        <a:cs typeface="Calibri" panose="020F0502020204030204" pitchFamily="34" charset="0"/>
                      </a:rPr>
                      <m:t>𝑘</m:t>
                    </m:r>
                  </m:oMath>
                </a14:m>
                <a:endParaRPr lang="ko-KR" altLang="en-US" dirty="0">
                  <a:solidFill>
                    <a:schemeClr val="tx1">
                      <a:lumMod val="65000"/>
                      <a:lumOff val="35000"/>
                    </a:schemeClr>
                  </a:solidFill>
                </a:endParaRPr>
              </a:p>
            </p:txBody>
          </p:sp>
        </mc:Choice>
        <mc:Fallback xmlns="">
          <p:sp>
            <p:nvSpPr>
              <p:cNvPr id="4" name="TextBox 6">
                <a:extLst>
                  <a:ext uri="{FF2B5EF4-FFF2-40B4-BE49-F238E27FC236}">
                    <a16:creationId xmlns:a16="http://schemas.microsoft.com/office/drawing/2014/main" id="{161F4700-CB70-4AAD-8848-51241BE55DB7}"/>
                  </a:ext>
                </a:extLst>
              </p:cNvPr>
              <p:cNvSpPr txBox="1">
                <a:spLocks noRot="1" noChangeAspect="1" noMove="1" noResize="1" noEditPoints="1" noAdjustHandles="1" noChangeArrowheads="1" noChangeShapeType="1" noTextEdit="1"/>
              </p:cNvSpPr>
              <p:nvPr/>
            </p:nvSpPr>
            <p:spPr>
              <a:xfrm>
                <a:off x="1146545" y="1343025"/>
                <a:ext cx="10757324" cy="3697487"/>
              </a:xfrm>
              <a:prstGeom prst="rect">
                <a:avLst/>
              </a:prstGeom>
              <a:blipFill>
                <a:blip r:embed="rId2"/>
                <a:stretch>
                  <a:fillRect l="-453" t="-824" r="-793" b="-1647"/>
                </a:stretch>
              </a:blipFill>
            </p:spPr>
            <p:txBody>
              <a:bodyPr/>
              <a:lstStyle/>
              <a:p>
                <a:r>
                  <a:rPr lang="ko-KR"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8.4 Prioritized Sweeping</a:t>
            </a:r>
            <a:endParaRPr kumimoji="1" lang="ko-KR" altLang="en-US" sz="2205" b="1" dirty="0">
              <a:solidFill>
                <a:srgbClr val="607796"/>
              </a:solidFill>
              <a:uFillTx/>
              <a:latin typeface="Tahoma" charset="0"/>
              <a:ea typeface="Tahoma" charset="0"/>
              <a:cs typeface="Tahoma" charset="0"/>
            </a:endParaRPr>
          </a:p>
        </p:txBody>
      </p:sp>
      <p:pic>
        <p:nvPicPr>
          <p:cNvPr id="7" name="그림 6"/>
          <p:cNvPicPr>
            <a:picLocks noChangeAspect="1"/>
          </p:cNvPicPr>
          <p:nvPr/>
        </p:nvPicPr>
        <p:blipFill>
          <a:blip r:embed="rId2"/>
          <a:stretch>
            <a:fillRect/>
          </a:stretch>
        </p:blipFill>
        <p:spPr>
          <a:xfrm>
            <a:off x="2683669" y="2409825"/>
            <a:ext cx="7982610" cy="4550526"/>
          </a:xfrm>
          <a:prstGeom prst="rect">
            <a:avLst/>
          </a:prstGeom>
        </p:spPr>
      </p:pic>
      <p:sp>
        <p:nvSpPr>
          <p:cNvPr id="9" name="TextBox 6"/>
          <p:cNvSpPr txBox="1">
            <a:spLocks/>
          </p:cNvSpPr>
          <p:nvPr/>
        </p:nvSpPr>
        <p:spPr>
          <a:xfrm>
            <a:off x="502263" y="851527"/>
            <a:ext cx="10757324" cy="878126"/>
          </a:xfrm>
          <a:prstGeom prst="rect">
            <a:avLst/>
          </a:prstGeom>
          <a:noFill/>
        </p:spPr>
        <p:txBody>
          <a:bodyPr wrap="square" rtlCol="0">
            <a:spAutoFit/>
          </a:bodyPr>
          <a:lstStyle/>
          <a:p>
            <a:pPr>
              <a:lnSpc>
                <a:spcPct val="150000"/>
              </a:lnSpc>
            </a:pPr>
            <a:r>
              <a:rPr lang="en-US" altLang="ko-KR" dirty="0">
                <a:solidFill>
                  <a:schemeClr val="tx1">
                    <a:lumMod val="65000"/>
                    <a:lumOff val="35000"/>
                  </a:schemeClr>
                </a:solidFill>
                <a:uFillTx/>
              </a:rPr>
              <a:t>Planning</a:t>
            </a:r>
            <a:r>
              <a:rPr lang="ko-KR" altLang="en-US" dirty="0">
                <a:solidFill>
                  <a:schemeClr val="tx1">
                    <a:lumMod val="65000"/>
                    <a:lumOff val="35000"/>
                  </a:schemeClr>
                </a:solidFill>
                <a:uFillTx/>
              </a:rPr>
              <a:t>할 때</a:t>
            </a:r>
            <a:r>
              <a:rPr lang="en-US" altLang="ko-KR" dirty="0">
                <a:solidFill>
                  <a:schemeClr val="tx1">
                    <a:lumMod val="65000"/>
                    <a:lumOff val="35000"/>
                  </a:schemeClr>
                </a:solidFill>
                <a:uFillTx/>
              </a:rPr>
              <a:t>,</a:t>
            </a:r>
            <a:r>
              <a:rPr lang="ko-KR" altLang="en-US" dirty="0">
                <a:solidFill>
                  <a:schemeClr val="tx1">
                    <a:lumMod val="65000"/>
                    <a:lumOff val="35000"/>
                  </a:schemeClr>
                </a:solidFill>
                <a:uFillTx/>
              </a:rPr>
              <a:t>  </a:t>
            </a:r>
            <a:r>
              <a:rPr lang="en-US" altLang="ko-KR" dirty="0">
                <a:solidFill>
                  <a:schemeClr val="tx1">
                    <a:lumMod val="65000"/>
                    <a:lumOff val="35000"/>
                  </a:schemeClr>
                </a:solidFill>
                <a:uFillTx/>
              </a:rPr>
              <a:t>experience</a:t>
            </a:r>
            <a:r>
              <a:rPr lang="ko-KR" altLang="en-US" dirty="0">
                <a:solidFill>
                  <a:schemeClr val="tx1">
                    <a:lumMod val="65000"/>
                    <a:lumOff val="35000"/>
                  </a:schemeClr>
                </a:solidFill>
                <a:uFillTx/>
              </a:rPr>
              <a:t>를 랜덤하게 선택</a:t>
            </a:r>
            <a:r>
              <a:rPr lang="en-US" altLang="ko-KR" dirty="0">
                <a:solidFill>
                  <a:schemeClr val="tx1">
                    <a:lumMod val="65000"/>
                    <a:lumOff val="35000"/>
                  </a:schemeClr>
                </a:solidFill>
                <a:uFillTx/>
              </a:rPr>
              <a:t>(Dyna) </a:t>
            </a:r>
            <a:r>
              <a:rPr lang="ko-KR" altLang="en-US" dirty="0">
                <a:solidFill>
                  <a:schemeClr val="tx1">
                    <a:lumMod val="65000"/>
                    <a:lumOff val="35000"/>
                  </a:schemeClr>
                </a:solidFill>
                <a:uFillTx/>
              </a:rPr>
              <a:t>하는게 아니라 우선순위를 두고 선택</a:t>
            </a:r>
            <a:r>
              <a:rPr lang="en-US" altLang="ko-KR" dirty="0">
                <a:solidFill>
                  <a:schemeClr val="tx1">
                    <a:lumMod val="65000"/>
                    <a:lumOff val="35000"/>
                  </a:schemeClr>
                </a:solidFill>
                <a:uFillTx/>
              </a:rPr>
              <a:t>.</a:t>
            </a:r>
          </a:p>
          <a:p>
            <a:pPr>
              <a:lnSpc>
                <a:spcPct val="150000"/>
              </a:lnSpc>
            </a:pPr>
            <a:r>
              <a:rPr lang="ko-KR" altLang="en-US" dirty="0">
                <a:solidFill>
                  <a:schemeClr val="tx1">
                    <a:lumMod val="65000"/>
                    <a:lumOff val="35000"/>
                  </a:schemeClr>
                </a:solidFill>
                <a:uFillTx/>
              </a:rPr>
              <a:t>우선순위</a:t>
            </a:r>
            <a:r>
              <a:rPr lang="en-US" altLang="ko-KR" dirty="0">
                <a:solidFill>
                  <a:schemeClr val="tx1">
                    <a:lumMod val="65000"/>
                    <a:lumOff val="35000"/>
                  </a:schemeClr>
                </a:solidFill>
                <a:uFillTx/>
              </a:rPr>
              <a:t>:</a:t>
            </a:r>
            <a:r>
              <a:rPr lang="ko-KR" altLang="en-US" dirty="0">
                <a:solidFill>
                  <a:schemeClr val="tx1">
                    <a:lumMod val="65000"/>
                    <a:lumOff val="35000"/>
                  </a:schemeClr>
                </a:solidFill>
                <a:uFillTx/>
              </a:rPr>
              <a:t> 예측한 </a:t>
            </a:r>
            <a:r>
              <a:rPr lang="en-US" altLang="ko-KR" dirty="0">
                <a:solidFill>
                  <a:schemeClr val="tx1">
                    <a:lumMod val="65000"/>
                    <a:lumOff val="35000"/>
                  </a:schemeClr>
                </a:solidFill>
                <a:uFillTx/>
              </a:rPr>
              <a:t>reward</a:t>
            </a:r>
            <a:r>
              <a:rPr lang="ko-KR" altLang="en-US" dirty="0">
                <a:solidFill>
                  <a:schemeClr val="tx1">
                    <a:lumMod val="65000"/>
                    <a:lumOff val="35000"/>
                  </a:schemeClr>
                </a:solidFill>
                <a:uFillTx/>
              </a:rPr>
              <a:t>와 실제와의 차이</a:t>
            </a:r>
            <a:r>
              <a:rPr lang="en-US" altLang="ko-KR" dirty="0">
                <a:solidFill>
                  <a:schemeClr val="tx1">
                    <a:lumMod val="65000"/>
                    <a:lumOff val="35000"/>
                  </a:schemeClr>
                </a:solidFill>
                <a:uFillTx/>
              </a:rPr>
              <a:t>.</a:t>
            </a:r>
            <a:endParaRPr lang="ko-KR" altLang="en-US" dirty="0">
              <a:solidFill>
                <a:schemeClr val="tx1">
                  <a:lumMod val="65000"/>
                  <a:lumOff val="35000"/>
                </a:schemeClr>
              </a:solidFill>
              <a:uFillTx/>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8.5 Expected</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vs.</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Sample</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Updates</a:t>
            </a:r>
            <a:endParaRPr kumimoji="1" lang="ko-KR" altLang="en-US" sz="2205" b="1" dirty="0">
              <a:solidFill>
                <a:srgbClr val="607796"/>
              </a:solidFill>
              <a:uFillTx/>
              <a:latin typeface="Tahoma" charset="0"/>
              <a:ea typeface="Tahoma" charset="0"/>
              <a:cs typeface="Tahoma" charset="0"/>
            </a:endParaRPr>
          </a:p>
        </p:txBody>
      </p:sp>
      <p:pic>
        <p:nvPicPr>
          <p:cNvPr id="2" name="그림 1"/>
          <p:cNvPicPr>
            <a:picLocks noChangeAspect="1"/>
          </p:cNvPicPr>
          <p:nvPr/>
        </p:nvPicPr>
        <p:blipFill>
          <a:blip r:embed="rId3"/>
          <a:stretch>
            <a:fillRect/>
          </a:stretch>
        </p:blipFill>
        <p:spPr>
          <a:xfrm>
            <a:off x="7636669" y="627929"/>
            <a:ext cx="4114800" cy="6691744"/>
          </a:xfrm>
          <a:prstGeom prst="rect">
            <a:avLst/>
          </a:prstGeom>
        </p:spPr>
      </p:pic>
      <p:sp>
        <p:nvSpPr>
          <p:cNvPr id="3" name="직사각형 2"/>
          <p:cNvSpPr>
            <a:spLocks/>
          </p:cNvSpPr>
          <p:nvPr/>
        </p:nvSpPr>
        <p:spPr>
          <a:xfrm>
            <a:off x="854869" y="1495425"/>
            <a:ext cx="6721475" cy="5078313"/>
          </a:xfrm>
          <a:prstGeom prst="rect">
            <a:avLst/>
          </a:prstGeom>
        </p:spPr>
        <p:txBody>
          <a:bodyPr>
            <a:spAutoFit/>
          </a:bodyPr>
          <a:lstStyle/>
          <a:p>
            <a:pPr>
              <a:lnSpc>
                <a:spcPct val="150000"/>
              </a:lnSpc>
            </a:pPr>
            <a:r>
              <a:rPr lang="en-US" altLang="ko-KR" dirty="0">
                <a:solidFill>
                  <a:schemeClr val="tx1">
                    <a:lumMod val="65000"/>
                    <a:lumOff val="35000"/>
                  </a:schemeClr>
                </a:solidFill>
                <a:uFillTx/>
              </a:rPr>
              <a:t>Different kinds of value-function updates.</a:t>
            </a:r>
          </a:p>
          <a:p>
            <a:pPr>
              <a:lnSpc>
                <a:spcPct val="150000"/>
              </a:lnSpc>
            </a:pPr>
            <a:r>
              <a:rPr lang="en-US" altLang="ko-KR" dirty="0">
                <a:solidFill>
                  <a:schemeClr val="tx1">
                    <a:lumMod val="65000"/>
                    <a:lumOff val="35000"/>
                  </a:schemeClr>
                </a:solidFill>
                <a:uFillTx/>
              </a:rPr>
              <a:t>Three dimensions</a:t>
            </a:r>
          </a:p>
          <a:p>
            <a:pPr>
              <a:lnSpc>
                <a:spcPct val="150000"/>
              </a:lnSpc>
            </a:pPr>
            <a:r>
              <a:rPr lang="en-US" altLang="ko-KR" dirty="0">
                <a:solidFill>
                  <a:schemeClr val="tx1">
                    <a:lumMod val="65000"/>
                    <a:lumOff val="35000"/>
                  </a:schemeClr>
                </a:solidFill>
                <a:uFillTx/>
              </a:rPr>
              <a:t>1. </a:t>
            </a:r>
            <a:r>
              <a:rPr lang="en-US" altLang="ko-KR" b="1" dirty="0">
                <a:solidFill>
                  <a:schemeClr val="tx1">
                    <a:lumMod val="65000"/>
                    <a:lumOff val="35000"/>
                  </a:schemeClr>
                </a:solidFill>
                <a:uFillTx/>
              </a:rPr>
              <a:t>State values (</a:t>
            </a:r>
            <a:r>
              <a:rPr lang="en-US" altLang="ko-KR" b="1" i="1" dirty="0">
                <a:solidFill>
                  <a:schemeClr val="tx1">
                    <a:lumMod val="65000"/>
                    <a:lumOff val="35000"/>
                  </a:schemeClr>
                </a:solidFill>
                <a:uFillTx/>
              </a:rPr>
              <a:t>v</a:t>
            </a:r>
            <a:r>
              <a:rPr lang="en-US" altLang="ko-KR" b="1" dirty="0">
                <a:solidFill>
                  <a:schemeClr val="tx1">
                    <a:lumMod val="65000"/>
                    <a:lumOff val="35000"/>
                  </a:schemeClr>
                </a:solidFill>
                <a:uFillTx/>
              </a:rPr>
              <a:t>)</a:t>
            </a:r>
            <a:r>
              <a:rPr lang="en-US" altLang="ko-KR" dirty="0">
                <a:solidFill>
                  <a:schemeClr val="tx1">
                    <a:lumMod val="65000"/>
                    <a:lumOff val="35000"/>
                  </a:schemeClr>
                </a:solidFill>
                <a:uFillTx/>
              </a:rPr>
              <a:t> or </a:t>
            </a:r>
            <a:r>
              <a:rPr lang="en-US" altLang="ko-KR" b="1" dirty="0">
                <a:solidFill>
                  <a:schemeClr val="tx1">
                    <a:lumMod val="65000"/>
                    <a:lumOff val="35000"/>
                  </a:schemeClr>
                </a:solidFill>
                <a:uFillTx/>
              </a:rPr>
              <a:t>action values (</a:t>
            </a:r>
            <a:r>
              <a:rPr lang="en-US" altLang="ko-KR" b="1" i="1" dirty="0">
                <a:solidFill>
                  <a:schemeClr val="tx1">
                    <a:lumMod val="65000"/>
                    <a:lumOff val="35000"/>
                  </a:schemeClr>
                </a:solidFill>
                <a:uFillTx/>
              </a:rPr>
              <a:t>q</a:t>
            </a:r>
            <a:r>
              <a:rPr lang="en-US" altLang="ko-KR" b="1" dirty="0">
                <a:solidFill>
                  <a:schemeClr val="tx1">
                    <a:lumMod val="65000"/>
                    <a:lumOff val="35000"/>
                  </a:schemeClr>
                </a:solidFill>
                <a:uFillTx/>
              </a:rPr>
              <a:t>)</a:t>
            </a:r>
          </a:p>
          <a:p>
            <a:pPr>
              <a:lnSpc>
                <a:spcPct val="150000"/>
              </a:lnSpc>
            </a:pPr>
            <a:r>
              <a:rPr lang="en-US" altLang="ko-KR" dirty="0">
                <a:solidFill>
                  <a:schemeClr val="tx1">
                    <a:lumMod val="65000"/>
                    <a:lumOff val="35000"/>
                  </a:schemeClr>
                </a:solidFill>
                <a:uFillTx/>
              </a:rPr>
              <a:t>2. Value for the </a:t>
            </a:r>
            <a:r>
              <a:rPr lang="en-US" altLang="ko-KR" b="1" dirty="0">
                <a:solidFill>
                  <a:schemeClr val="tx1">
                    <a:lumMod val="65000"/>
                    <a:lumOff val="35000"/>
                  </a:schemeClr>
                </a:solidFill>
                <a:uFillTx/>
              </a:rPr>
              <a:t>optimal policy</a:t>
            </a:r>
            <a:r>
              <a:rPr lang="en-US" altLang="ko-KR" dirty="0">
                <a:solidFill>
                  <a:schemeClr val="tx1">
                    <a:lumMod val="65000"/>
                    <a:lumOff val="35000"/>
                  </a:schemeClr>
                </a:solidFill>
                <a:uFillTx/>
              </a:rPr>
              <a:t> or for an </a:t>
            </a:r>
            <a:r>
              <a:rPr lang="en-US" altLang="ko-KR" b="1" dirty="0">
                <a:solidFill>
                  <a:schemeClr val="tx1">
                    <a:lumMod val="65000"/>
                    <a:lumOff val="35000"/>
                  </a:schemeClr>
                </a:solidFill>
                <a:uFillTx/>
              </a:rPr>
              <a:t>arbitrary given policy</a:t>
            </a:r>
            <a:r>
              <a:rPr lang="en-US" altLang="ko-KR" dirty="0">
                <a:solidFill>
                  <a:schemeClr val="tx1">
                    <a:lumMod val="65000"/>
                    <a:lumOff val="35000"/>
                  </a:schemeClr>
                </a:solidFill>
                <a:uFillTx/>
              </a:rPr>
              <a:t>.</a:t>
            </a:r>
          </a:p>
          <a:p>
            <a:pPr>
              <a:lnSpc>
                <a:spcPct val="150000"/>
              </a:lnSpc>
            </a:pPr>
            <a:r>
              <a:rPr lang="en-US" altLang="ko-KR" dirty="0">
                <a:solidFill>
                  <a:schemeClr val="tx1">
                    <a:lumMod val="65000"/>
                    <a:lumOff val="35000"/>
                  </a:schemeClr>
                </a:solidFill>
                <a:uFillTx/>
              </a:rPr>
              <a:t>3. </a:t>
            </a:r>
            <a:r>
              <a:rPr lang="en-US" altLang="ko-KR" b="1" i="1" dirty="0">
                <a:solidFill>
                  <a:schemeClr val="tx1">
                    <a:lumMod val="65000"/>
                    <a:lumOff val="35000"/>
                  </a:schemeClr>
                </a:solidFill>
                <a:uFillTx/>
              </a:rPr>
              <a:t>Expected updates</a:t>
            </a:r>
            <a:r>
              <a:rPr lang="en-US" altLang="ko-KR" dirty="0">
                <a:solidFill>
                  <a:schemeClr val="tx1">
                    <a:lumMod val="65000"/>
                    <a:lumOff val="35000"/>
                  </a:schemeClr>
                </a:solidFill>
                <a:uFillTx/>
              </a:rPr>
              <a:t> or </a:t>
            </a:r>
            <a:r>
              <a:rPr lang="en-US" altLang="ko-KR" b="1" i="1" dirty="0">
                <a:solidFill>
                  <a:schemeClr val="tx1">
                    <a:lumMod val="65000"/>
                    <a:lumOff val="35000"/>
                  </a:schemeClr>
                </a:solidFill>
                <a:uFillTx/>
              </a:rPr>
              <a:t>sample updates</a:t>
            </a:r>
            <a:r>
              <a:rPr lang="en-US" altLang="ko-KR" dirty="0">
                <a:solidFill>
                  <a:schemeClr val="tx1">
                    <a:lumMod val="65000"/>
                    <a:lumOff val="35000"/>
                  </a:schemeClr>
                </a:solidFill>
                <a:uFillTx/>
              </a:rPr>
              <a:t>.</a:t>
            </a:r>
          </a:p>
          <a:p>
            <a:pPr marL="285750" indent="-285750">
              <a:lnSpc>
                <a:spcPct val="150000"/>
              </a:lnSpc>
              <a:buFontTx/>
              <a:buChar char="-"/>
            </a:pPr>
            <a:endParaRPr lang="en-US" altLang="ko-KR" dirty="0">
              <a:solidFill>
                <a:schemeClr val="tx1">
                  <a:lumMod val="65000"/>
                  <a:lumOff val="35000"/>
                </a:schemeClr>
              </a:solidFill>
              <a:uFillTx/>
            </a:endParaRPr>
          </a:p>
          <a:p>
            <a:pPr marL="285750" indent="-285750">
              <a:lnSpc>
                <a:spcPct val="150000"/>
              </a:lnSpc>
              <a:buFontTx/>
              <a:buChar char="-"/>
            </a:pPr>
            <a:endParaRPr lang="en-US" altLang="ko-KR" dirty="0">
              <a:solidFill>
                <a:schemeClr val="tx1">
                  <a:lumMod val="65000"/>
                  <a:lumOff val="35000"/>
                </a:schemeClr>
              </a:solidFill>
            </a:endParaRPr>
          </a:p>
          <a:p>
            <a:pPr marL="285750" indent="-285750">
              <a:lnSpc>
                <a:spcPct val="150000"/>
              </a:lnSpc>
              <a:buFontTx/>
              <a:buChar char="-"/>
            </a:pPr>
            <a:endParaRPr lang="en-US" altLang="ko-KR" dirty="0">
              <a:solidFill>
                <a:schemeClr val="tx1">
                  <a:lumMod val="65000"/>
                  <a:lumOff val="35000"/>
                </a:schemeClr>
              </a:solidFill>
              <a:uFillTx/>
            </a:endParaRPr>
          </a:p>
          <a:p>
            <a:pPr marL="285750" indent="-285750">
              <a:lnSpc>
                <a:spcPct val="150000"/>
              </a:lnSpc>
              <a:buFontTx/>
              <a:buChar char="-"/>
            </a:pPr>
            <a:endParaRPr lang="en-US" altLang="ko-KR" dirty="0">
              <a:solidFill>
                <a:schemeClr val="tx1">
                  <a:lumMod val="65000"/>
                  <a:lumOff val="35000"/>
                </a:schemeClr>
              </a:solidFill>
              <a:uFillTx/>
            </a:endParaRPr>
          </a:p>
          <a:p>
            <a:pPr>
              <a:lnSpc>
                <a:spcPct val="150000"/>
              </a:lnSpc>
            </a:pPr>
            <a:r>
              <a:rPr lang="en-US" altLang="ko-KR" dirty="0">
                <a:solidFill>
                  <a:schemeClr val="tx1">
                    <a:lumMod val="65000"/>
                    <a:lumOff val="35000"/>
                  </a:schemeClr>
                </a:solidFill>
                <a:uFillTx/>
              </a:rPr>
              <a:t>Distribution model </a:t>
            </a:r>
            <a:r>
              <a:rPr lang="ko-KR" altLang="en-US" dirty="0">
                <a:solidFill>
                  <a:schemeClr val="tx1">
                    <a:lumMod val="65000"/>
                    <a:lumOff val="35000"/>
                  </a:schemeClr>
                </a:solidFill>
                <a:uFillTx/>
              </a:rPr>
              <a:t>이 없으면 </a:t>
            </a:r>
            <a:r>
              <a:rPr lang="en-US" altLang="ko-KR" dirty="0">
                <a:solidFill>
                  <a:schemeClr val="tx1">
                    <a:lumMod val="65000"/>
                    <a:lumOff val="35000"/>
                  </a:schemeClr>
                </a:solidFill>
                <a:uFillTx/>
              </a:rPr>
              <a:t>Expected update</a:t>
            </a:r>
            <a:r>
              <a:rPr lang="ko-KR" altLang="en-US" dirty="0">
                <a:solidFill>
                  <a:schemeClr val="tx1">
                    <a:lumMod val="65000"/>
                    <a:lumOff val="35000"/>
                  </a:schemeClr>
                </a:solidFill>
                <a:uFillTx/>
              </a:rPr>
              <a:t>는 불가능하지만</a:t>
            </a:r>
            <a:endParaRPr lang="en-US" altLang="ko-KR" dirty="0">
              <a:solidFill>
                <a:schemeClr val="tx1">
                  <a:lumMod val="65000"/>
                  <a:lumOff val="35000"/>
                </a:schemeClr>
              </a:solidFill>
              <a:uFillTx/>
            </a:endParaRPr>
          </a:p>
          <a:p>
            <a:pPr>
              <a:lnSpc>
                <a:spcPct val="150000"/>
              </a:lnSpc>
            </a:pPr>
            <a:r>
              <a:rPr lang="ko-KR" altLang="en-US" dirty="0">
                <a:solidFill>
                  <a:schemeClr val="tx1">
                    <a:lumMod val="65000"/>
                    <a:lumOff val="35000"/>
                  </a:schemeClr>
                </a:solidFill>
                <a:uFillTx/>
              </a:rPr>
              <a:t>가능한 경우 </a:t>
            </a:r>
            <a:r>
              <a:rPr lang="en-US" altLang="ko-KR" dirty="0">
                <a:solidFill>
                  <a:schemeClr val="tx1">
                    <a:lumMod val="65000"/>
                    <a:lumOff val="35000"/>
                  </a:schemeClr>
                </a:solidFill>
                <a:uFillTx/>
              </a:rPr>
              <a:t>Expected update</a:t>
            </a:r>
            <a:r>
              <a:rPr lang="ko-KR" altLang="en-US" dirty="0">
                <a:solidFill>
                  <a:schemeClr val="tx1">
                    <a:lumMod val="65000"/>
                    <a:lumOff val="35000"/>
                  </a:schemeClr>
                </a:solidFill>
                <a:uFillTx/>
              </a:rPr>
              <a:t>가 선호된다</a:t>
            </a:r>
            <a:r>
              <a:rPr lang="en-US" altLang="ko-KR" dirty="0">
                <a:solidFill>
                  <a:schemeClr val="tx1">
                    <a:lumMod val="65000"/>
                    <a:lumOff val="35000"/>
                  </a:schemeClr>
                </a:solidFill>
                <a:uFillTx/>
              </a:rPr>
              <a:t>. </a:t>
            </a:r>
          </a:p>
          <a:p>
            <a:pPr>
              <a:lnSpc>
                <a:spcPct val="150000"/>
              </a:lnSpc>
            </a:pPr>
            <a:r>
              <a:rPr lang="en-US" altLang="ko-KR" dirty="0">
                <a:solidFill>
                  <a:schemeClr val="tx1">
                    <a:lumMod val="65000"/>
                    <a:lumOff val="35000"/>
                  </a:schemeClr>
                </a:solidFill>
                <a:uFillTx/>
              </a:rPr>
              <a:t>Sampling error</a:t>
            </a:r>
            <a:r>
              <a:rPr lang="ko-KR" altLang="en-US" dirty="0">
                <a:solidFill>
                  <a:schemeClr val="tx1">
                    <a:lumMod val="65000"/>
                    <a:lumOff val="35000"/>
                  </a:schemeClr>
                </a:solidFill>
                <a:uFillTx/>
              </a:rPr>
              <a:t>는 없다는 장점이 있지만 많은 </a:t>
            </a:r>
            <a:r>
              <a:rPr lang="en-US" altLang="ko-KR" dirty="0">
                <a:solidFill>
                  <a:schemeClr val="tx1">
                    <a:lumMod val="65000"/>
                    <a:lumOff val="35000"/>
                  </a:schemeClr>
                </a:solidFill>
                <a:uFillTx/>
              </a:rPr>
              <a:t>computation </a:t>
            </a:r>
            <a:r>
              <a:rPr lang="ko-KR" altLang="en-US" dirty="0">
                <a:solidFill>
                  <a:schemeClr val="tx1">
                    <a:lumMod val="65000"/>
                    <a:lumOff val="35000"/>
                  </a:schemeClr>
                </a:solidFill>
                <a:uFillTx/>
              </a:rPr>
              <a:t>필요</a:t>
            </a:r>
            <a:r>
              <a:rPr lang="en-US" altLang="ko-KR" dirty="0">
                <a:solidFill>
                  <a:schemeClr val="tx1">
                    <a:lumMod val="65000"/>
                    <a:lumOff val="35000"/>
                  </a:schemeClr>
                </a:solidFill>
                <a:uFillTx/>
              </a:rPr>
              <a:t>.</a:t>
            </a:r>
          </a:p>
        </p:txBody>
      </p:sp>
      <p:sp>
        <p:nvSpPr>
          <p:cNvPr id="4" name="TextBox 3"/>
          <p:cNvSpPr txBox="1">
            <a:spLocks/>
          </p:cNvSpPr>
          <p:nvPr/>
        </p:nvSpPr>
        <p:spPr>
          <a:xfrm>
            <a:off x="11980069" y="5991225"/>
            <a:ext cx="1219200" cy="369332"/>
          </a:xfrm>
          <a:prstGeom prst="rect">
            <a:avLst/>
          </a:prstGeom>
          <a:noFill/>
        </p:spPr>
        <p:txBody>
          <a:bodyPr wrap="square" rtlCol="0">
            <a:spAutoFit/>
          </a:bodyPr>
          <a:lstStyle/>
          <a:p>
            <a:r>
              <a:rPr lang="en-US" altLang="ko-KR" dirty="0">
                <a:solidFill>
                  <a:schemeClr val="tx1">
                    <a:lumMod val="75000"/>
                    <a:lumOff val="25000"/>
                  </a:schemeClr>
                </a:solidFill>
                <a:uFillTx/>
              </a:rPr>
              <a:t>Dyna-Q</a:t>
            </a:r>
            <a:endParaRPr lang="ko-KR" altLang="en-US" dirty="0">
              <a:solidFill>
                <a:schemeClr val="tx1">
                  <a:lumMod val="75000"/>
                  <a:lumOff val="25000"/>
                </a:schemeClr>
              </a:solidFill>
              <a:uFillTx/>
            </a:endParaRPr>
          </a:p>
        </p:txBody>
      </p:sp>
      <p:cxnSp>
        <p:nvCxnSpPr>
          <p:cNvPr id="8" name="직선 화살표 연결선 7"/>
          <p:cNvCxnSpPr/>
          <p:nvPr/>
        </p:nvCxnSpPr>
        <p:spPr>
          <a:xfrm flipH="1">
            <a:off x="11599069" y="6278523"/>
            <a:ext cx="381000" cy="16406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xmlns="" id="{F5832224-771E-44A4-9A9C-8976669CC14C}"/>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18976" t="-11440"/>
          <a:stretch/>
        </p:blipFill>
        <p:spPr>
          <a:xfrm>
            <a:off x="11218069" y="960825"/>
            <a:ext cx="1728737" cy="340468"/>
          </a:xfrm>
          <a:prstGeom prst="rect">
            <a:avLst/>
          </a:prstGeom>
        </p:spPr>
      </p:pic>
      <p:pic>
        <p:nvPicPr>
          <p:cNvPr id="9" name="그림 8">
            <a:extLst>
              <a:ext uri="{FF2B5EF4-FFF2-40B4-BE49-F238E27FC236}">
                <a16:creationId xmlns:a16="http://schemas.microsoft.com/office/drawing/2014/main" xmlns="" id="{0C855DA8-C4A8-4BCD-8D26-3F879D4ED061}"/>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l="44836" t="-6629" r="1524" b="23502"/>
          <a:stretch/>
        </p:blipFill>
        <p:spPr>
          <a:xfrm>
            <a:off x="11002894" y="3973801"/>
            <a:ext cx="2227635" cy="340468"/>
          </a:xfrm>
          <a:prstGeom prst="rect">
            <a:avLst/>
          </a:prstGeom>
        </p:spPr>
      </p:pic>
      <p:pic>
        <p:nvPicPr>
          <p:cNvPr id="10" name="그림 9">
            <a:extLst>
              <a:ext uri="{FF2B5EF4-FFF2-40B4-BE49-F238E27FC236}">
                <a16:creationId xmlns:a16="http://schemas.microsoft.com/office/drawing/2014/main" xmlns="" id="{F072FCC1-F9FD-4D4E-B727-3711C991E5A9}"/>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0757017" y="5667432"/>
            <a:ext cx="2719388" cy="299077"/>
          </a:xfrm>
          <a:prstGeom prst="rect">
            <a:avLst/>
          </a:prstGeom>
        </p:spPr>
      </p:pic>
      <p:pic>
        <p:nvPicPr>
          <p:cNvPr id="11" name="그림 10">
            <a:extLst>
              <a:ext uri="{FF2B5EF4-FFF2-40B4-BE49-F238E27FC236}">
                <a16:creationId xmlns:a16="http://schemas.microsoft.com/office/drawing/2014/main" xmlns="" id="{35207CAD-3E54-48C5-98CC-6BFF8407F057}"/>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960268" y="2105025"/>
            <a:ext cx="2895602" cy="457200"/>
          </a:xfrm>
          <a:prstGeom prst="rect">
            <a:avLst/>
          </a:prstGeom>
        </p:spPr>
      </p:pic>
      <p:pic>
        <p:nvPicPr>
          <p:cNvPr id="12" name="그림 11">
            <a:extLst>
              <a:ext uri="{FF2B5EF4-FFF2-40B4-BE49-F238E27FC236}">
                <a16:creationId xmlns:a16="http://schemas.microsoft.com/office/drawing/2014/main" xmlns="" id="{9AA2B445-FFB2-4454-AF3E-82F183607D09}"/>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a:off x="5655469" y="3735176"/>
            <a:ext cx="3048000" cy="5223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8.5 Expected</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vs.</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Sample</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Updates</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495425"/>
            <a:ext cx="11277600" cy="880369"/>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Computation </a:t>
            </a:r>
            <a:r>
              <a:rPr lang="ko-KR" altLang="en-US" dirty="0">
                <a:solidFill>
                  <a:schemeClr val="tx1">
                    <a:lumMod val="65000"/>
                    <a:lumOff val="35000"/>
                  </a:schemeClr>
                </a:solidFill>
                <a:uFillTx/>
              </a:rPr>
              <a:t>시간이 충분치 않으면 항상 </a:t>
            </a:r>
            <a:r>
              <a:rPr lang="en-US" altLang="ko-KR" dirty="0">
                <a:solidFill>
                  <a:schemeClr val="tx1">
                    <a:lumMod val="65000"/>
                    <a:lumOff val="35000"/>
                  </a:schemeClr>
                </a:solidFill>
                <a:uFillTx/>
              </a:rPr>
              <a:t>Sample update</a:t>
            </a:r>
            <a:r>
              <a:rPr lang="ko-KR" altLang="en-US" dirty="0">
                <a:solidFill>
                  <a:schemeClr val="tx1">
                    <a:lumMod val="65000"/>
                    <a:lumOff val="35000"/>
                  </a:schemeClr>
                </a:solidFill>
                <a:uFillTx/>
              </a:rPr>
              <a:t>가 좋다</a:t>
            </a:r>
            <a:r>
              <a:rPr lang="en-US" altLang="ko-KR" dirty="0">
                <a:solidFill>
                  <a:schemeClr val="tx1">
                    <a:lumMod val="65000"/>
                    <a:lumOff val="35000"/>
                  </a:schemeClr>
                </a:solidFill>
                <a:uFillTx/>
              </a:rPr>
              <a:t>.</a:t>
            </a:r>
          </a:p>
          <a:p>
            <a:pPr>
              <a:lnSpc>
                <a:spcPct val="150000"/>
              </a:lnSpc>
            </a:pPr>
            <a:r>
              <a:rPr lang="en-US" altLang="ko-KR" dirty="0">
                <a:solidFill>
                  <a:schemeClr val="tx1">
                    <a:lumMod val="65000"/>
                    <a:lumOff val="35000"/>
                  </a:schemeClr>
                </a:solidFill>
                <a:uFillTx/>
              </a:rPr>
              <a:t>- They at least make some improvement in the value estimate with fewer than </a:t>
            </a:r>
            <a:r>
              <a:rPr lang="en-US" altLang="ko-KR" i="1" dirty="0">
                <a:solidFill>
                  <a:schemeClr val="tx1">
                    <a:lumMod val="65000"/>
                    <a:lumOff val="35000"/>
                  </a:schemeClr>
                </a:solidFill>
                <a:uFillTx/>
              </a:rPr>
              <a:t>b</a:t>
            </a:r>
            <a:r>
              <a:rPr lang="en-US" altLang="ko-KR" dirty="0">
                <a:solidFill>
                  <a:schemeClr val="tx1">
                    <a:lumMod val="65000"/>
                    <a:lumOff val="35000"/>
                  </a:schemeClr>
                </a:solidFill>
                <a:uFillTx/>
              </a:rPr>
              <a:t> (branching factor) updates.</a:t>
            </a:r>
          </a:p>
        </p:txBody>
      </p:sp>
      <p:pic>
        <p:nvPicPr>
          <p:cNvPr id="5" name="그림 4"/>
          <p:cNvPicPr>
            <a:picLocks noChangeAspect="1"/>
          </p:cNvPicPr>
          <p:nvPr/>
        </p:nvPicPr>
        <p:blipFill>
          <a:blip r:embed="rId3"/>
          <a:stretch>
            <a:fillRect/>
          </a:stretch>
        </p:blipFill>
        <p:spPr>
          <a:xfrm>
            <a:off x="3445669" y="2939145"/>
            <a:ext cx="5885174" cy="357225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8.6 Trajectory Sampling</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106592"/>
            <a:ext cx="11277600" cy="3000821"/>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Comparing two ways of distributing updates.</a:t>
            </a:r>
          </a:p>
          <a:p>
            <a:pPr>
              <a:lnSpc>
                <a:spcPct val="150000"/>
              </a:lnSpc>
            </a:pPr>
            <a:r>
              <a:rPr lang="en-US" altLang="ko-KR" dirty="0">
                <a:solidFill>
                  <a:schemeClr val="tx1">
                    <a:lumMod val="65000"/>
                    <a:lumOff val="35000"/>
                  </a:schemeClr>
                </a:solidFill>
                <a:uFillTx/>
              </a:rPr>
              <a:t>1. Classical approach is to sweeps through entire state space.</a:t>
            </a:r>
          </a:p>
          <a:p>
            <a:pPr>
              <a:lnSpc>
                <a:spcPct val="150000"/>
              </a:lnSpc>
            </a:pPr>
            <a:r>
              <a:rPr lang="en-US" altLang="ko-KR" dirty="0">
                <a:solidFill>
                  <a:schemeClr val="tx1">
                    <a:lumMod val="65000"/>
                    <a:lumOff val="35000"/>
                  </a:schemeClr>
                </a:solidFill>
                <a:uFillTx/>
              </a:rPr>
              <a:t>2. Second is to sample according to some distribution (on-policy distribution).</a:t>
            </a:r>
          </a:p>
          <a:p>
            <a:pPr marL="742950" lvl="1" indent="-285750">
              <a:lnSpc>
                <a:spcPct val="150000"/>
              </a:lnSpc>
              <a:buFontTx/>
              <a:buChar char="-"/>
            </a:pPr>
            <a:r>
              <a:rPr lang="en-US" altLang="ko-KR" dirty="0">
                <a:solidFill>
                  <a:schemeClr val="tx1">
                    <a:lumMod val="65000"/>
                    <a:lumOff val="35000"/>
                  </a:schemeClr>
                </a:solidFill>
                <a:uFillTx/>
              </a:rPr>
              <a:t>One simulates explicit individual trajectories and performs updates at the state or state-action pairs encountered along the way </a:t>
            </a:r>
            <a:r>
              <a:rPr lang="en-US" altLang="ko-KR" dirty="0">
                <a:solidFill>
                  <a:schemeClr val="tx1">
                    <a:lumMod val="65000"/>
                    <a:lumOff val="35000"/>
                  </a:schemeClr>
                </a:solidFill>
                <a:uFillTx/>
                <a:sym typeface="Wingdings" panose="05000000000000000000" pitchFamily="2" charset="2"/>
              </a:rPr>
              <a:t> trajectory sampling</a:t>
            </a:r>
          </a:p>
          <a:p>
            <a:pPr>
              <a:lnSpc>
                <a:spcPct val="150000"/>
              </a:lnSpc>
            </a:pPr>
            <a:r>
              <a:rPr lang="ko-KR" altLang="en-US" dirty="0">
                <a:solidFill>
                  <a:schemeClr val="tx1">
                    <a:lumMod val="65000"/>
                    <a:lumOff val="35000"/>
                  </a:schemeClr>
                </a:solidFill>
                <a:sym typeface="Wingdings" panose="05000000000000000000" pitchFamily="2" charset="2"/>
              </a:rPr>
              <a:t>대부분의 </a:t>
            </a:r>
            <a:r>
              <a:rPr lang="en-US" altLang="ko-KR" dirty="0">
                <a:solidFill>
                  <a:schemeClr val="tx1">
                    <a:lumMod val="65000"/>
                    <a:lumOff val="35000"/>
                  </a:schemeClr>
                </a:solidFill>
                <a:sym typeface="Wingdings" panose="05000000000000000000" pitchFamily="2" charset="2"/>
              </a:rPr>
              <a:t>space</a:t>
            </a:r>
            <a:r>
              <a:rPr lang="ko-KR" altLang="en-US" dirty="0">
                <a:solidFill>
                  <a:schemeClr val="tx1">
                    <a:lumMod val="65000"/>
                    <a:lumOff val="35000"/>
                  </a:schemeClr>
                </a:solidFill>
                <a:sym typeface="Wingdings" panose="05000000000000000000" pitchFamily="2" charset="2"/>
              </a:rPr>
              <a:t>를 무시할 수 있어서 이점이 있는 반면</a:t>
            </a:r>
            <a:r>
              <a:rPr lang="en-US" altLang="ko-KR" dirty="0">
                <a:solidFill>
                  <a:schemeClr val="tx1">
                    <a:lumMod val="65000"/>
                    <a:lumOff val="35000"/>
                  </a:schemeClr>
                </a:solidFill>
                <a:sym typeface="Wingdings" panose="05000000000000000000" pitchFamily="2" charset="2"/>
              </a:rPr>
              <a:t>,</a:t>
            </a:r>
          </a:p>
          <a:p>
            <a:pPr>
              <a:lnSpc>
                <a:spcPct val="150000"/>
              </a:lnSpc>
            </a:pPr>
            <a:r>
              <a:rPr lang="en-US" altLang="ko-KR" dirty="0">
                <a:solidFill>
                  <a:schemeClr val="tx1">
                    <a:lumMod val="65000"/>
                    <a:lumOff val="35000"/>
                  </a:schemeClr>
                </a:solidFill>
                <a:sym typeface="Wingdings" panose="05000000000000000000" pitchFamily="2" charset="2"/>
              </a:rPr>
              <a:t>Same old parts of the space</a:t>
            </a:r>
            <a:r>
              <a:rPr lang="ko-KR" altLang="en-US" dirty="0">
                <a:solidFill>
                  <a:schemeClr val="tx1">
                    <a:lumMod val="65000"/>
                    <a:lumOff val="35000"/>
                  </a:schemeClr>
                </a:solidFill>
                <a:sym typeface="Wingdings" panose="05000000000000000000" pitchFamily="2" charset="2"/>
              </a:rPr>
              <a:t>만 계속해서 </a:t>
            </a:r>
            <a:r>
              <a:rPr lang="en-US" altLang="ko-KR" dirty="0">
                <a:solidFill>
                  <a:schemeClr val="tx1">
                    <a:lumMod val="65000"/>
                    <a:lumOff val="35000"/>
                  </a:schemeClr>
                </a:solidFill>
                <a:sym typeface="Wingdings" panose="05000000000000000000" pitchFamily="2" charset="2"/>
              </a:rPr>
              <a:t>update</a:t>
            </a:r>
            <a:r>
              <a:rPr lang="ko-KR" altLang="en-US" dirty="0">
                <a:solidFill>
                  <a:schemeClr val="tx1">
                    <a:lumMod val="65000"/>
                    <a:lumOff val="35000"/>
                  </a:schemeClr>
                </a:solidFill>
                <a:sym typeface="Wingdings" panose="05000000000000000000" pitchFamily="2" charset="2"/>
              </a:rPr>
              <a:t>하게 될 수 있다는 단점이 있다</a:t>
            </a:r>
            <a:r>
              <a:rPr lang="en-US" altLang="ko-KR" dirty="0">
                <a:solidFill>
                  <a:schemeClr val="tx1">
                    <a:lumMod val="65000"/>
                    <a:lumOff val="35000"/>
                  </a:schemeClr>
                </a:solidFill>
                <a:sym typeface="Wingdings" panose="05000000000000000000" pitchFamily="2" charset="2"/>
              </a:rPr>
              <a:t>.</a:t>
            </a:r>
            <a:endParaRPr lang="en-US" altLang="ko-KR" dirty="0">
              <a:solidFill>
                <a:schemeClr val="tx1">
                  <a:lumMod val="65000"/>
                  <a:lumOff val="35000"/>
                </a:schemeClr>
              </a:solidFill>
              <a:uFillTx/>
              <a:sym typeface="Wingdings" panose="05000000000000000000" pitchFamily="2" charset="2"/>
            </a:endParaRPr>
          </a:p>
        </p:txBody>
      </p:sp>
      <p:grpSp>
        <p:nvGrpSpPr>
          <p:cNvPr id="7" name="그룹 6">
            <a:extLst>
              <a:ext uri="{FF2B5EF4-FFF2-40B4-BE49-F238E27FC236}">
                <a16:creationId xmlns:a16="http://schemas.microsoft.com/office/drawing/2014/main" xmlns="" id="{9E8B47BD-B2A0-4DCB-AACA-A7C08BBF3A0E}"/>
              </a:ext>
            </a:extLst>
          </p:cNvPr>
          <p:cNvGrpSpPr/>
          <p:nvPr/>
        </p:nvGrpSpPr>
        <p:grpSpPr>
          <a:xfrm>
            <a:off x="854869" y="4459390"/>
            <a:ext cx="8199067" cy="2750753"/>
            <a:chOff x="2226469" y="4459390"/>
            <a:chExt cx="8199067" cy="2750753"/>
          </a:xfrm>
        </p:grpSpPr>
        <p:pic>
          <p:nvPicPr>
            <p:cNvPr id="4" name="그림 3"/>
            <p:cNvPicPr>
              <a:picLocks noChangeAspect="1"/>
            </p:cNvPicPr>
            <p:nvPr/>
          </p:nvPicPr>
          <p:blipFill>
            <a:blip r:embed="rId2"/>
            <a:stretch>
              <a:fillRect/>
            </a:stretch>
          </p:blipFill>
          <p:spPr>
            <a:xfrm>
              <a:off x="2226469" y="4459390"/>
              <a:ext cx="3931868" cy="2742983"/>
            </a:xfrm>
            <a:prstGeom prst="rect">
              <a:avLst/>
            </a:prstGeom>
          </p:spPr>
        </p:pic>
        <p:pic>
          <p:nvPicPr>
            <p:cNvPr id="5" name="그림 4"/>
            <p:cNvPicPr>
              <a:picLocks noChangeAspect="1"/>
            </p:cNvPicPr>
            <p:nvPr/>
          </p:nvPicPr>
          <p:blipFill>
            <a:blip r:embed="rId3"/>
            <a:stretch>
              <a:fillRect/>
            </a:stretch>
          </p:blipFill>
          <p:spPr>
            <a:xfrm>
              <a:off x="6493669" y="4459390"/>
              <a:ext cx="3931867" cy="2750753"/>
            </a:xfrm>
            <a:prstGeom prst="rect">
              <a:avLst/>
            </a:prstGeom>
          </p:spPr>
        </p:pic>
        <p:sp>
          <p:nvSpPr>
            <p:cNvPr id="6" name="타원 5">
              <a:extLst>
                <a:ext uri="{FF2B5EF4-FFF2-40B4-BE49-F238E27FC236}">
                  <a16:creationId xmlns:a16="http://schemas.microsoft.com/office/drawing/2014/main" xmlns="" id="{D0262FDE-D440-446C-95AF-0A59E55CACCD}"/>
                </a:ext>
              </a:extLst>
            </p:cNvPr>
            <p:cNvSpPr/>
            <p:nvPr/>
          </p:nvSpPr>
          <p:spPr>
            <a:xfrm>
              <a:off x="4664869" y="4459390"/>
              <a:ext cx="990600" cy="312635"/>
            </a:xfrm>
            <a:prstGeom prst="ellipse">
              <a:avLst/>
            </a:prstGeom>
            <a:noFill/>
            <a:ln w="127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xmlns="" id="{7E2B8D22-E9E2-4E00-9337-4704ACA1C448}"/>
              </a:ext>
            </a:extLst>
          </p:cNvPr>
          <p:cNvSpPr txBox="1"/>
          <p:nvPr/>
        </p:nvSpPr>
        <p:spPr>
          <a:xfrm>
            <a:off x="9160669" y="4687133"/>
            <a:ext cx="3931867" cy="1354217"/>
          </a:xfrm>
          <a:prstGeom prst="rect">
            <a:avLst/>
          </a:prstGeom>
        </p:spPr>
        <p:txBody>
          <a:bodyPr wrap="square" rtlCol="0">
            <a:spAutoFit/>
          </a:bodyPr>
          <a:lstStyle/>
          <a:p>
            <a:r>
              <a:rPr lang="ko-KR" altLang="en-US" sz="1600" dirty="0">
                <a:solidFill>
                  <a:schemeClr val="tx1">
                    <a:lumMod val="65000"/>
                    <a:lumOff val="35000"/>
                  </a:schemeClr>
                </a:solidFill>
              </a:rPr>
              <a:t>초반에는 가능한 </a:t>
            </a:r>
            <a:r>
              <a:rPr lang="en-US" altLang="ko-KR" sz="1600" dirty="0">
                <a:solidFill>
                  <a:schemeClr val="tx1">
                    <a:lumMod val="65000"/>
                    <a:lumOff val="35000"/>
                  </a:schemeClr>
                </a:solidFill>
              </a:rPr>
              <a:t>state</a:t>
            </a:r>
            <a:r>
              <a:rPr lang="ko-KR" altLang="en-US" sz="1600" dirty="0">
                <a:solidFill>
                  <a:schemeClr val="tx1">
                    <a:lumMod val="65000"/>
                    <a:lumOff val="35000"/>
                  </a:schemeClr>
                </a:solidFill>
              </a:rPr>
              <a:t>들에 집중하기 때문에 좋은 성능을 내지만</a:t>
            </a:r>
            <a:endParaRPr lang="en-US" altLang="ko-KR" sz="1600" dirty="0">
              <a:solidFill>
                <a:schemeClr val="tx1">
                  <a:lumMod val="65000"/>
                  <a:lumOff val="35000"/>
                </a:schemeClr>
              </a:solidFill>
            </a:endParaRPr>
          </a:p>
          <a:p>
            <a:r>
              <a:rPr lang="ko-KR" altLang="en-US" sz="1600" dirty="0">
                <a:solidFill>
                  <a:schemeClr val="tx1">
                    <a:lumMod val="65000"/>
                    <a:lumOff val="35000"/>
                  </a:schemeClr>
                </a:solidFill>
              </a:rPr>
              <a:t>후반에는</a:t>
            </a:r>
            <a:r>
              <a:rPr lang="en-US" altLang="ko-KR" sz="1600" dirty="0">
                <a:solidFill>
                  <a:schemeClr val="tx1">
                    <a:lumMod val="65000"/>
                    <a:lumOff val="35000"/>
                  </a:schemeClr>
                </a:solidFill>
              </a:rPr>
              <a:t> </a:t>
            </a:r>
            <a:r>
              <a:rPr lang="ko-KR" altLang="en-US" sz="1600" dirty="0">
                <a:solidFill>
                  <a:schemeClr val="tx1">
                    <a:lumMod val="65000"/>
                    <a:lumOff val="35000"/>
                  </a:schemeClr>
                </a:solidFill>
              </a:rPr>
              <a:t>이미 잘 예측된 </a:t>
            </a:r>
            <a:r>
              <a:rPr lang="en-US" altLang="ko-KR" sz="1600" dirty="0">
                <a:solidFill>
                  <a:schemeClr val="tx1">
                    <a:lumMod val="65000"/>
                    <a:lumOff val="35000"/>
                  </a:schemeClr>
                </a:solidFill>
              </a:rPr>
              <a:t>state</a:t>
            </a:r>
            <a:r>
              <a:rPr lang="ko-KR" altLang="en-US" sz="1600" dirty="0">
                <a:solidFill>
                  <a:schemeClr val="tx1">
                    <a:lumMod val="65000"/>
                    <a:lumOff val="35000"/>
                  </a:schemeClr>
                </a:solidFill>
              </a:rPr>
              <a:t>을 계산 하는 것은 </a:t>
            </a:r>
            <a:r>
              <a:rPr lang="en-US" altLang="ko-KR" sz="1600" dirty="0">
                <a:solidFill>
                  <a:schemeClr val="tx1">
                    <a:lumMod val="65000"/>
                    <a:lumOff val="35000"/>
                  </a:schemeClr>
                </a:solidFill>
              </a:rPr>
              <a:t>useless.</a:t>
            </a:r>
          </a:p>
          <a:p>
            <a:endParaRPr lang="ko-KR" altLang="en-US" sz="16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8.7 Real-time Dynamic Programming</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260679"/>
            <a:ext cx="11277600" cy="1338828"/>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RTDP </a:t>
            </a:r>
            <a:r>
              <a:rPr lang="ko-KR" altLang="en-US" dirty="0">
                <a:solidFill>
                  <a:schemeClr val="tx1">
                    <a:lumMod val="65000"/>
                    <a:lumOff val="35000"/>
                  </a:schemeClr>
                </a:solidFill>
              </a:rPr>
              <a:t>는</a:t>
            </a:r>
            <a:r>
              <a:rPr lang="en-US" altLang="ko-KR" dirty="0">
                <a:solidFill>
                  <a:schemeClr val="tx1">
                    <a:lumMod val="65000"/>
                    <a:lumOff val="35000"/>
                  </a:schemeClr>
                </a:solidFill>
              </a:rPr>
              <a:t> DP</a:t>
            </a:r>
            <a:r>
              <a:rPr lang="ko-KR" altLang="en-US" dirty="0">
                <a:solidFill>
                  <a:schemeClr val="tx1">
                    <a:lumMod val="65000"/>
                    <a:lumOff val="35000"/>
                  </a:schemeClr>
                </a:solidFill>
              </a:rPr>
              <a:t>의 </a:t>
            </a:r>
            <a:r>
              <a:rPr lang="en-US" altLang="ko-KR" dirty="0">
                <a:solidFill>
                  <a:schemeClr val="tx1">
                    <a:lumMod val="65000"/>
                    <a:lumOff val="35000"/>
                  </a:schemeClr>
                </a:solidFill>
              </a:rPr>
              <a:t>value-iteration algorithm</a:t>
            </a:r>
            <a:r>
              <a:rPr lang="ko-KR" altLang="en-US" dirty="0">
                <a:solidFill>
                  <a:schemeClr val="tx1">
                    <a:lumMod val="65000"/>
                    <a:lumOff val="35000"/>
                  </a:schemeClr>
                </a:solidFill>
              </a:rPr>
              <a:t>의 </a:t>
            </a:r>
            <a:r>
              <a:rPr lang="en-US" altLang="ko-KR" dirty="0">
                <a:solidFill>
                  <a:schemeClr val="tx1">
                    <a:lumMod val="65000"/>
                    <a:lumOff val="35000"/>
                  </a:schemeClr>
                </a:solidFill>
              </a:rPr>
              <a:t>on-policy trajectory-sampling </a:t>
            </a:r>
            <a:r>
              <a:rPr lang="ko-KR" altLang="en-US" dirty="0">
                <a:solidFill>
                  <a:schemeClr val="tx1">
                    <a:lumMod val="65000"/>
                    <a:lumOff val="35000"/>
                  </a:schemeClr>
                </a:solidFill>
              </a:rPr>
              <a:t>버전</a:t>
            </a:r>
            <a:r>
              <a:rPr lang="en-US" altLang="ko-KR" dirty="0">
                <a:solidFill>
                  <a:schemeClr val="tx1">
                    <a:lumMod val="65000"/>
                    <a:lumOff val="35000"/>
                  </a:schemeClr>
                </a:solidFill>
              </a:rPr>
              <a:t>.</a:t>
            </a:r>
          </a:p>
          <a:p>
            <a:pPr>
              <a:lnSpc>
                <a:spcPct val="150000"/>
              </a:lnSpc>
            </a:pPr>
            <a:r>
              <a:rPr lang="en-US" altLang="ko-KR" dirty="0">
                <a:solidFill>
                  <a:schemeClr val="tx1">
                    <a:lumMod val="65000"/>
                    <a:lumOff val="35000"/>
                  </a:schemeClr>
                </a:solidFill>
                <a:uFillTx/>
              </a:rPr>
              <a:t>(</a:t>
            </a:r>
            <a:r>
              <a:rPr lang="ko-KR" altLang="en-US" dirty="0">
                <a:solidFill>
                  <a:schemeClr val="tx1">
                    <a:lumMod val="65000"/>
                    <a:lumOff val="35000"/>
                  </a:schemeClr>
                </a:solidFill>
              </a:rPr>
              <a:t>기존 </a:t>
            </a:r>
            <a:r>
              <a:rPr lang="en-US" altLang="ko-KR" dirty="0">
                <a:solidFill>
                  <a:schemeClr val="tx1">
                    <a:lumMod val="65000"/>
                    <a:lumOff val="35000"/>
                  </a:schemeClr>
                </a:solidFill>
              </a:rPr>
              <a:t>DP</a:t>
            </a:r>
            <a:r>
              <a:rPr lang="ko-KR" altLang="en-US" dirty="0">
                <a:solidFill>
                  <a:schemeClr val="tx1">
                    <a:lumMod val="65000"/>
                    <a:lumOff val="35000"/>
                  </a:schemeClr>
                </a:solidFill>
              </a:rPr>
              <a:t>의 </a:t>
            </a:r>
            <a:r>
              <a:rPr lang="en-US" altLang="ko-KR" dirty="0">
                <a:solidFill>
                  <a:schemeClr val="tx1">
                    <a:lumMod val="65000"/>
                    <a:lumOff val="35000"/>
                  </a:schemeClr>
                </a:solidFill>
              </a:rPr>
              <a:t>value-iteration</a:t>
            </a:r>
            <a:r>
              <a:rPr lang="ko-KR" altLang="en-US" dirty="0">
                <a:solidFill>
                  <a:schemeClr val="tx1">
                    <a:lumMod val="65000"/>
                    <a:lumOff val="35000"/>
                  </a:schemeClr>
                </a:solidFill>
              </a:rPr>
              <a:t>은 </a:t>
            </a:r>
            <a:r>
              <a:rPr lang="en-US" altLang="ko-KR" dirty="0">
                <a:solidFill>
                  <a:schemeClr val="tx1">
                    <a:lumMod val="65000"/>
                    <a:lumOff val="35000"/>
                  </a:schemeClr>
                </a:solidFill>
              </a:rPr>
              <a:t>sweep based)</a:t>
            </a:r>
            <a:endParaRPr lang="en-US" altLang="ko-KR" dirty="0">
              <a:solidFill>
                <a:schemeClr val="tx1">
                  <a:lumMod val="65000"/>
                  <a:lumOff val="35000"/>
                </a:schemeClr>
              </a:solidFill>
              <a:uFillTx/>
            </a:endParaRPr>
          </a:p>
          <a:p>
            <a:pPr>
              <a:lnSpc>
                <a:spcPct val="150000"/>
              </a:lnSpc>
            </a:pPr>
            <a:r>
              <a:rPr lang="ko-KR" altLang="en-US" dirty="0">
                <a:solidFill>
                  <a:schemeClr val="tx1">
                    <a:lumMod val="65000"/>
                    <a:lumOff val="35000"/>
                  </a:schemeClr>
                </a:solidFill>
                <a:sym typeface="Wingdings" panose="05000000000000000000" pitchFamily="2" charset="2"/>
              </a:rPr>
              <a:t>주어진 </a:t>
            </a:r>
            <a:r>
              <a:rPr lang="en-US" altLang="ko-KR" dirty="0">
                <a:solidFill>
                  <a:schemeClr val="tx1">
                    <a:lumMod val="65000"/>
                    <a:lumOff val="35000"/>
                  </a:schemeClr>
                </a:solidFill>
                <a:sym typeface="Wingdings" panose="05000000000000000000" pitchFamily="2" charset="2"/>
              </a:rPr>
              <a:t>policy</a:t>
            </a:r>
            <a:r>
              <a:rPr lang="ko-KR" altLang="en-US" dirty="0">
                <a:solidFill>
                  <a:schemeClr val="tx1">
                    <a:lumMod val="65000"/>
                    <a:lumOff val="35000"/>
                  </a:schemeClr>
                </a:solidFill>
                <a:sym typeface="Wingdings" panose="05000000000000000000" pitchFamily="2" charset="2"/>
              </a:rPr>
              <a:t>로 갈 수 없는 </a:t>
            </a:r>
            <a:r>
              <a:rPr lang="en-US" altLang="ko-KR" dirty="0">
                <a:solidFill>
                  <a:schemeClr val="tx1">
                    <a:lumMod val="65000"/>
                    <a:lumOff val="35000"/>
                  </a:schemeClr>
                </a:solidFill>
                <a:sym typeface="Wingdings" panose="05000000000000000000" pitchFamily="2" charset="2"/>
              </a:rPr>
              <a:t>state</a:t>
            </a:r>
            <a:r>
              <a:rPr lang="ko-KR" altLang="en-US" dirty="0">
                <a:solidFill>
                  <a:schemeClr val="tx1">
                    <a:lumMod val="65000"/>
                    <a:lumOff val="35000"/>
                  </a:schemeClr>
                </a:solidFill>
                <a:sym typeface="Wingdings" panose="05000000000000000000" pitchFamily="2" charset="2"/>
              </a:rPr>
              <a:t>들은 </a:t>
            </a:r>
            <a:r>
              <a:rPr lang="en-US" altLang="ko-KR" dirty="0">
                <a:solidFill>
                  <a:schemeClr val="tx1">
                    <a:lumMod val="65000"/>
                    <a:lumOff val="35000"/>
                  </a:schemeClr>
                </a:solidFill>
                <a:sym typeface="Wingdings" panose="05000000000000000000" pitchFamily="2" charset="2"/>
              </a:rPr>
              <a:t>skip</a:t>
            </a:r>
            <a:r>
              <a:rPr lang="ko-KR" altLang="en-US" dirty="0">
                <a:solidFill>
                  <a:schemeClr val="tx1">
                    <a:lumMod val="65000"/>
                    <a:lumOff val="35000"/>
                  </a:schemeClr>
                </a:solidFill>
                <a:sym typeface="Wingdings" panose="05000000000000000000" pitchFamily="2" charset="2"/>
              </a:rPr>
              <a:t>함</a:t>
            </a:r>
            <a:r>
              <a:rPr lang="en-US" altLang="ko-KR" dirty="0">
                <a:solidFill>
                  <a:schemeClr val="tx1">
                    <a:lumMod val="65000"/>
                    <a:lumOff val="35000"/>
                  </a:schemeClr>
                </a:solidFill>
                <a:sym typeface="Wingdings" panose="05000000000000000000" pitchFamily="2" charset="2"/>
              </a:rPr>
              <a:t>.  </a:t>
            </a:r>
            <a:r>
              <a:rPr lang="en-US" altLang="ko-KR" dirty="0">
                <a:solidFill>
                  <a:schemeClr val="tx1">
                    <a:lumMod val="65000"/>
                    <a:lumOff val="35000"/>
                  </a:schemeClr>
                </a:solidFill>
                <a:uFillTx/>
                <a:sym typeface="Wingdings" panose="05000000000000000000" pitchFamily="2" charset="2"/>
              </a:rPr>
              <a:t> </a:t>
            </a:r>
            <a:r>
              <a:rPr lang="en-US" altLang="ko-KR" b="1" i="1" dirty="0">
                <a:solidFill>
                  <a:schemeClr val="tx1">
                    <a:lumMod val="65000"/>
                    <a:lumOff val="35000"/>
                  </a:schemeClr>
                </a:solidFill>
                <a:uFillTx/>
                <a:sym typeface="Wingdings" panose="05000000000000000000" pitchFamily="2" charset="2"/>
              </a:rPr>
              <a:t>optimal partial policy</a:t>
            </a:r>
          </a:p>
        </p:txBody>
      </p:sp>
      <p:pic>
        <p:nvPicPr>
          <p:cNvPr id="4" name="그림 3"/>
          <p:cNvPicPr>
            <a:picLocks noChangeAspect="1"/>
          </p:cNvPicPr>
          <p:nvPr/>
        </p:nvPicPr>
        <p:blipFill>
          <a:blip r:embed="rId2"/>
          <a:stretch>
            <a:fillRect/>
          </a:stretch>
        </p:blipFill>
        <p:spPr>
          <a:xfrm>
            <a:off x="6646069" y="3425621"/>
            <a:ext cx="5791200" cy="28765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8.8 Planning at Decision Time</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260679"/>
            <a:ext cx="9296400" cy="5035353"/>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Planning</a:t>
            </a:r>
            <a:r>
              <a:rPr lang="ko-KR" altLang="en-US" dirty="0">
                <a:solidFill>
                  <a:schemeClr val="tx1">
                    <a:lumMod val="65000"/>
                    <a:lumOff val="35000"/>
                  </a:schemeClr>
                </a:solidFill>
                <a:uFillTx/>
              </a:rPr>
              <a:t>은 다음 두 가지 방법으로 사용</a:t>
            </a:r>
            <a:r>
              <a:rPr lang="en-US" altLang="ko-KR" dirty="0">
                <a:solidFill>
                  <a:schemeClr val="tx1">
                    <a:lumMod val="65000"/>
                    <a:lumOff val="35000"/>
                  </a:schemeClr>
                </a:solidFill>
                <a:uFillTx/>
              </a:rPr>
              <a:t>.</a:t>
            </a:r>
          </a:p>
          <a:p>
            <a:pPr>
              <a:lnSpc>
                <a:spcPct val="150000"/>
              </a:lnSpc>
            </a:pPr>
            <a:r>
              <a:rPr lang="en-US" altLang="ko-KR" b="1" dirty="0">
                <a:solidFill>
                  <a:schemeClr val="tx1">
                    <a:lumMod val="65000"/>
                    <a:lumOff val="35000"/>
                  </a:schemeClr>
                </a:solidFill>
                <a:uFillTx/>
                <a:sym typeface="Wingdings" panose="05000000000000000000" pitchFamily="2" charset="2"/>
              </a:rPr>
              <a:t>Gradually </a:t>
            </a:r>
            <a:r>
              <a:rPr lang="en-US" altLang="ko-KR" b="1" dirty="0">
                <a:solidFill>
                  <a:srgbClr val="FF0000"/>
                </a:solidFill>
                <a:uFillTx/>
                <a:sym typeface="Wingdings" panose="05000000000000000000" pitchFamily="2" charset="2"/>
              </a:rPr>
              <a:t>improve a policy </a:t>
            </a:r>
            <a:r>
              <a:rPr lang="en-US" altLang="ko-KR" b="1" dirty="0">
                <a:solidFill>
                  <a:schemeClr val="tx1">
                    <a:lumMod val="65000"/>
                    <a:lumOff val="35000"/>
                  </a:schemeClr>
                </a:solidFill>
                <a:uFillTx/>
                <a:sym typeface="Wingdings" panose="05000000000000000000" pitchFamily="2" charset="2"/>
              </a:rPr>
              <a:t>or value function</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simulated experience </a:t>
            </a:r>
            <a:r>
              <a:rPr lang="ko-KR" altLang="en-US" dirty="0">
                <a:solidFill>
                  <a:schemeClr val="tx1">
                    <a:lumMod val="65000"/>
                    <a:lumOff val="35000"/>
                  </a:schemeClr>
                </a:solidFill>
                <a:uFillTx/>
                <a:sym typeface="Wingdings" panose="05000000000000000000" pitchFamily="2" charset="2"/>
              </a:rPr>
              <a:t>를 이용하여 정책을 개선</a:t>
            </a:r>
            <a:endParaRPr lang="en-US" altLang="ko-KR" dirty="0">
              <a:solidFill>
                <a:schemeClr val="tx1">
                  <a:lumMod val="65000"/>
                  <a:lumOff val="35000"/>
                </a:schemeClr>
              </a:solidFill>
              <a:uFillTx/>
              <a:sym typeface="Wingdings" panose="05000000000000000000" pitchFamily="2" charset="2"/>
            </a:endParaRP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Planning is not focused on the current state (</a:t>
            </a:r>
            <a:r>
              <a:rPr lang="en-US" altLang="ko-KR" i="1" dirty="0">
                <a:solidFill>
                  <a:schemeClr val="tx1">
                    <a:lumMod val="75000"/>
                    <a:lumOff val="25000"/>
                  </a:schemeClr>
                </a:solidFill>
                <a:uFillTx/>
                <a:sym typeface="Wingdings" panose="05000000000000000000" pitchFamily="2" charset="2"/>
              </a:rPr>
              <a:t>background planning</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ko-KR" altLang="en-US" dirty="0">
                <a:solidFill>
                  <a:schemeClr val="tx1">
                    <a:lumMod val="65000"/>
                    <a:lumOff val="35000"/>
                  </a:schemeClr>
                </a:solidFill>
                <a:uFillTx/>
                <a:sym typeface="Wingdings" panose="05000000000000000000" pitchFamily="2" charset="2"/>
              </a:rPr>
              <a:t>현재 </a:t>
            </a:r>
            <a:r>
              <a:rPr lang="en-US" altLang="ko-KR" dirty="0">
                <a:solidFill>
                  <a:schemeClr val="tx1">
                    <a:lumMod val="65000"/>
                    <a:lumOff val="35000"/>
                  </a:schemeClr>
                </a:solidFill>
                <a:uFillTx/>
                <a:sym typeface="Wingdings" panose="05000000000000000000" pitchFamily="2" charset="2"/>
              </a:rPr>
              <a:t>s</a:t>
            </a:r>
            <a:r>
              <a:rPr lang="en-US" altLang="ko-KR" dirty="0">
                <a:solidFill>
                  <a:schemeClr val="tx1">
                    <a:lumMod val="65000"/>
                    <a:lumOff val="35000"/>
                  </a:schemeClr>
                </a:solidFill>
                <a:sym typeface="Wingdings" panose="05000000000000000000" pitchFamily="2" charset="2"/>
              </a:rPr>
              <a:t>tate</a:t>
            </a:r>
            <a:r>
              <a:rPr lang="ko-KR" altLang="en-US" dirty="0">
                <a:solidFill>
                  <a:schemeClr val="tx1">
                    <a:lumMod val="65000"/>
                    <a:lumOff val="35000"/>
                  </a:schemeClr>
                </a:solidFill>
                <a:uFillTx/>
                <a:sym typeface="Wingdings" panose="05000000000000000000" pitchFamily="2" charset="2"/>
              </a:rPr>
              <a:t>의 </a:t>
            </a:r>
            <a:r>
              <a:rPr lang="en-US" altLang="ko-KR" dirty="0">
                <a:solidFill>
                  <a:schemeClr val="tx1">
                    <a:lumMod val="65000"/>
                    <a:lumOff val="35000"/>
                  </a:schemeClr>
                </a:solidFill>
                <a:uFillTx/>
                <a:sym typeface="Wingdings" panose="05000000000000000000" pitchFamily="2" charset="2"/>
              </a:rPr>
              <a:t>q</a:t>
            </a:r>
            <a:r>
              <a:rPr lang="ko-KR" altLang="en-US" dirty="0">
                <a:solidFill>
                  <a:schemeClr val="tx1">
                    <a:lumMod val="65000"/>
                    <a:lumOff val="35000"/>
                  </a:schemeClr>
                </a:solidFill>
                <a:uFillTx/>
                <a:sym typeface="Wingdings" panose="05000000000000000000" pitchFamily="2" charset="2"/>
              </a:rPr>
              <a:t>값들을 비교하여 </a:t>
            </a:r>
            <a:r>
              <a:rPr lang="en-US" altLang="ko-KR" dirty="0">
                <a:solidFill>
                  <a:schemeClr val="tx1">
                    <a:lumMod val="65000"/>
                    <a:lumOff val="35000"/>
                  </a:schemeClr>
                </a:solidFill>
                <a:uFillTx/>
                <a:sym typeface="Wingdings" panose="05000000000000000000" pitchFamily="2" charset="2"/>
              </a:rPr>
              <a:t>a</a:t>
            </a:r>
            <a:r>
              <a:rPr lang="ko-KR" altLang="en-US" dirty="0">
                <a:solidFill>
                  <a:schemeClr val="tx1">
                    <a:lumMod val="65000"/>
                    <a:lumOff val="35000"/>
                  </a:schemeClr>
                </a:solidFill>
                <a:uFillTx/>
                <a:sym typeface="Wingdings" panose="05000000000000000000" pitchFamily="2" charset="2"/>
              </a:rPr>
              <a:t>를 선택</a:t>
            </a:r>
            <a:r>
              <a:rPr lang="en-US" altLang="ko-KR" dirty="0">
                <a:solidFill>
                  <a:schemeClr val="tx1">
                    <a:lumMod val="65000"/>
                    <a:lumOff val="35000"/>
                  </a:schemeClr>
                </a:solidFill>
                <a:uFillTx/>
                <a:sym typeface="Wingdings" panose="05000000000000000000" pitchFamily="2" charset="2"/>
              </a:rPr>
              <a:t>. </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DP, Dyna</a:t>
            </a:r>
          </a:p>
          <a:p>
            <a:pPr>
              <a:lnSpc>
                <a:spcPct val="150000"/>
              </a:lnSpc>
            </a:pPr>
            <a:r>
              <a:rPr lang="en-US" altLang="ko-KR" b="1" dirty="0">
                <a:solidFill>
                  <a:schemeClr val="tx1">
                    <a:lumMod val="65000"/>
                    <a:lumOff val="35000"/>
                  </a:schemeClr>
                </a:solidFill>
                <a:uFillTx/>
                <a:sym typeface="Wingdings" panose="05000000000000000000" pitchFamily="2" charset="2"/>
              </a:rPr>
              <a:t>Begin and complete it after encountering each new state to </a:t>
            </a:r>
            <a:r>
              <a:rPr lang="en-US" altLang="ko-KR" b="1" dirty="0">
                <a:solidFill>
                  <a:srgbClr val="FF0000"/>
                </a:solidFill>
                <a:uFillTx/>
                <a:sym typeface="Wingdings" panose="05000000000000000000" pitchFamily="2" charset="2"/>
              </a:rPr>
              <a:t>decide action</a:t>
            </a:r>
            <a:r>
              <a:rPr lang="en-US" altLang="ko-KR" b="1"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Simulated experience </a:t>
            </a:r>
            <a:r>
              <a:rPr lang="ko-KR" altLang="en-US" dirty="0">
                <a:solidFill>
                  <a:schemeClr val="tx1">
                    <a:lumMod val="65000"/>
                    <a:lumOff val="35000"/>
                  </a:schemeClr>
                </a:solidFill>
                <a:uFillTx/>
                <a:sym typeface="Wingdings" panose="05000000000000000000" pitchFamily="2" charset="2"/>
              </a:rPr>
              <a:t>를 이용하여 행동 선택</a:t>
            </a:r>
            <a:endParaRPr lang="en-US" altLang="ko-KR" dirty="0">
              <a:solidFill>
                <a:schemeClr val="tx1">
                  <a:lumMod val="65000"/>
                  <a:lumOff val="35000"/>
                </a:schemeClr>
              </a:solidFill>
              <a:uFillTx/>
              <a:sym typeface="Wingdings" panose="05000000000000000000" pitchFamily="2" charset="2"/>
            </a:endParaRP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Next</a:t>
            </a:r>
            <a:r>
              <a:rPr lang="ko-KR" altLang="en-US" dirty="0">
                <a:solidFill>
                  <a:schemeClr val="tx1">
                    <a:lumMod val="65000"/>
                    <a:lumOff val="35000"/>
                  </a:schemeClr>
                </a:solidFill>
                <a:uFillTx/>
                <a:sym typeface="Wingdings" panose="05000000000000000000" pitchFamily="2" charset="2"/>
              </a:rPr>
              <a:t> </a:t>
            </a:r>
            <a:r>
              <a:rPr lang="en-US" altLang="ko-KR" dirty="0">
                <a:solidFill>
                  <a:schemeClr val="tx1">
                    <a:lumMod val="65000"/>
                    <a:lumOff val="35000"/>
                  </a:schemeClr>
                </a:solidFill>
                <a:uFillTx/>
                <a:sym typeface="Wingdings" panose="05000000000000000000" pitchFamily="2" charset="2"/>
              </a:rPr>
              <a:t>state</a:t>
            </a:r>
            <a:r>
              <a:rPr lang="ko-KR" altLang="en-US" dirty="0">
                <a:solidFill>
                  <a:schemeClr val="tx1">
                    <a:lumMod val="65000"/>
                    <a:lumOff val="35000"/>
                  </a:schemeClr>
                </a:solidFill>
                <a:uFillTx/>
                <a:sym typeface="Wingdings" panose="05000000000000000000" pitchFamily="2" charset="2"/>
              </a:rPr>
              <a:t>의 </a:t>
            </a:r>
            <a:r>
              <a:rPr lang="en-US" altLang="ko-KR" dirty="0">
                <a:solidFill>
                  <a:schemeClr val="tx1">
                    <a:lumMod val="65000"/>
                    <a:lumOff val="35000"/>
                  </a:schemeClr>
                </a:solidFill>
                <a:uFillTx/>
                <a:sym typeface="Wingdings" panose="05000000000000000000" pitchFamily="2" charset="2"/>
              </a:rPr>
              <a:t>Model-predicted value</a:t>
            </a:r>
            <a:r>
              <a:rPr lang="ko-KR" altLang="en-US" dirty="0">
                <a:solidFill>
                  <a:schemeClr val="tx1">
                    <a:lumMod val="65000"/>
                    <a:lumOff val="35000"/>
                  </a:schemeClr>
                </a:solidFill>
                <a:uFillTx/>
                <a:sym typeface="Wingdings" panose="05000000000000000000" pitchFamily="2" charset="2"/>
              </a:rPr>
              <a:t>를 비교하여 </a:t>
            </a:r>
            <a:r>
              <a:rPr lang="en-US" altLang="ko-KR" dirty="0">
                <a:solidFill>
                  <a:schemeClr val="tx1">
                    <a:lumMod val="65000"/>
                    <a:lumOff val="35000"/>
                  </a:schemeClr>
                </a:solidFill>
                <a:uFillTx/>
                <a:sym typeface="Wingdings" panose="05000000000000000000" pitchFamily="2" charset="2"/>
              </a:rPr>
              <a:t>a</a:t>
            </a:r>
            <a:r>
              <a:rPr lang="ko-KR" altLang="en-US" dirty="0">
                <a:solidFill>
                  <a:schemeClr val="tx1">
                    <a:lumMod val="65000"/>
                    <a:lumOff val="35000"/>
                  </a:schemeClr>
                </a:solidFill>
                <a:uFillTx/>
                <a:sym typeface="Wingdings" panose="05000000000000000000" pitchFamily="2" charset="2"/>
              </a:rPr>
              <a:t>를 선택</a:t>
            </a:r>
            <a:r>
              <a:rPr lang="en-US" altLang="ko-KR" dirty="0">
                <a:solidFill>
                  <a:schemeClr val="tx1">
                    <a:lumMod val="65000"/>
                    <a:lumOff val="35000"/>
                  </a:schemeClr>
                </a:solidFill>
                <a:uFillTx/>
                <a:sym typeface="Wingdings" panose="05000000000000000000" pitchFamily="2" charset="2"/>
              </a:rPr>
              <a:t>. (select action)</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Focuses on a particular state. (</a:t>
            </a:r>
            <a:r>
              <a:rPr lang="en-US" altLang="ko-KR" i="1" dirty="0">
                <a:solidFill>
                  <a:schemeClr val="tx1">
                    <a:lumMod val="75000"/>
                    <a:lumOff val="25000"/>
                  </a:schemeClr>
                </a:solidFill>
                <a:uFillTx/>
                <a:sym typeface="Wingdings" panose="05000000000000000000" pitchFamily="2" charset="2"/>
              </a:rPr>
              <a:t>decision-time planning</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ko-KR" altLang="en-US" dirty="0">
                <a:solidFill>
                  <a:schemeClr val="tx1">
                    <a:lumMod val="65000"/>
                    <a:lumOff val="35000"/>
                  </a:schemeClr>
                </a:solidFill>
                <a:uFillTx/>
                <a:sym typeface="Wingdings" panose="05000000000000000000" pitchFamily="2" charset="2"/>
              </a:rPr>
              <a:t>시간이 충분한 경우에만 사용가능</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Heuristic search, Rollout Algorithm, MCTS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Ch. 8 Planning and Learning with Tabular Methods</a:t>
            </a:r>
            <a:endParaRPr kumimoji="1" lang="ko-KR" altLang="en-US" sz="2205" b="1" dirty="0">
              <a:solidFill>
                <a:srgbClr val="607796"/>
              </a:solidFill>
              <a:uFillTx/>
              <a:latin typeface="Tahoma" charset="0"/>
              <a:ea typeface="Tahoma" charset="0"/>
              <a:cs typeface="Tahoma" charset="0"/>
            </a:endParaRPr>
          </a:p>
        </p:txBody>
      </p:sp>
      <p:pic>
        <p:nvPicPr>
          <p:cNvPr id="3" name="그림 2"/>
          <p:cNvPicPr>
            <a:picLocks noChangeAspect="1"/>
          </p:cNvPicPr>
          <p:nvPr/>
        </p:nvPicPr>
        <p:blipFill>
          <a:blip r:embed="rId2"/>
          <a:stretch>
            <a:fillRect/>
          </a:stretch>
        </p:blipFill>
        <p:spPr>
          <a:xfrm>
            <a:off x="2434386" y="1830907"/>
            <a:ext cx="8576017" cy="4585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8.9</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Heuristic Search</a:t>
            </a:r>
            <a:endParaRPr kumimoji="1" lang="ko-KR" altLang="en-US" sz="2205" b="1" dirty="0">
              <a:solidFill>
                <a:srgbClr val="607796"/>
              </a:solidFill>
              <a:uFillTx/>
              <a:latin typeface="Tahoma" charset="0"/>
              <a:ea typeface="Tahoma" charset="0"/>
              <a:cs typeface="Tahoma" charset="0"/>
            </a:endParaRPr>
          </a:p>
        </p:txBody>
      </p:sp>
      <p:sp>
        <p:nvSpPr>
          <p:cNvPr id="3" name="텍스트 상자 2"/>
          <p:cNvSpPr txBox="1"/>
          <p:nvPr/>
        </p:nvSpPr>
        <p:spPr>
          <a:xfrm>
            <a:off x="1083469" y="1495425"/>
            <a:ext cx="9869818" cy="4524315"/>
          </a:xfrm>
          <a:prstGeom prst="rect">
            <a:avLst/>
          </a:prstGeom>
        </p:spPr>
        <p:txBody>
          <a:bodyPr wrap="none" rtlCol="0">
            <a:spAutoFit/>
          </a:bodyPr>
          <a:lstStyle/>
          <a:p>
            <a:pPr marL="285750" indent="-285750">
              <a:lnSpc>
                <a:spcPct val="150000"/>
              </a:lnSpc>
              <a:buFont typeface="Arial" panose="020B0604020202020204" pitchFamily="34" charset="0"/>
              <a:buChar char="•"/>
            </a:pPr>
            <a:r>
              <a:rPr kumimoji="1" lang="en-US" altLang="ko-KR" dirty="0">
                <a:solidFill>
                  <a:schemeClr val="tx1">
                    <a:lumMod val="65000"/>
                    <a:lumOff val="35000"/>
                  </a:schemeClr>
                </a:solidFill>
              </a:rPr>
              <a:t>Decision-time planning </a:t>
            </a:r>
            <a:r>
              <a:rPr kumimoji="1" lang="ko-KR" altLang="en-US" dirty="0">
                <a:solidFill>
                  <a:schemeClr val="tx1">
                    <a:lumMod val="65000"/>
                    <a:lumOff val="35000"/>
                  </a:schemeClr>
                </a:solidFill>
              </a:rPr>
              <a:t>의 대표적인 방법</a:t>
            </a:r>
            <a:endParaRPr kumimoji="1" lang="en-US" altLang="ko-KR" dirty="0">
              <a:solidFill>
                <a:schemeClr val="tx1">
                  <a:lumMod val="65000"/>
                  <a:lumOff val="35000"/>
                </a:schemeClr>
              </a:solidFill>
            </a:endParaRPr>
          </a:p>
          <a:p>
            <a:pPr marL="285750" indent="-285750">
              <a:lnSpc>
                <a:spcPct val="150000"/>
              </a:lnSpc>
              <a:buFont typeface="Arial" panose="020B0604020202020204" pitchFamily="34" charset="0"/>
              <a:buChar char="•"/>
            </a:pPr>
            <a:r>
              <a:rPr kumimoji="1" lang="ko-KR" altLang="en-US" dirty="0">
                <a:solidFill>
                  <a:schemeClr val="tx1">
                    <a:lumMod val="65000"/>
                    <a:lumOff val="35000"/>
                  </a:schemeClr>
                </a:solidFill>
              </a:rPr>
              <a:t>매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마다 </a:t>
            </a:r>
            <a:r>
              <a:rPr kumimoji="1" lang="en-US" altLang="ko-KR" dirty="0">
                <a:solidFill>
                  <a:schemeClr val="tx1">
                    <a:lumMod val="65000"/>
                    <a:lumOff val="35000"/>
                  </a:schemeClr>
                </a:solidFill>
              </a:rPr>
              <a:t>large tree of possible continuation</a:t>
            </a:r>
            <a:r>
              <a:rPr kumimoji="1" lang="ko-KR" altLang="en-US" dirty="0">
                <a:solidFill>
                  <a:schemeClr val="tx1">
                    <a:lumMod val="65000"/>
                    <a:lumOff val="35000"/>
                  </a:schemeClr>
                </a:solidFill>
              </a:rPr>
              <a:t>을 고려함</a:t>
            </a:r>
            <a:r>
              <a:rPr kumimoji="1" lang="en-US" altLang="ko-KR" dirty="0">
                <a:solidFill>
                  <a:schemeClr val="tx1">
                    <a:lumMod val="65000"/>
                    <a:lumOff val="35000"/>
                  </a:schemeClr>
                </a:solidFill>
              </a:rPr>
              <a:t>.</a:t>
            </a:r>
          </a:p>
          <a:p>
            <a:pPr marL="285750" indent="-285750">
              <a:lnSpc>
                <a:spcPct val="150000"/>
              </a:lnSpc>
              <a:buFont typeface="Arial" panose="020B0604020202020204" pitchFamily="34" charset="0"/>
              <a:buChar char="•"/>
            </a:pPr>
            <a:r>
              <a:rPr kumimoji="1" lang="en-US" altLang="ko-KR" dirty="0">
                <a:solidFill>
                  <a:schemeClr val="tx1">
                    <a:lumMod val="65000"/>
                    <a:lumOff val="35000"/>
                  </a:schemeClr>
                </a:solidFill>
              </a:rPr>
              <a:t>Leaf</a:t>
            </a:r>
            <a:r>
              <a:rPr kumimoji="1" lang="ko-KR" altLang="en-US" dirty="0">
                <a:solidFill>
                  <a:schemeClr val="tx1">
                    <a:lumMod val="65000"/>
                    <a:lumOff val="35000"/>
                  </a:schemeClr>
                </a:solidFill>
              </a:rPr>
              <a:t> 노드에서 </a:t>
            </a:r>
            <a:r>
              <a:rPr kumimoji="1" lang="en-US" altLang="ko-KR" i="1" dirty="0">
                <a:solidFill>
                  <a:schemeClr val="tx1">
                    <a:lumMod val="65000"/>
                    <a:lumOff val="35000"/>
                  </a:schemeClr>
                </a:solidFill>
                <a:latin typeface="Times New Roman" panose="02020603050405020304" pitchFamily="18" charset="0"/>
                <a:cs typeface="Times New Roman" panose="02020603050405020304" pitchFamily="18" charset="0"/>
              </a:rPr>
              <a:t>v</a:t>
            </a:r>
            <a:r>
              <a:rPr kumimoji="1" lang="ko-KR" altLang="en-US" dirty="0">
                <a:solidFill>
                  <a:schemeClr val="tx1">
                    <a:lumMod val="65000"/>
                    <a:lumOff val="35000"/>
                  </a:schemeClr>
                </a:solidFill>
              </a:rPr>
              <a:t>를 추정한 뒤 </a:t>
            </a:r>
            <a:r>
              <a:rPr kumimoji="1" lang="en-US" altLang="ko-KR" dirty="0">
                <a:solidFill>
                  <a:schemeClr val="tx1">
                    <a:lumMod val="65000"/>
                    <a:lumOff val="35000"/>
                  </a:schemeClr>
                </a:solidFill>
              </a:rPr>
              <a:t>current state at the root</a:t>
            </a:r>
            <a:r>
              <a:rPr kumimoji="1" lang="ko-KR" altLang="en-US" dirty="0">
                <a:solidFill>
                  <a:schemeClr val="tx1">
                    <a:lumMod val="65000"/>
                    <a:lumOff val="35000"/>
                  </a:schemeClr>
                </a:solidFill>
              </a:rPr>
              <a:t> 로 </a:t>
            </a:r>
            <a:r>
              <a:rPr kumimoji="1" lang="en-US" altLang="ko-KR" dirty="0">
                <a:solidFill>
                  <a:schemeClr val="tx1">
                    <a:lumMod val="65000"/>
                    <a:lumOff val="35000"/>
                  </a:schemeClr>
                </a:solidFill>
              </a:rPr>
              <a:t>back up.</a:t>
            </a:r>
          </a:p>
          <a:p>
            <a:pPr marL="285750" indent="-285750">
              <a:lnSpc>
                <a:spcPct val="150000"/>
              </a:lnSpc>
              <a:buFont typeface="Arial" panose="020B0604020202020204" pitchFamily="34" charset="0"/>
              <a:buChar char="•"/>
            </a:pPr>
            <a:r>
              <a:rPr kumimoji="1" lang="ko-KR" altLang="en-US" dirty="0">
                <a:solidFill>
                  <a:schemeClr val="tx1">
                    <a:lumMod val="65000"/>
                    <a:lumOff val="35000"/>
                  </a:schemeClr>
                </a:solidFill>
              </a:rPr>
              <a:t>현재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의 </a:t>
            </a:r>
            <a:r>
              <a:rPr kumimoji="1" lang="en-US" altLang="ko-KR" i="1" dirty="0">
                <a:solidFill>
                  <a:schemeClr val="tx1">
                    <a:lumMod val="65000"/>
                    <a:lumOff val="35000"/>
                  </a:schemeClr>
                </a:solidFill>
                <a:latin typeface="Times New Roman" panose="02020603050405020304" pitchFamily="18" charset="0"/>
                <a:cs typeface="Times New Roman" panose="02020603050405020304" pitchFamily="18" charset="0"/>
              </a:rPr>
              <a:t>v </a:t>
            </a:r>
            <a:r>
              <a:rPr kumimoji="1" lang="ko-KR" altLang="en-US" dirty="0">
                <a:solidFill>
                  <a:schemeClr val="tx1">
                    <a:lumMod val="65000"/>
                    <a:lumOff val="35000"/>
                  </a:schemeClr>
                </a:solidFill>
              </a:rPr>
              <a:t>가 계산되면</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최적의 </a:t>
            </a:r>
            <a:r>
              <a:rPr kumimoji="1" lang="en-US" altLang="ko-KR" dirty="0">
                <a:solidFill>
                  <a:schemeClr val="tx1">
                    <a:lumMod val="65000"/>
                    <a:lumOff val="35000"/>
                  </a:schemeClr>
                </a:solidFill>
              </a:rPr>
              <a:t>a</a:t>
            </a:r>
            <a:r>
              <a:rPr kumimoji="1" lang="ko-KR" altLang="en-US" dirty="0">
                <a:solidFill>
                  <a:schemeClr val="tx1">
                    <a:lumMod val="65000"/>
                    <a:lumOff val="35000"/>
                  </a:schemeClr>
                </a:solidFill>
              </a:rPr>
              <a:t>를 선택하고</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계산 된 </a:t>
            </a:r>
            <a:r>
              <a:rPr kumimoji="1" lang="en-US" altLang="ko-KR" i="1" dirty="0">
                <a:solidFill>
                  <a:schemeClr val="tx1">
                    <a:lumMod val="65000"/>
                    <a:lumOff val="35000"/>
                  </a:schemeClr>
                </a:solidFill>
                <a:latin typeface="Times New Roman" panose="02020603050405020304" pitchFamily="18" charset="0"/>
                <a:cs typeface="Times New Roman" panose="02020603050405020304" pitchFamily="18" charset="0"/>
              </a:rPr>
              <a:t>v</a:t>
            </a:r>
            <a:r>
              <a:rPr kumimoji="1" lang="en-US" altLang="ko-KR" dirty="0">
                <a:solidFill>
                  <a:schemeClr val="tx1">
                    <a:lumMod val="65000"/>
                    <a:lumOff val="35000"/>
                  </a:schemeClr>
                </a:solidFill>
              </a:rPr>
              <a:t> </a:t>
            </a:r>
            <a:r>
              <a:rPr kumimoji="1" lang="ko-KR" altLang="en-US" dirty="0">
                <a:solidFill>
                  <a:schemeClr val="tx1">
                    <a:lumMod val="65000"/>
                    <a:lumOff val="35000"/>
                  </a:schemeClr>
                </a:solidFill>
              </a:rPr>
              <a:t>는 버림</a:t>
            </a:r>
            <a:r>
              <a:rPr kumimoji="1" lang="en-US" altLang="ko-KR" dirty="0">
                <a:solidFill>
                  <a:schemeClr val="tx1">
                    <a:lumMod val="65000"/>
                    <a:lumOff val="35000"/>
                  </a:schemeClr>
                </a:solidFill>
              </a:rPr>
              <a:t>.</a:t>
            </a:r>
          </a:p>
          <a:p>
            <a:pPr>
              <a:lnSpc>
                <a:spcPct val="150000"/>
              </a:lnSpc>
            </a:pPr>
            <a:endParaRPr kumimoji="1" lang="en-US" altLang="ko-KR" dirty="0">
              <a:solidFill>
                <a:schemeClr val="tx1">
                  <a:lumMod val="65000"/>
                  <a:lumOff val="35000"/>
                </a:schemeClr>
              </a:solidFill>
            </a:endParaRPr>
          </a:p>
          <a:p>
            <a:pPr>
              <a:lnSpc>
                <a:spcPct val="150000"/>
              </a:lnSpc>
            </a:pPr>
            <a:r>
              <a:rPr kumimoji="1" lang="ko-KR" altLang="en-US" dirty="0">
                <a:solidFill>
                  <a:schemeClr val="tx1">
                    <a:lumMod val="65000"/>
                    <a:lumOff val="35000"/>
                  </a:schemeClr>
                </a:solidFill>
              </a:rPr>
              <a:t>모델은 완벽한데</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action-value function</a:t>
            </a:r>
            <a:r>
              <a:rPr kumimoji="1" lang="ko-KR" altLang="en-US" dirty="0">
                <a:solidFill>
                  <a:schemeClr val="tx1">
                    <a:lumMod val="65000"/>
                    <a:lumOff val="35000"/>
                  </a:schemeClr>
                </a:solidFill>
              </a:rPr>
              <a:t>이 불완전 한 경우</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deep</a:t>
            </a:r>
            <a:r>
              <a:rPr kumimoji="1" lang="ko-KR" altLang="en-US" dirty="0">
                <a:solidFill>
                  <a:schemeClr val="tx1">
                    <a:lumMod val="65000"/>
                    <a:lumOff val="35000"/>
                  </a:schemeClr>
                </a:solidFill>
              </a:rPr>
              <a:t>하게 탐색할 수록 좋은 결과를 내고</a:t>
            </a:r>
            <a:r>
              <a:rPr kumimoji="1" lang="en-US" altLang="ko-KR" dirty="0">
                <a:solidFill>
                  <a:schemeClr val="tx1">
                    <a:lumMod val="65000"/>
                    <a:lumOff val="35000"/>
                  </a:schemeClr>
                </a:solidFill>
              </a:rPr>
              <a:t>,</a:t>
            </a:r>
          </a:p>
          <a:p>
            <a:pPr>
              <a:lnSpc>
                <a:spcPct val="150000"/>
              </a:lnSpc>
            </a:pPr>
            <a:r>
              <a:rPr kumimoji="1" lang="ko-KR" altLang="en-US" dirty="0">
                <a:solidFill>
                  <a:schemeClr val="tx1">
                    <a:lumMod val="65000"/>
                    <a:lumOff val="35000"/>
                  </a:schemeClr>
                </a:solidFill>
              </a:rPr>
              <a:t>만약 </a:t>
            </a:r>
            <a:r>
              <a:rPr kumimoji="1" lang="en-US" altLang="ko-KR" dirty="0">
                <a:solidFill>
                  <a:schemeClr val="tx1">
                    <a:lumMod val="65000"/>
                    <a:lumOff val="35000"/>
                  </a:schemeClr>
                </a:solidFill>
              </a:rPr>
              <a:t>episode</a:t>
            </a:r>
            <a:r>
              <a:rPr kumimoji="1" lang="ko-KR" altLang="en-US" dirty="0">
                <a:solidFill>
                  <a:schemeClr val="tx1">
                    <a:lumMod val="65000"/>
                    <a:lumOff val="35000"/>
                  </a:schemeClr>
                </a:solidFill>
              </a:rPr>
              <a:t> 끝까지 탐색하면</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항상 </a:t>
            </a:r>
            <a:r>
              <a:rPr kumimoji="1" lang="en-US" altLang="ko-KR" dirty="0">
                <a:solidFill>
                  <a:schemeClr val="tx1">
                    <a:lumMod val="65000"/>
                    <a:lumOff val="35000"/>
                  </a:schemeClr>
                </a:solidFill>
              </a:rPr>
              <a:t>optimal</a:t>
            </a:r>
            <a:r>
              <a:rPr kumimoji="1" lang="ko-KR" altLang="en-US" dirty="0">
                <a:solidFill>
                  <a:schemeClr val="tx1">
                    <a:lumMod val="65000"/>
                    <a:lumOff val="35000"/>
                  </a:schemeClr>
                </a:solidFill>
              </a:rPr>
              <a:t> </a:t>
            </a:r>
            <a:r>
              <a:rPr kumimoji="1" lang="en-US" altLang="ko-KR" i="1" dirty="0">
                <a:solidFill>
                  <a:schemeClr val="tx1">
                    <a:lumMod val="65000"/>
                    <a:lumOff val="35000"/>
                  </a:schemeClr>
                </a:solidFill>
                <a:latin typeface="Times New Roman" panose="02020603050405020304" pitchFamily="18" charset="0"/>
                <a:cs typeface="Times New Roman" panose="02020603050405020304" pitchFamily="18" charset="0"/>
              </a:rPr>
              <a:t>a</a:t>
            </a:r>
            <a:r>
              <a:rPr kumimoji="1" lang="ko-KR" altLang="en-US" dirty="0">
                <a:solidFill>
                  <a:schemeClr val="tx1">
                    <a:lumMod val="65000"/>
                    <a:lumOff val="35000"/>
                  </a:schemeClr>
                </a:solidFill>
              </a:rPr>
              <a:t>를 선택할 수 있다</a:t>
            </a:r>
            <a:r>
              <a:rPr kumimoji="1" lang="en-US" altLang="ko-KR" dirty="0">
                <a:solidFill>
                  <a:schemeClr val="tx1">
                    <a:lumMod val="65000"/>
                    <a:lumOff val="35000"/>
                  </a:schemeClr>
                </a:solidFill>
              </a:rPr>
              <a:t>.</a:t>
            </a:r>
          </a:p>
          <a:p>
            <a:pPr>
              <a:lnSpc>
                <a:spcPct val="150000"/>
              </a:lnSpc>
            </a:pPr>
            <a:r>
              <a:rPr kumimoji="1" lang="ko-KR" altLang="en-US" dirty="0">
                <a:solidFill>
                  <a:schemeClr val="tx1">
                    <a:lumMod val="65000"/>
                    <a:lumOff val="35000"/>
                  </a:schemeClr>
                </a:solidFill>
              </a:rPr>
              <a:t>하지만 </a:t>
            </a:r>
            <a:r>
              <a:rPr kumimoji="1" lang="en-US" altLang="ko-KR" dirty="0">
                <a:solidFill>
                  <a:schemeClr val="tx1">
                    <a:lumMod val="65000"/>
                    <a:lumOff val="35000"/>
                  </a:schemeClr>
                </a:solidFill>
              </a:rPr>
              <a:t>computation</a:t>
            </a:r>
            <a:r>
              <a:rPr kumimoji="1" lang="ko-KR" altLang="en-US" dirty="0">
                <a:solidFill>
                  <a:schemeClr val="tx1">
                    <a:lumMod val="65000"/>
                    <a:lumOff val="35000"/>
                  </a:schemeClr>
                </a:solidFill>
              </a:rPr>
              <a:t>이 큼</a:t>
            </a:r>
            <a:r>
              <a:rPr kumimoji="1" lang="en-US" altLang="ko-KR" dirty="0">
                <a:solidFill>
                  <a:schemeClr val="tx1">
                    <a:lumMod val="65000"/>
                    <a:lumOff val="35000"/>
                  </a:schemeClr>
                </a:solidFill>
              </a:rPr>
              <a:t>.</a:t>
            </a:r>
          </a:p>
          <a:p>
            <a:pPr>
              <a:lnSpc>
                <a:spcPct val="150000"/>
              </a:lnSpc>
            </a:pPr>
            <a:endParaRPr kumimoji="1" lang="en-US" altLang="ko-KR" dirty="0">
              <a:solidFill>
                <a:schemeClr val="tx1">
                  <a:lumMod val="65000"/>
                  <a:lumOff val="35000"/>
                </a:schemeClr>
              </a:solidFill>
            </a:endParaRPr>
          </a:p>
          <a:p>
            <a:pPr>
              <a:lnSpc>
                <a:spcPct val="150000"/>
              </a:lnSpc>
            </a:pPr>
            <a:r>
              <a:rPr kumimoji="1" lang="ko-KR" altLang="en-US" u="sng" dirty="0">
                <a:solidFill>
                  <a:schemeClr val="tx1">
                    <a:lumMod val="65000"/>
                    <a:lumOff val="35000"/>
                  </a:schemeClr>
                </a:solidFill>
              </a:rPr>
              <a:t>모든 </a:t>
            </a:r>
            <a:r>
              <a:rPr kumimoji="1" lang="en-US" altLang="ko-KR" u="sng" dirty="0">
                <a:solidFill>
                  <a:schemeClr val="tx1">
                    <a:lumMod val="65000"/>
                    <a:lumOff val="35000"/>
                  </a:schemeClr>
                </a:solidFill>
              </a:rPr>
              <a:t>computation</a:t>
            </a:r>
            <a:r>
              <a:rPr kumimoji="1" lang="ko-KR" altLang="en-US" u="sng" dirty="0">
                <a:solidFill>
                  <a:schemeClr val="tx1">
                    <a:lumMod val="65000"/>
                    <a:lumOff val="35000"/>
                  </a:schemeClr>
                </a:solidFill>
              </a:rPr>
              <a:t>과 메모리 </a:t>
            </a:r>
            <a:r>
              <a:rPr kumimoji="1" lang="en-US" altLang="ko-KR" u="sng" dirty="0">
                <a:solidFill>
                  <a:schemeClr val="tx1">
                    <a:lumMod val="65000"/>
                    <a:lumOff val="35000"/>
                  </a:schemeClr>
                </a:solidFill>
              </a:rPr>
              <a:t>resource</a:t>
            </a:r>
            <a:r>
              <a:rPr kumimoji="1" lang="ko-KR" altLang="en-US" u="sng" dirty="0">
                <a:solidFill>
                  <a:schemeClr val="tx1">
                    <a:lumMod val="65000"/>
                    <a:lumOff val="35000"/>
                  </a:schemeClr>
                </a:solidFill>
              </a:rPr>
              <a:t>를 현재 </a:t>
            </a:r>
            <a:r>
              <a:rPr kumimoji="1" lang="en-US" altLang="ko-KR" u="sng" dirty="0">
                <a:solidFill>
                  <a:schemeClr val="tx1">
                    <a:lumMod val="65000"/>
                    <a:lumOff val="35000"/>
                  </a:schemeClr>
                </a:solidFill>
              </a:rPr>
              <a:t>event</a:t>
            </a:r>
            <a:r>
              <a:rPr kumimoji="1" lang="ko-KR" altLang="en-US" u="sng" dirty="0">
                <a:solidFill>
                  <a:schemeClr val="tx1">
                    <a:lumMod val="65000"/>
                    <a:lumOff val="35000"/>
                  </a:schemeClr>
                </a:solidFill>
              </a:rPr>
              <a:t>에 집중</a:t>
            </a:r>
            <a:r>
              <a:rPr kumimoji="1" lang="en-US" altLang="ko-KR" u="sng" dirty="0">
                <a:solidFill>
                  <a:schemeClr val="tx1">
                    <a:lumMod val="65000"/>
                    <a:lumOff val="35000"/>
                  </a:schemeClr>
                </a:solidFill>
              </a:rPr>
              <a:t>.</a:t>
            </a:r>
          </a:p>
          <a:p>
            <a:endParaRPr kumimoji="1" lang="ko-KR" alt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8.9</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Heuristic Search</a:t>
            </a:r>
            <a:endParaRPr kumimoji="1" lang="ko-KR" altLang="en-US" sz="2205" b="1" dirty="0">
              <a:solidFill>
                <a:srgbClr val="607796"/>
              </a:solidFill>
              <a:uFillTx/>
              <a:latin typeface="Tahoma" charset="0"/>
              <a:ea typeface="Tahoma" charset="0"/>
              <a:cs typeface="Tahoma" charset="0"/>
            </a:endParaRPr>
          </a:p>
        </p:txBody>
      </p:sp>
      <p:sp>
        <p:nvSpPr>
          <p:cNvPr id="3" name="텍스트 상자 2"/>
          <p:cNvSpPr txBox="1"/>
          <p:nvPr/>
        </p:nvSpPr>
        <p:spPr>
          <a:xfrm>
            <a:off x="1083469" y="1266825"/>
            <a:ext cx="11582400" cy="1754326"/>
          </a:xfrm>
          <a:prstGeom prst="rect">
            <a:avLst/>
          </a:prstGeom>
        </p:spPr>
        <p:txBody>
          <a:bodyPr wrap="square" rtlCol="0">
            <a:spAutoFit/>
          </a:bodyPr>
          <a:lstStyle/>
          <a:p>
            <a:r>
              <a:rPr kumimoji="1" lang="en-US" altLang="ko-KR" b="1" dirty="0">
                <a:solidFill>
                  <a:schemeClr val="tx1">
                    <a:lumMod val="65000"/>
                    <a:lumOff val="35000"/>
                  </a:schemeClr>
                </a:solidFill>
              </a:rPr>
              <a:t>As a limiting case </a:t>
            </a:r>
            <a:br>
              <a:rPr kumimoji="1" lang="en-US" altLang="ko-KR" b="1" dirty="0">
                <a:solidFill>
                  <a:schemeClr val="tx1">
                    <a:lumMod val="65000"/>
                    <a:lumOff val="35000"/>
                  </a:schemeClr>
                </a:solidFill>
              </a:rPr>
            </a:br>
            <a:r>
              <a:rPr kumimoji="1" lang="en-US" altLang="ko-KR" dirty="0">
                <a:solidFill>
                  <a:schemeClr val="tx1">
                    <a:lumMod val="65000"/>
                    <a:lumOff val="35000"/>
                  </a:schemeClr>
                </a:solidFill>
              </a:rPr>
              <a:t>we might use the methods of </a:t>
            </a:r>
            <a:r>
              <a:rPr kumimoji="1" lang="en-US" altLang="ko-KR" b="1" dirty="0">
                <a:solidFill>
                  <a:schemeClr val="tx1">
                    <a:lumMod val="65000"/>
                    <a:lumOff val="35000"/>
                  </a:schemeClr>
                </a:solidFill>
              </a:rPr>
              <a:t>HS</a:t>
            </a:r>
            <a:r>
              <a:rPr kumimoji="1" lang="en-US" altLang="ko-KR" dirty="0">
                <a:solidFill>
                  <a:schemeClr val="tx1">
                    <a:lumMod val="65000"/>
                    <a:lumOff val="35000"/>
                  </a:schemeClr>
                </a:solidFill>
              </a:rPr>
              <a:t> to construct a </a:t>
            </a:r>
            <a:r>
              <a:rPr kumimoji="1" lang="en-US" altLang="ko-KR" b="1" dirty="0">
                <a:solidFill>
                  <a:schemeClr val="tx1">
                    <a:lumMod val="65000"/>
                    <a:lumOff val="35000"/>
                  </a:schemeClr>
                </a:solidFill>
              </a:rPr>
              <a:t>search tree</a:t>
            </a:r>
            <a:r>
              <a:rPr kumimoji="1" lang="en-US" altLang="ko-KR" dirty="0">
                <a:solidFill>
                  <a:schemeClr val="tx1">
                    <a:lumMod val="65000"/>
                    <a:lumOff val="35000"/>
                  </a:schemeClr>
                </a:solidFill>
              </a:rPr>
              <a:t>, and then perform the individual, </a:t>
            </a:r>
            <a:r>
              <a:rPr kumimoji="1" lang="en-US" altLang="ko-KR" b="1" dirty="0">
                <a:solidFill>
                  <a:schemeClr val="tx1">
                    <a:lumMod val="65000"/>
                    <a:lumOff val="35000"/>
                  </a:schemeClr>
                </a:solidFill>
              </a:rPr>
              <a:t>one-step updates</a:t>
            </a:r>
            <a:r>
              <a:rPr kumimoji="1" lang="en-US" altLang="ko-KR" dirty="0">
                <a:solidFill>
                  <a:schemeClr val="tx1">
                    <a:lumMod val="65000"/>
                    <a:lumOff val="35000"/>
                  </a:schemeClr>
                </a:solidFill>
              </a:rPr>
              <a:t> from bottom up.</a:t>
            </a:r>
          </a:p>
          <a:p>
            <a:endParaRPr kumimoji="1" lang="en-US" altLang="ko-KR" dirty="0">
              <a:solidFill>
                <a:schemeClr val="tx1">
                  <a:lumMod val="65000"/>
                  <a:lumOff val="35000"/>
                </a:schemeClr>
              </a:solidFill>
            </a:endParaRPr>
          </a:p>
          <a:p>
            <a:r>
              <a:rPr kumimoji="1" lang="en-US" altLang="ko-KR" dirty="0">
                <a:solidFill>
                  <a:schemeClr val="tx1">
                    <a:lumMod val="65000"/>
                    <a:lumOff val="35000"/>
                  </a:schemeClr>
                </a:solidFill>
              </a:rPr>
              <a:t>Deeper search</a:t>
            </a:r>
            <a:r>
              <a:rPr kumimoji="1" lang="ko-KR" altLang="en-US" dirty="0">
                <a:solidFill>
                  <a:schemeClr val="tx1">
                    <a:lumMod val="65000"/>
                    <a:lumOff val="35000"/>
                  </a:schemeClr>
                </a:solidFill>
              </a:rPr>
              <a:t>에 의한 성능 개선은 </a:t>
            </a:r>
            <a:r>
              <a:rPr kumimoji="1" lang="en-US" altLang="ko-KR" dirty="0">
                <a:solidFill>
                  <a:schemeClr val="tx1">
                    <a:lumMod val="65000"/>
                    <a:lumOff val="35000"/>
                  </a:schemeClr>
                </a:solidFill>
              </a:rPr>
              <a:t>multistep update</a:t>
            </a:r>
            <a:r>
              <a:rPr kumimoji="1" lang="ko-KR" altLang="en-US" dirty="0">
                <a:solidFill>
                  <a:schemeClr val="tx1">
                    <a:lumMod val="65000"/>
                    <a:lumOff val="35000"/>
                  </a:schemeClr>
                </a:solidFill>
              </a:rPr>
              <a:t> 때문이아니라</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현재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에서 </a:t>
            </a:r>
            <a:r>
              <a:rPr kumimoji="1" lang="en-US" altLang="ko-KR" dirty="0">
                <a:solidFill>
                  <a:schemeClr val="tx1">
                    <a:lumMod val="65000"/>
                    <a:lumOff val="35000"/>
                  </a:schemeClr>
                </a:solidFill>
              </a:rPr>
              <a:t>downstream</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state, action</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update</a:t>
            </a:r>
            <a:r>
              <a:rPr kumimoji="1" lang="ko-KR" altLang="en-US" dirty="0">
                <a:solidFill>
                  <a:schemeClr val="tx1">
                    <a:lumMod val="65000"/>
                    <a:lumOff val="35000"/>
                  </a:schemeClr>
                </a:solidFill>
              </a:rPr>
              <a:t>에 집중하기 때문이다</a:t>
            </a:r>
            <a:r>
              <a:rPr kumimoji="1" lang="en-US" altLang="ko-KR" dirty="0">
                <a:solidFill>
                  <a:schemeClr val="tx1">
                    <a:lumMod val="65000"/>
                    <a:lumOff val="35000"/>
                  </a:schemeClr>
                </a:solidFill>
              </a:rPr>
              <a:t>.?</a:t>
            </a:r>
            <a:endParaRPr kumimoji="1" lang="ko-KR" altLang="en-US" dirty="0">
              <a:solidFill>
                <a:schemeClr val="tx1">
                  <a:lumMod val="65000"/>
                  <a:lumOff val="35000"/>
                </a:schemeClr>
              </a:solidFill>
            </a:endParaRPr>
          </a:p>
        </p:txBody>
      </p:sp>
      <p:pic>
        <p:nvPicPr>
          <p:cNvPr id="5" name="그림 4"/>
          <p:cNvPicPr>
            <a:picLocks noChangeAspect="1"/>
          </p:cNvPicPr>
          <p:nvPr/>
        </p:nvPicPr>
        <p:blipFill>
          <a:blip r:embed="rId2"/>
          <a:stretch>
            <a:fillRect/>
          </a:stretch>
        </p:blipFill>
        <p:spPr>
          <a:xfrm>
            <a:off x="2683669" y="2932615"/>
            <a:ext cx="8382000" cy="4129818"/>
          </a:xfrm>
          <a:prstGeom prst="rect">
            <a:avLst/>
          </a:prstGeom>
        </p:spPr>
      </p:pic>
    </p:spTree>
    <p:extLst>
      <p:ext uri="{BB962C8B-B14F-4D97-AF65-F5344CB8AC3E}">
        <p14:creationId xmlns:p14="http://schemas.microsoft.com/office/powerpoint/2010/main" val="98218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8.10 Rollout Algorithms</a:t>
            </a:r>
            <a:endParaRPr kumimoji="1" lang="ko-KR" altLang="en-US" sz="2205" b="1" dirty="0">
              <a:solidFill>
                <a:srgbClr val="607796"/>
              </a:solidFill>
              <a:uFillTx/>
              <a:latin typeface="Tahoma" charset="0"/>
              <a:ea typeface="Tahoma" charset="0"/>
              <a:cs typeface="Tahoma" charset="0"/>
            </a:endParaRPr>
          </a:p>
        </p:txBody>
      </p:sp>
      <p:sp>
        <p:nvSpPr>
          <p:cNvPr id="4" name="텍스트 상자 3"/>
          <p:cNvSpPr txBox="1"/>
          <p:nvPr/>
        </p:nvSpPr>
        <p:spPr>
          <a:xfrm>
            <a:off x="854869" y="1495425"/>
            <a:ext cx="11582400" cy="4247317"/>
          </a:xfrm>
          <a:prstGeom prst="rect">
            <a:avLst/>
          </a:prstGeom>
        </p:spPr>
        <p:txBody>
          <a:bodyPr wrap="square" rtlCol="0">
            <a:spAutoFit/>
          </a:bodyPr>
          <a:lstStyle/>
          <a:p>
            <a:r>
              <a:rPr kumimoji="1" lang="en-US" altLang="ko-KR" dirty="0">
                <a:solidFill>
                  <a:schemeClr val="tx1">
                    <a:lumMod val="65000"/>
                    <a:lumOff val="35000"/>
                  </a:schemeClr>
                </a:solidFill>
              </a:rPr>
              <a:t>Simulated trajectories</a:t>
            </a:r>
            <a:r>
              <a:rPr kumimoji="1" lang="ko-KR" altLang="en-US" dirty="0">
                <a:solidFill>
                  <a:schemeClr val="tx1">
                    <a:lumMod val="65000"/>
                    <a:lumOff val="35000"/>
                  </a:schemeClr>
                </a:solidFill>
              </a:rPr>
              <a:t>에 </a:t>
            </a:r>
            <a:r>
              <a:rPr kumimoji="1" lang="en-US" altLang="ko-KR" dirty="0">
                <a:solidFill>
                  <a:schemeClr val="tx1">
                    <a:lumMod val="65000"/>
                    <a:lumOff val="35000"/>
                  </a:schemeClr>
                </a:solidFill>
              </a:rPr>
              <a:t>Monte Carlo control</a:t>
            </a:r>
            <a:r>
              <a:rPr kumimoji="1" lang="ko-KR" altLang="en-US" dirty="0">
                <a:solidFill>
                  <a:schemeClr val="tx1">
                    <a:lumMod val="65000"/>
                    <a:lumOff val="35000"/>
                  </a:schemeClr>
                </a:solidFill>
              </a:rPr>
              <a:t>을 적용한 것을 기반으로 한 </a:t>
            </a:r>
            <a:r>
              <a:rPr kumimoji="1" lang="en-US" altLang="ko-KR" dirty="0">
                <a:solidFill>
                  <a:schemeClr val="tx1">
                    <a:lumMod val="65000"/>
                    <a:lumOff val="35000"/>
                  </a:schemeClr>
                </a:solidFill>
              </a:rPr>
              <a:t>Decision-time planning.</a:t>
            </a:r>
          </a:p>
          <a:p>
            <a:r>
              <a:rPr kumimoji="1" lang="ko-KR" altLang="en-US" dirty="0" smtClean="0">
                <a:solidFill>
                  <a:schemeClr val="tx1">
                    <a:lumMod val="65000"/>
                    <a:lumOff val="35000"/>
                  </a:schemeClr>
                </a:solidFill>
              </a:rPr>
              <a:t>여러 </a:t>
            </a:r>
            <a:r>
              <a:rPr kumimoji="1" lang="en-US" altLang="ko-KR" dirty="0" smtClean="0">
                <a:solidFill>
                  <a:schemeClr val="tx1">
                    <a:lumMod val="65000"/>
                    <a:lumOff val="35000"/>
                  </a:schemeClr>
                </a:solidFill>
              </a:rPr>
              <a:t>trajectories</a:t>
            </a:r>
            <a:r>
              <a:rPr kumimoji="1" lang="ko-KR" altLang="en-US" dirty="0" smtClean="0">
                <a:solidFill>
                  <a:schemeClr val="tx1">
                    <a:lumMod val="65000"/>
                    <a:lumOff val="35000"/>
                  </a:schemeClr>
                </a:solidFill>
              </a:rPr>
              <a:t>의</a:t>
            </a:r>
            <a:r>
              <a:rPr kumimoji="1" lang="en-US" altLang="ko-KR" dirty="0" smtClean="0">
                <a:solidFill>
                  <a:schemeClr val="tx1">
                    <a:lumMod val="65000"/>
                    <a:lumOff val="35000"/>
                  </a:schemeClr>
                </a:solidFill>
              </a:rPr>
              <a:t>  </a:t>
            </a:r>
            <a:r>
              <a:rPr kumimoji="1" lang="en-US" altLang="ko-KR" dirty="0">
                <a:solidFill>
                  <a:schemeClr val="tx1">
                    <a:lumMod val="65000"/>
                    <a:lumOff val="35000"/>
                  </a:schemeClr>
                </a:solidFill>
              </a:rPr>
              <a:t>return</a:t>
            </a:r>
            <a:r>
              <a:rPr kumimoji="1" lang="ko-KR" altLang="en-US" dirty="0">
                <a:solidFill>
                  <a:schemeClr val="tx1">
                    <a:lumMod val="65000"/>
                    <a:lumOff val="35000"/>
                  </a:schemeClr>
                </a:solidFill>
              </a:rPr>
              <a:t>들의 평균으로 </a:t>
            </a:r>
            <a:r>
              <a:rPr kumimoji="1" lang="en-US" altLang="ko-KR" dirty="0">
                <a:solidFill>
                  <a:schemeClr val="tx1">
                    <a:lumMod val="65000"/>
                    <a:lumOff val="35000"/>
                  </a:schemeClr>
                </a:solidFill>
              </a:rPr>
              <a:t>q</a:t>
            </a:r>
            <a:r>
              <a:rPr kumimoji="1" lang="ko-KR" altLang="en-US" dirty="0">
                <a:solidFill>
                  <a:schemeClr val="tx1">
                    <a:lumMod val="65000"/>
                    <a:lumOff val="35000"/>
                  </a:schemeClr>
                </a:solidFill>
              </a:rPr>
              <a:t>를 계산</a:t>
            </a:r>
            <a:r>
              <a:rPr kumimoji="1" lang="en-US" altLang="ko-KR" dirty="0">
                <a:solidFill>
                  <a:schemeClr val="tx1">
                    <a:lumMod val="65000"/>
                    <a:lumOff val="35000"/>
                  </a:schemeClr>
                </a:solidFill>
              </a:rPr>
              <a:t>.</a:t>
            </a:r>
          </a:p>
          <a:p>
            <a:r>
              <a:rPr kumimoji="1" lang="en-US" altLang="ko-KR" dirty="0">
                <a:solidFill>
                  <a:schemeClr val="tx1">
                    <a:lumMod val="65000"/>
                    <a:lumOff val="35000"/>
                  </a:schemeClr>
                </a:solidFill>
              </a:rPr>
              <a:t>q</a:t>
            </a:r>
            <a:r>
              <a:rPr kumimoji="1" lang="ko-KR" altLang="en-US" dirty="0">
                <a:solidFill>
                  <a:schemeClr val="tx1">
                    <a:lumMod val="65000"/>
                    <a:lumOff val="35000"/>
                  </a:schemeClr>
                </a:solidFill>
              </a:rPr>
              <a:t>가 충분히 정확하게 </a:t>
            </a:r>
            <a:r>
              <a:rPr kumimoji="1" lang="en-US" altLang="ko-KR" dirty="0">
                <a:solidFill>
                  <a:schemeClr val="tx1">
                    <a:lumMod val="65000"/>
                    <a:lumOff val="35000"/>
                  </a:schemeClr>
                </a:solidFill>
              </a:rPr>
              <a:t>estimate</a:t>
            </a:r>
            <a:r>
              <a:rPr kumimoji="1" lang="ko-KR" altLang="en-US" dirty="0">
                <a:solidFill>
                  <a:schemeClr val="tx1">
                    <a:lumMod val="65000"/>
                    <a:lumOff val="35000"/>
                  </a:schemeClr>
                </a:solidFill>
              </a:rPr>
              <a:t>되면</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ko-KR" altLang="en-US" dirty="0" smtClean="0">
                <a:solidFill>
                  <a:schemeClr val="tx1">
                    <a:lumMod val="65000"/>
                    <a:lumOff val="35000"/>
                  </a:schemeClr>
                </a:solidFill>
              </a:rPr>
              <a:t>다음</a:t>
            </a:r>
            <a:r>
              <a:rPr kumimoji="1" lang="en-US" altLang="ko-KR" dirty="0" smtClean="0">
                <a:solidFill>
                  <a:schemeClr val="tx1">
                    <a:lumMod val="65000"/>
                    <a:lumOff val="35000"/>
                  </a:schemeClr>
                </a:solidFill>
              </a:rPr>
              <a:t> state</a:t>
            </a:r>
            <a:r>
              <a:rPr kumimoji="1" lang="ko-KR" altLang="en-US" dirty="0" smtClean="0">
                <a:solidFill>
                  <a:schemeClr val="tx1">
                    <a:lumMod val="65000"/>
                    <a:lumOff val="35000"/>
                  </a:schemeClr>
                </a:solidFill>
              </a:rPr>
              <a:t>에서 다시 시작</a:t>
            </a:r>
            <a:r>
              <a:rPr kumimoji="1" lang="en-US" altLang="ko-KR" dirty="0" smtClean="0">
                <a:solidFill>
                  <a:schemeClr val="tx1">
                    <a:lumMod val="65000"/>
                    <a:lumOff val="35000"/>
                  </a:schemeClr>
                </a:solidFill>
              </a:rPr>
              <a:t>.</a:t>
            </a:r>
            <a:endParaRPr kumimoji="1" lang="en-US" altLang="ko-KR" dirty="0">
              <a:solidFill>
                <a:schemeClr val="tx1">
                  <a:lumMod val="65000"/>
                  <a:lumOff val="35000"/>
                </a:schemeClr>
              </a:solidFill>
            </a:endParaRPr>
          </a:p>
          <a:p>
            <a:endParaRPr kumimoji="1" lang="en-US" altLang="ko-KR" dirty="0">
              <a:solidFill>
                <a:schemeClr val="tx1">
                  <a:lumMod val="65000"/>
                  <a:lumOff val="35000"/>
                </a:schemeClr>
              </a:solidFill>
            </a:endParaRPr>
          </a:p>
          <a:p>
            <a:r>
              <a:rPr kumimoji="1" lang="en-US" altLang="ko-KR" dirty="0">
                <a:solidFill>
                  <a:schemeClr val="tx1">
                    <a:lumMod val="65000"/>
                    <a:lumOff val="35000"/>
                  </a:schemeClr>
                </a:solidFill>
              </a:rPr>
              <a:t>The term ‘rollout’ comes from estimating the value of a backgammon position by playing out the position many times to the game’s end with randomly generated sequences of dice rolls, where the moves of both players are made by some fixed policy.</a:t>
            </a:r>
          </a:p>
          <a:p>
            <a:endParaRPr kumimoji="1" lang="en-US" altLang="ko-KR" dirty="0">
              <a:solidFill>
                <a:schemeClr val="tx1">
                  <a:lumMod val="65000"/>
                  <a:lumOff val="35000"/>
                </a:schemeClr>
              </a:solidFill>
            </a:endParaRPr>
          </a:p>
          <a:p>
            <a:r>
              <a:rPr kumimoji="1" lang="en-US" altLang="ko-KR" dirty="0">
                <a:solidFill>
                  <a:schemeClr val="tx1">
                    <a:lumMod val="65000"/>
                    <a:lumOff val="35000"/>
                  </a:schemeClr>
                </a:solidFill>
              </a:rPr>
              <a:t>MC</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control</a:t>
            </a:r>
            <a:r>
              <a:rPr kumimoji="1" lang="ko-KR" altLang="en-US" dirty="0">
                <a:solidFill>
                  <a:schemeClr val="tx1">
                    <a:lumMod val="65000"/>
                    <a:lumOff val="35000"/>
                  </a:schemeClr>
                </a:solidFill>
              </a:rPr>
              <a:t>과는 다르게</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rollout</a:t>
            </a:r>
            <a:r>
              <a:rPr kumimoji="1" lang="ko-KR" altLang="en-US" dirty="0">
                <a:solidFill>
                  <a:schemeClr val="tx1">
                    <a:lumMod val="65000"/>
                    <a:lumOff val="35000"/>
                  </a:schemeClr>
                </a:solidFill>
              </a:rPr>
              <a:t>은 </a:t>
            </a:r>
            <a:r>
              <a:rPr kumimoji="1" lang="en-US" altLang="ko-KR" dirty="0">
                <a:solidFill>
                  <a:schemeClr val="tx1">
                    <a:lumMod val="65000"/>
                    <a:lumOff val="35000"/>
                  </a:schemeClr>
                </a:solidFill>
              </a:rPr>
              <a:t>complete optimal q</a:t>
            </a:r>
            <a:r>
              <a:rPr kumimoji="1" lang="en-US" altLang="ko-KR" baseline="-25000" dirty="0">
                <a:solidFill>
                  <a:schemeClr val="tx1">
                    <a:lumMod val="65000"/>
                    <a:lumOff val="35000"/>
                  </a:schemeClr>
                </a:solidFill>
              </a:rPr>
              <a:t>*</a:t>
            </a:r>
            <a:r>
              <a:rPr kumimoji="1" lang="ko-KR" altLang="en-US" dirty="0">
                <a:solidFill>
                  <a:schemeClr val="tx1">
                    <a:lumMod val="65000"/>
                    <a:lumOff val="35000"/>
                  </a:schemeClr>
                </a:solidFill>
              </a:rPr>
              <a:t>나 </a:t>
            </a:r>
            <a:r>
              <a:rPr kumimoji="1" lang="en-US" altLang="ko-KR" dirty="0">
                <a:solidFill>
                  <a:schemeClr val="tx1">
                    <a:lumMod val="65000"/>
                    <a:lumOff val="35000"/>
                  </a:schemeClr>
                </a:solidFill>
              </a:rPr>
              <a:t>complete q</a:t>
            </a:r>
            <a:r>
              <a:rPr kumimoji="1" lang="ko-KR" altLang="en-US" dirty="0">
                <a:solidFill>
                  <a:schemeClr val="tx1">
                    <a:lumMod val="65000"/>
                    <a:lumOff val="35000"/>
                  </a:schemeClr>
                </a:solidFill>
              </a:rPr>
              <a:t>를 </a:t>
            </a:r>
            <a:r>
              <a:rPr kumimoji="1" lang="en-US" altLang="ko-KR" dirty="0">
                <a:solidFill>
                  <a:schemeClr val="tx1">
                    <a:lumMod val="65000"/>
                    <a:lumOff val="35000"/>
                  </a:schemeClr>
                </a:solidFill>
              </a:rPr>
              <a:t>estimate </a:t>
            </a:r>
            <a:r>
              <a:rPr kumimoji="1" lang="ko-KR" altLang="en-US" dirty="0">
                <a:solidFill>
                  <a:schemeClr val="tx1">
                    <a:lumMod val="65000"/>
                    <a:lumOff val="35000"/>
                  </a:schemeClr>
                </a:solidFill>
              </a:rPr>
              <a:t>하려는게 아니라 </a:t>
            </a:r>
            <a:endParaRPr kumimoji="1" lang="en-US" altLang="ko-KR" dirty="0">
              <a:solidFill>
                <a:schemeClr val="tx1">
                  <a:lumMod val="65000"/>
                  <a:lumOff val="35000"/>
                </a:schemeClr>
              </a:solidFill>
            </a:endParaRPr>
          </a:p>
          <a:p>
            <a:r>
              <a:rPr kumimoji="1" lang="ko-KR" altLang="en-US" dirty="0">
                <a:solidFill>
                  <a:schemeClr val="tx1">
                    <a:lumMod val="65000"/>
                    <a:lumOff val="35000"/>
                  </a:schemeClr>
                </a:solidFill>
              </a:rPr>
              <a:t>현재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와 </a:t>
            </a:r>
            <a:r>
              <a:rPr kumimoji="1" lang="en-US" altLang="ko-KR" dirty="0">
                <a:solidFill>
                  <a:schemeClr val="tx1">
                    <a:lumMod val="65000"/>
                    <a:lumOff val="35000"/>
                  </a:schemeClr>
                </a:solidFill>
              </a:rPr>
              <a:t>given policy</a:t>
            </a:r>
            <a:r>
              <a:rPr kumimoji="1" lang="ko-KR" altLang="en-US" dirty="0">
                <a:solidFill>
                  <a:schemeClr val="tx1">
                    <a:lumMod val="65000"/>
                    <a:lumOff val="35000"/>
                  </a:schemeClr>
                </a:solidFill>
              </a:rPr>
              <a:t>의</a:t>
            </a:r>
            <a:r>
              <a:rPr kumimoji="1" lang="en-US" altLang="ko-KR" dirty="0">
                <a:solidFill>
                  <a:schemeClr val="tx1">
                    <a:lumMod val="65000"/>
                    <a:lumOff val="35000"/>
                  </a:schemeClr>
                </a:solidFill>
              </a:rPr>
              <a:t> MC estimates of</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action value</a:t>
            </a:r>
            <a:r>
              <a:rPr kumimoji="1" lang="ko-KR" altLang="en-US" dirty="0">
                <a:solidFill>
                  <a:schemeClr val="tx1">
                    <a:lumMod val="65000"/>
                    <a:lumOff val="35000"/>
                  </a:schemeClr>
                </a:solidFill>
              </a:rPr>
              <a:t>를 구하려는것</a:t>
            </a:r>
            <a:r>
              <a:rPr kumimoji="1" lang="en-US" altLang="ko-KR" dirty="0">
                <a:solidFill>
                  <a:schemeClr val="tx1">
                    <a:lumMod val="65000"/>
                    <a:lumOff val="35000"/>
                  </a:schemeClr>
                </a:solidFill>
              </a:rPr>
              <a:t>.</a:t>
            </a:r>
          </a:p>
          <a:p>
            <a:r>
              <a:rPr kumimoji="1" lang="ko-KR" altLang="en-US" dirty="0">
                <a:solidFill>
                  <a:schemeClr val="tx1">
                    <a:lumMod val="65000"/>
                    <a:lumOff val="35000"/>
                  </a:schemeClr>
                </a:solidFill>
              </a:rPr>
              <a:t>마찬가지로 쓰고나서 버림</a:t>
            </a:r>
            <a:r>
              <a:rPr kumimoji="1" lang="en-US" altLang="ko-KR" dirty="0">
                <a:solidFill>
                  <a:schemeClr val="tx1">
                    <a:lumMod val="65000"/>
                    <a:lumOff val="35000"/>
                  </a:schemeClr>
                </a:solidFill>
              </a:rPr>
              <a:t>.</a:t>
            </a:r>
          </a:p>
          <a:p>
            <a:r>
              <a:rPr kumimoji="1" lang="en-US" altLang="ko-KR" dirty="0">
                <a:solidFill>
                  <a:schemeClr val="tx1">
                    <a:lumMod val="65000"/>
                    <a:lumOff val="35000"/>
                  </a:schemeClr>
                </a:solidFill>
              </a:rPr>
              <a:t>This makes rollout algorithm relatively simple to implement because there is no need to sample outcomes for every state-action pair, and there is no need to approximate a function over either the state space or the state-action space.</a:t>
            </a:r>
          </a:p>
          <a:p>
            <a:endParaRPr kumimoji="1" lang="en-US" altLang="ko-KR" dirty="0">
              <a:solidFill>
                <a:schemeClr val="tx1">
                  <a:lumMod val="65000"/>
                  <a:lumOff val="35000"/>
                </a:schemeClr>
              </a:solidFill>
            </a:endParaRPr>
          </a:p>
          <a:p>
            <a:r>
              <a:rPr kumimoji="1" lang="en-US" altLang="ko-KR" dirty="0">
                <a:solidFill>
                  <a:schemeClr val="tx1">
                    <a:lumMod val="65000"/>
                    <a:lumOff val="35000"/>
                  </a:schemeClr>
                </a:solidFill>
              </a:rPr>
              <a:t>Rollout algorithm</a:t>
            </a:r>
            <a:r>
              <a:rPr kumimoji="1" lang="ko-KR" altLang="en-US" dirty="0">
                <a:solidFill>
                  <a:schemeClr val="tx1">
                    <a:lumMod val="65000"/>
                    <a:lumOff val="35000"/>
                  </a:schemeClr>
                </a:solidFill>
              </a:rPr>
              <a:t>의 목표는 </a:t>
            </a:r>
            <a:r>
              <a:rPr kumimoji="1" lang="en-US" altLang="ko-KR" dirty="0">
                <a:solidFill>
                  <a:schemeClr val="tx1">
                    <a:lumMod val="65000"/>
                    <a:lumOff val="35000"/>
                  </a:schemeClr>
                </a:solidFill>
              </a:rPr>
              <a:t>optimal policy </a:t>
            </a:r>
            <a:r>
              <a:rPr kumimoji="1" lang="ko-KR" altLang="en-US" dirty="0">
                <a:solidFill>
                  <a:schemeClr val="tx1">
                    <a:lumMod val="65000"/>
                    <a:lumOff val="35000"/>
                  </a:schemeClr>
                </a:solidFill>
              </a:rPr>
              <a:t>를 찾는게 아니라</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improve upon the default policy.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xmlns=""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sp>
        <p:nvSpPr>
          <p:cNvPr id="3" name="TextBox 2">
            <a:extLst>
              <a:ext uri="{FF2B5EF4-FFF2-40B4-BE49-F238E27FC236}">
                <a16:creationId xmlns:a16="http://schemas.microsoft.com/office/drawing/2014/main" xmlns="" id="{64E2CA8B-4D2C-4788-8CA1-DBFF4156B192}"/>
              </a:ext>
            </a:extLst>
          </p:cNvPr>
          <p:cNvSpPr txBox="1"/>
          <p:nvPr/>
        </p:nvSpPr>
        <p:spPr>
          <a:xfrm>
            <a:off x="854869" y="1190625"/>
            <a:ext cx="11811000" cy="4801314"/>
          </a:xfrm>
          <a:prstGeom prst="rect">
            <a:avLst/>
          </a:prstGeom>
        </p:spPr>
        <p:txBody>
          <a:bodyPr wrap="square" rtlCol="0">
            <a:spAutoFit/>
          </a:bodyPr>
          <a:lstStyle/>
          <a:p>
            <a:r>
              <a:rPr lang="en-US" altLang="ko-KR" dirty="0">
                <a:solidFill>
                  <a:schemeClr val="tx1">
                    <a:lumMod val="65000"/>
                    <a:lumOff val="35000"/>
                  </a:schemeClr>
                </a:solidFill>
              </a:rPr>
              <a:t>MCTS is a recent and strikingly successful example of decision-time planning</a:t>
            </a:r>
            <a:r>
              <a:rPr lang="en-US" altLang="ko-KR" dirty="0" smtClean="0">
                <a:solidFill>
                  <a:schemeClr val="tx1">
                    <a:lumMod val="65000"/>
                    <a:lumOff val="35000"/>
                  </a:schemeClr>
                </a:solidFill>
              </a:rPr>
              <a:t>.</a:t>
            </a:r>
          </a:p>
          <a:p>
            <a:endParaRPr lang="en-US" altLang="ko-KR" dirty="0">
              <a:solidFill>
                <a:schemeClr val="tx1">
                  <a:lumMod val="65000"/>
                  <a:lumOff val="35000"/>
                </a:schemeClr>
              </a:solidFill>
            </a:endParaRPr>
          </a:p>
          <a:p>
            <a:r>
              <a:rPr lang="ko-KR" altLang="en-US" dirty="0" smtClean="0">
                <a:solidFill>
                  <a:schemeClr val="tx1">
                    <a:lumMod val="65000"/>
                    <a:lumOff val="35000"/>
                  </a:schemeClr>
                </a:solidFill>
              </a:rPr>
              <a:t>베이스는 </a:t>
            </a:r>
            <a:r>
              <a:rPr lang="en-US" altLang="ko-KR" dirty="0" smtClean="0">
                <a:solidFill>
                  <a:schemeClr val="tx1">
                    <a:lumMod val="65000"/>
                    <a:lumOff val="35000"/>
                  </a:schemeClr>
                </a:solidFill>
              </a:rPr>
              <a:t>rollout algorithm</a:t>
            </a:r>
            <a:r>
              <a:rPr lang="ko-KR" altLang="en-US" dirty="0" smtClean="0">
                <a:solidFill>
                  <a:schemeClr val="tx1">
                    <a:lumMod val="65000"/>
                    <a:lumOff val="35000"/>
                  </a:schemeClr>
                </a:solidFill>
              </a:rPr>
              <a:t>이지만</a:t>
            </a:r>
            <a:r>
              <a:rPr lang="en-US" altLang="ko-KR" dirty="0" smtClean="0">
                <a:solidFill>
                  <a:schemeClr val="tx1">
                    <a:lumMod val="65000"/>
                    <a:lumOff val="35000"/>
                  </a:schemeClr>
                </a:solidFill>
              </a:rPr>
              <a:t>,</a:t>
            </a:r>
            <a:r>
              <a:rPr lang="ko-KR" altLang="en-US" dirty="0" smtClean="0">
                <a:solidFill>
                  <a:schemeClr val="tx1">
                    <a:lumMod val="65000"/>
                    <a:lumOff val="35000"/>
                  </a:schemeClr>
                </a:solidFill>
              </a:rPr>
              <a:t> </a:t>
            </a:r>
            <a:r>
              <a:rPr lang="en-US" altLang="ko-KR" dirty="0" smtClean="0">
                <a:solidFill>
                  <a:schemeClr val="tx1">
                    <a:lumMod val="65000"/>
                    <a:lumOff val="35000"/>
                  </a:schemeClr>
                </a:solidFill>
              </a:rPr>
              <a:t>enhanced </a:t>
            </a:r>
            <a:r>
              <a:rPr lang="en-US" altLang="ko-KR" dirty="0">
                <a:solidFill>
                  <a:schemeClr val="tx1">
                    <a:lumMod val="65000"/>
                    <a:lumOff val="35000"/>
                  </a:schemeClr>
                </a:solidFill>
              </a:rPr>
              <a:t>by the addition of a means for accumulating value estimates obtained from the MC simulations in order to successively direct simulations toward more highly-rewarding trajectories.</a:t>
            </a:r>
          </a:p>
          <a:p>
            <a:endParaRPr lang="en-US" altLang="ko-KR" dirty="0">
              <a:solidFill>
                <a:schemeClr val="tx1">
                  <a:lumMod val="65000"/>
                  <a:lumOff val="35000"/>
                </a:schemeClr>
              </a:solidFill>
            </a:endParaRPr>
          </a:p>
          <a:p>
            <a:endParaRPr lang="en-US" altLang="ko-KR" dirty="0">
              <a:solidFill>
                <a:schemeClr val="tx1">
                  <a:lumMod val="65000"/>
                  <a:lumOff val="35000"/>
                </a:schemeClr>
              </a:solidFill>
            </a:endParaRPr>
          </a:p>
          <a:p>
            <a:r>
              <a:rPr lang="en-US" altLang="ko-KR" dirty="0">
                <a:solidFill>
                  <a:schemeClr val="accent6">
                    <a:lumMod val="75000"/>
                  </a:schemeClr>
                </a:solidFill>
              </a:rPr>
              <a:t>The core idea is to successively focus multiple simulations starting at the current state by extending the initial portions of trajectories that have received high evaluations from earlier simulations.</a:t>
            </a:r>
          </a:p>
          <a:p>
            <a:endParaRPr lang="en-US" altLang="ko-KR" dirty="0" smtClean="0">
              <a:solidFill>
                <a:schemeClr val="tx1">
                  <a:lumMod val="65000"/>
                  <a:lumOff val="35000"/>
                </a:schemeClr>
              </a:solidFill>
            </a:endParaRPr>
          </a:p>
          <a:p>
            <a:endParaRPr lang="en-US" altLang="ko-KR" dirty="0">
              <a:solidFill>
                <a:schemeClr val="tx1">
                  <a:lumMod val="65000"/>
                  <a:lumOff val="35000"/>
                </a:schemeClr>
              </a:solidFill>
            </a:endParaRPr>
          </a:p>
          <a:p>
            <a:r>
              <a:rPr lang="en-US" altLang="ko-KR" dirty="0">
                <a:solidFill>
                  <a:schemeClr val="accent6">
                    <a:lumMod val="75000"/>
                  </a:schemeClr>
                </a:solidFill>
              </a:rPr>
              <a:t>It does not have to retain approximate value functions or policies from one action selection to the next, though in many implementations it retains selected action values likely to be useful for its next execution.</a:t>
            </a:r>
          </a:p>
          <a:p>
            <a:endParaRPr lang="en-US" altLang="ko-KR" dirty="0" smtClean="0">
              <a:solidFill>
                <a:schemeClr val="tx1">
                  <a:lumMod val="65000"/>
                  <a:lumOff val="35000"/>
                </a:schemeClr>
              </a:solidFill>
            </a:endParaRPr>
          </a:p>
          <a:p>
            <a:endParaRPr lang="en-US" altLang="ko-KR" dirty="0">
              <a:solidFill>
                <a:schemeClr val="tx1">
                  <a:lumMod val="65000"/>
                  <a:lumOff val="35000"/>
                </a:schemeClr>
              </a:solidFill>
            </a:endParaRPr>
          </a:p>
          <a:p>
            <a:r>
              <a:rPr lang="ko-KR" altLang="en-US" dirty="0" smtClean="0">
                <a:solidFill>
                  <a:schemeClr val="tx1">
                    <a:lumMod val="65000"/>
                    <a:lumOff val="35000"/>
                  </a:schemeClr>
                </a:solidFill>
              </a:rPr>
              <a:t>대부분 </a:t>
            </a:r>
            <a:r>
              <a:rPr lang="en-US" altLang="ko-KR" dirty="0" smtClean="0">
                <a:solidFill>
                  <a:schemeClr val="tx1">
                    <a:lumMod val="65000"/>
                    <a:lumOff val="35000"/>
                  </a:schemeClr>
                </a:solidFill>
              </a:rPr>
              <a:t>simulated </a:t>
            </a:r>
            <a:r>
              <a:rPr lang="en-US" altLang="ko-KR" dirty="0">
                <a:solidFill>
                  <a:schemeClr val="tx1">
                    <a:lumMod val="65000"/>
                    <a:lumOff val="35000"/>
                  </a:schemeClr>
                </a:solidFill>
              </a:rPr>
              <a:t>trajectory</a:t>
            </a:r>
            <a:r>
              <a:rPr lang="ko-KR" altLang="en-US" dirty="0">
                <a:solidFill>
                  <a:schemeClr val="tx1">
                    <a:lumMod val="65000"/>
                    <a:lumOff val="35000"/>
                  </a:schemeClr>
                </a:solidFill>
              </a:rPr>
              <a:t>에서 </a:t>
            </a:r>
            <a:r>
              <a:rPr lang="ko-KR" altLang="en-US" dirty="0" smtClean="0">
                <a:solidFill>
                  <a:schemeClr val="tx1">
                    <a:lumMod val="65000"/>
                    <a:lumOff val="35000"/>
                  </a:schemeClr>
                </a:solidFill>
              </a:rPr>
              <a:t>간단한 </a:t>
            </a:r>
            <a:r>
              <a:rPr lang="en-US" altLang="ko-KR" dirty="0">
                <a:solidFill>
                  <a:schemeClr val="tx1">
                    <a:lumMod val="65000"/>
                    <a:lumOff val="35000"/>
                  </a:schemeClr>
                </a:solidFill>
              </a:rPr>
              <a:t>policy</a:t>
            </a:r>
            <a:r>
              <a:rPr lang="ko-KR" altLang="en-US" dirty="0">
                <a:solidFill>
                  <a:schemeClr val="tx1">
                    <a:lumMod val="65000"/>
                    <a:lumOff val="35000"/>
                  </a:schemeClr>
                </a:solidFill>
              </a:rPr>
              <a:t>에 </a:t>
            </a:r>
            <a:r>
              <a:rPr lang="ko-KR" altLang="en-US" dirty="0" smtClean="0">
                <a:solidFill>
                  <a:schemeClr val="tx1">
                    <a:lumMod val="65000"/>
                    <a:lumOff val="35000"/>
                  </a:schemeClr>
                </a:solidFill>
              </a:rPr>
              <a:t>의해 행동이 </a:t>
            </a:r>
            <a:r>
              <a:rPr lang="ko-KR" altLang="en-US" dirty="0">
                <a:solidFill>
                  <a:schemeClr val="tx1">
                    <a:lumMod val="65000"/>
                    <a:lumOff val="35000"/>
                  </a:schemeClr>
                </a:solidFill>
              </a:rPr>
              <a:t>선택된다</a:t>
            </a:r>
            <a:r>
              <a:rPr lang="en-US" altLang="ko-KR" dirty="0">
                <a:solidFill>
                  <a:schemeClr val="tx1">
                    <a:lumMod val="65000"/>
                    <a:lumOff val="35000"/>
                  </a:schemeClr>
                </a:solidFill>
              </a:rPr>
              <a:t>. </a:t>
            </a:r>
            <a:r>
              <a:rPr lang="ko-KR" altLang="en-US" dirty="0">
                <a:solidFill>
                  <a:schemeClr val="tx1">
                    <a:lumMod val="65000"/>
                    <a:lumOff val="35000"/>
                  </a:schemeClr>
                </a:solidFill>
              </a:rPr>
              <a:t>보통 </a:t>
            </a:r>
            <a:r>
              <a:rPr lang="en-US" altLang="ko-KR" dirty="0">
                <a:solidFill>
                  <a:schemeClr val="tx1">
                    <a:lumMod val="65000"/>
                    <a:lumOff val="35000"/>
                  </a:schemeClr>
                </a:solidFill>
              </a:rPr>
              <a:t>rollout policy</a:t>
            </a:r>
            <a:r>
              <a:rPr lang="ko-KR" altLang="en-US" dirty="0">
                <a:solidFill>
                  <a:schemeClr val="tx1">
                    <a:lumMod val="65000"/>
                    <a:lumOff val="35000"/>
                  </a:schemeClr>
                </a:solidFill>
              </a:rPr>
              <a:t>라 부름</a:t>
            </a:r>
            <a:r>
              <a:rPr lang="en-US" altLang="ko-KR" dirty="0" smtClean="0">
                <a:solidFill>
                  <a:schemeClr val="tx1">
                    <a:lumMod val="65000"/>
                    <a:lumOff val="35000"/>
                  </a:schemeClr>
                </a:solidFill>
              </a:rPr>
              <a:t>.</a:t>
            </a:r>
          </a:p>
          <a:p>
            <a:endParaRPr lang="en-US" altLang="ko-KR" dirty="0" smtClean="0">
              <a:solidFill>
                <a:schemeClr val="tx1">
                  <a:lumMod val="65000"/>
                  <a:lumOff val="35000"/>
                </a:schemeClr>
              </a:solidFill>
            </a:endParaRPr>
          </a:p>
          <a:p>
            <a:r>
              <a:rPr lang="en-US" altLang="ko-KR" dirty="0" smtClean="0">
                <a:solidFill>
                  <a:schemeClr val="tx1">
                    <a:lumMod val="65000"/>
                    <a:lumOff val="35000"/>
                  </a:schemeClr>
                </a:solidFill>
              </a:rPr>
              <a:t>Value estimate</a:t>
            </a:r>
            <a:r>
              <a:rPr lang="ko-KR" altLang="en-US" dirty="0" smtClean="0">
                <a:solidFill>
                  <a:schemeClr val="tx1">
                    <a:lumMod val="65000"/>
                    <a:lumOff val="35000"/>
                  </a:schemeClr>
                </a:solidFill>
              </a:rPr>
              <a:t>들은 적은 </a:t>
            </a:r>
            <a:r>
              <a:rPr lang="en-US" altLang="ko-KR" dirty="0" smtClean="0">
                <a:solidFill>
                  <a:schemeClr val="tx1">
                    <a:lumMod val="65000"/>
                    <a:lumOff val="35000"/>
                  </a:schemeClr>
                </a:solidFill>
              </a:rPr>
              <a:t>step</a:t>
            </a:r>
            <a:r>
              <a:rPr lang="ko-KR" altLang="en-US" dirty="0" smtClean="0">
                <a:solidFill>
                  <a:schemeClr val="tx1">
                    <a:lumMod val="65000"/>
                    <a:lumOff val="35000"/>
                  </a:schemeClr>
                </a:solidFill>
              </a:rPr>
              <a:t>안에 도달 할 수 있는 </a:t>
            </a:r>
            <a:r>
              <a:rPr lang="en-US" altLang="ko-KR" dirty="0" smtClean="0">
                <a:solidFill>
                  <a:schemeClr val="tx1">
                    <a:lumMod val="65000"/>
                    <a:lumOff val="35000"/>
                  </a:schemeClr>
                </a:solidFill>
              </a:rPr>
              <a:t>state-action</a:t>
            </a:r>
            <a:r>
              <a:rPr lang="ko-KR" altLang="en-US" dirty="0" smtClean="0">
                <a:solidFill>
                  <a:schemeClr val="tx1">
                    <a:lumMod val="65000"/>
                    <a:lumOff val="35000"/>
                  </a:schemeClr>
                </a:solidFill>
              </a:rPr>
              <a:t> </a:t>
            </a:r>
            <a:r>
              <a:rPr lang="en-US" altLang="ko-KR" dirty="0" smtClean="0">
                <a:solidFill>
                  <a:schemeClr val="tx1">
                    <a:lumMod val="65000"/>
                    <a:lumOff val="35000"/>
                  </a:schemeClr>
                </a:solidFill>
              </a:rPr>
              <a:t>pair</a:t>
            </a:r>
            <a:r>
              <a:rPr lang="ko-KR" altLang="en-US" dirty="0" smtClean="0">
                <a:solidFill>
                  <a:schemeClr val="tx1">
                    <a:lumMod val="65000"/>
                    <a:lumOff val="35000"/>
                  </a:schemeClr>
                </a:solidFill>
              </a:rPr>
              <a:t>에 대해서만 저장된다</a:t>
            </a:r>
            <a:r>
              <a:rPr lang="en-US" altLang="ko-KR" dirty="0" smtClean="0">
                <a:solidFill>
                  <a:schemeClr val="tx1">
                    <a:lumMod val="65000"/>
                    <a:lumOff val="35000"/>
                  </a:schemeClr>
                </a:solidFill>
              </a:rPr>
              <a:t>.</a:t>
            </a:r>
            <a:endParaRPr lang="en-US" altLang="ko-KR"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xmlns=""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grpSp>
        <p:nvGrpSpPr>
          <p:cNvPr id="6" name="그룹 5">
            <a:extLst>
              <a:ext uri="{FF2B5EF4-FFF2-40B4-BE49-F238E27FC236}">
                <a16:creationId xmlns:a16="http://schemas.microsoft.com/office/drawing/2014/main" xmlns="" id="{167EFEE5-0451-4D20-82EA-425183FB375B}"/>
              </a:ext>
            </a:extLst>
          </p:cNvPr>
          <p:cNvGrpSpPr/>
          <p:nvPr/>
        </p:nvGrpSpPr>
        <p:grpSpPr>
          <a:xfrm>
            <a:off x="321469" y="1800225"/>
            <a:ext cx="7026283" cy="4677535"/>
            <a:chOff x="1903661" y="1304386"/>
            <a:chExt cx="8686800" cy="5782974"/>
          </a:xfrm>
        </p:grpSpPr>
        <p:pic>
          <p:nvPicPr>
            <p:cNvPr id="4" name="그림 3">
              <a:extLst>
                <a:ext uri="{FF2B5EF4-FFF2-40B4-BE49-F238E27FC236}">
                  <a16:creationId xmlns:a16="http://schemas.microsoft.com/office/drawing/2014/main" xmlns="" id="{B60D6022-BDBC-447B-A133-A10F00A2A34D}"/>
                </a:ext>
              </a:extLst>
            </p:cNvPr>
            <p:cNvPicPr>
              <a:picLocks noChangeAspect="1"/>
            </p:cNvPicPr>
            <p:nvPr/>
          </p:nvPicPr>
          <p:blipFill>
            <a:blip r:embed="rId2"/>
            <a:stretch>
              <a:fillRect/>
            </a:stretch>
          </p:blipFill>
          <p:spPr>
            <a:xfrm>
              <a:off x="1903661" y="1304386"/>
              <a:ext cx="8686800" cy="5782974"/>
            </a:xfrm>
            <a:prstGeom prst="rect">
              <a:avLst/>
            </a:prstGeom>
          </p:spPr>
        </p:pic>
        <p:sp>
          <p:nvSpPr>
            <p:cNvPr id="5" name="TextBox 4">
              <a:extLst>
                <a:ext uri="{FF2B5EF4-FFF2-40B4-BE49-F238E27FC236}">
                  <a16:creationId xmlns:a16="http://schemas.microsoft.com/office/drawing/2014/main" xmlns="" id="{7BDAFA84-21D3-47AC-B74D-5E94E1FE1CA0}"/>
                </a:ext>
              </a:extLst>
            </p:cNvPr>
            <p:cNvSpPr txBox="1"/>
            <p:nvPr/>
          </p:nvSpPr>
          <p:spPr>
            <a:xfrm>
              <a:off x="4207764" y="5016691"/>
              <a:ext cx="938911" cy="307777"/>
            </a:xfrm>
            <a:prstGeom prst="rect">
              <a:avLst/>
            </a:prstGeom>
          </p:spPr>
          <p:txBody>
            <a:bodyPr wrap="none" rtlCol="0">
              <a:spAutoFit/>
            </a:bodyPr>
            <a:lstStyle/>
            <a:p>
              <a:r>
                <a:rPr lang="en-US" altLang="ko-KR" sz="1400" dirty="0"/>
                <a:t>(e-greedy)</a:t>
              </a:r>
              <a:endParaRPr lang="ko-KR" altLang="en-US" sz="1400" dirty="0"/>
            </a:p>
          </p:txBody>
        </p:sp>
      </p:grpSp>
      <p:sp>
        <p:nvSpPr>
          <p:cNvPr id="7" name="TextBox 6">
            <a:extLst>
              <a:ext uri="{FF2B5EF4-FFF2-40B4-BE49-F238E27FC236}">
                <a16:creationId xmlns:a16="http://schemas.microsoft.com/office/drawing/2014/main" xmlns="" id="{1699E1CD-FE1A-43D5-80A6-E9AC7A8E8B7A}"/>
              </a:ext>
            </a:extLst>
          </p:cNvPr>
          <p:cNvSpPr txBox="1"/>
          <p:nvPr/>
        </p:nvSpPr>
        <p:spPr>
          <a:xfrm>
            <a:off x="7408069" y="1190625"/>
            <a:ext cx="5410200" cy="5909310"/>
          </a:xfrm>
          <a:prstGeom prst="rect">
            <a:avLst/>
          </a:prstGeom>
        </p:spPr>
        <p:txBody>
          <a:bodyPr wrap="square" rtlCol="0">
            <a:spAutoFit/>
          </a:bodyPr>
          <a:lstStyle/>
          <a:p>
            <a:pPr marL="342900" indent="-342900">
              <a:buAutoNum type="arabicPeriod"/>
            </a:pPr>
            <a:r>
              <a:rPr lang="en-US" altLang="ko-KR" b="1" dirty="0">
                <a:solidFill>
                  <a:schemeClr val="tx1">
                    <a:lumMod val="65000"/>
                    <a:lumOff val="35000"/>
                  </a:schemeClr>
                </a:solidFill>
              </a:rPr>
              <a:t>Selection. </a:t>
            </a:r>
            <a:r>
              <a:rPr lang="en-US" altLang="ko-KR" dirty="0"/>
              <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Starting</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root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node,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tree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policy</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based</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action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values attached to the edges of the tree traverses the tree to select a leaf node.</a:t>
            </a:r>
          </a:p>
          <a:p>
            <a:pPr marL="342900" indent="-342900">
              <a:buAutoNum type="arabicPeriod"/>
            </a:pPr>
            <a:r>
              <a:rPr lang="en-US" altLang="ko-KR" b="1" dirty="0">
                <a:solidFill>
                  <a:schemeClr val="tx1">
                    <a:lumMod val="65000"/>
                    <a:lumOff val="35000"/>
                  </a:schemeClr>
                </a:solidFill>
              </a:rPr>
              <a:t>Expansion.</a:t>
            </a:r>
            <a:r>
              <a:rPr lang="en-US" altLang="ko-KR" dirty="0"/>
              <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On some iterations, the tree is expanded from the selected leaf node by adding one or more child nodes reached from the selected node via unexplored actions.</a:t>
            </a:r>
          </a:p>
          <a:p>
            <a:pPr marL="342900" indent="-342900">
              <a:buAutoNum type="arabicPeriod"/>
            </a:pPr>
            <a:r>
              <a:rPr lang="en-US" altLang="ko-KR" b="1" dirty="0">
                <a:solidFill>
                  <a:schemeClr val="tx1">
                    <a:lumMod val="65000"/>
                    <a:lumOff val="35000"/>
                  </a:schemeClr>
                </a:solidFill>
              </a:rPr>
              <a:t>Simulation.</a:t>
            </a:r>
            <a:r>
              <a:rPr lang="en-US" altLang="ko-KR" dirty="0"/>
              <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From the selected node, or from one of its newly-added child node, simulation of a complete episode is run with actions selected by the </a:t>
            </a:r>
            <a:r>
              <a:rPr lang="en-US" altLang="ko-KR" u="sng" dirty="0">
                <a:solidFill>
                  <a:schemeClr val="tx1">
                    <a:lumMod val="65000"/>
                    <a:lumOff val="35000"/>
                  </a:schemeClr>
                </a:solidFill>
                <a:latin typeface="Calibri Light" panose="020F0302020204030204" pitchFamily="34" charset="0"/>
                <a:cs typeface="Calibri Light" panose="020F0302020204030204" pitchFamily="34" charset="0"/>
              </a:rPr>
              <a:t>rollout policy</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 The result is a MC trial with action selected first by the tree policy and beyond the tree by the rollout policy.</a:t>
            </a:r>
          </a:p>
          <a:p>
            <a:pPr marL="342900" indent="-342900">
              <a:buAutoNum type="arabicPeriod"/>
            </a:pPr>
            <a:r>
              <a:rPr lang="en-US" altLang="ko-KR" b="1" dirty="0">
                <a:solidFill>
                  <a:schemeClr val="tx1">
                    <a:lumMod val="65000"/>
                    <a:lumOff val="35000"/>
                  </a:schemeClr>
                </a:solidFill>
              </a:rPr>
              <a:t>Backup.</a:t>
            </a:r>
            <a:r>
              <a:rPr lang="en-US" altLang="ko-KR" dirty="0"/>
              <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 return generated by the simulated episode is backed up to update, or to initialize the action values attached to edges. No values are saved for the states and actions visited by the rollout policy beyond the tree.</a:t>
            </a:r>
          </a:p>
        </p:txBody>
      </p:sp>
    </p:spTree>
    <p:extLst>
      <p:ext uri="{BB962C8B-B14F-4D97-AF65-F5344CB8AC3E}">
        <p14:creationId xmlns:p14="http://schemas.microsoft.com/office/powerpoint/2010/main" val="4111649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xmlns=""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sp>
        <p:nvSpPr>
          <p:cNvPr id="7" name="TextBox 6">
            <a:extLst>
              <a:ext uri="{FF2B5EF4-FFF2-40B4-BE49-F238E27FC236}">
                <a16:creationId xmlns:a16="http://schemas.microsoft.com/office/drawing/2014/main" xmlns="" id="{1699E1CD-FE1A-43D5-80A6-E9AC7A8E8B7A}"/>
              </a:ext>
            </a:extLst>
          </p:cNvPr>
          <p:cNvSpPr txBox="1"/>
          <p:nvPr/>
        </p:nvSpPr>
        <p:spPr>
          <a:xfrm>
            <a:off x="1159669" y="1647825"/>
            <a:ext cx="10896600" cy="1477328"/>
          </a:xfrm>
          <a:prstGeom prst="rect">
            <a:avLst/>
          </a:prstGeom>
        </p:spPr>
        <p:txBody>
          <a:bodyPr wrap="square" rtlCol="0">
            <a:spAutoFit/>
          </a:bodyPr>
          <a:lstStyle/>
          <a:p>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루트 </a:t>
            </a:r>
            <a:r>
              <a:rPr lang="ko-KR" altLang="en-US" dirty="0" smtClean="0">
                <a:solidFill>
                  <a:schemeClr val="tx1">
                    <a:lumMod val="65000"/>
                    <a:lumOff val="35000"/>
                  </a:schemeClr>
                </a:solidFill>
                <a:latin typeface="Calibri Light" panose="020F0302020204030204" pitchFamily="34" charset="0"/>
                <a:cs typeface="Calibri Light" panose="020F0302020204030204" pitchFamily="34" charset="0"/>
              </a:rPr>
              <a:t>노드에서</a:t>
            </a:r>
            <a:r>
              <a:rPr lang="en-US" altLang="ko-KR" dirty="0" smtClean="0">
                <a:solidFill>
                  <a:schemeClr val="tx1">
                    <a:lumMod val="65000"/>
                    <a:lumOff val="35000"/>
                  </a:schemeClr>
                </a:solidFill>
                <a:latin typeface="Calibri Light" panose="020F0302020204030204" pitchFamily="34" charset="0"/>
                <a:cs typeface="Calibri Light" panose="020F0302020204030204" pitchFamily="34" charset="0"/>
              </a:rPr>
              <a:t>,</a:t>
            </a:r>
            <a:r>
              <a:rPr lang="ko-KR" altLang="en-US" dirty="0" smtClean="0">
                <a:solidFill>
                  <a:schemeClr val="tx1">
                    <a:lumMod val="65000"/>
                    <a:lumOff val="35000"/>
                  </a:schemeClr>
                </a:solidFill>
                <a:latin typeface="Calibri Light" panose="020F0302020204030204" pitchFamily="34" charset="0"/>
                <a:cs typeface="Calibri Light" panose="020F0302020204030204" pitchFamily="34" charset="0"/>
              </a:rPr>
              <a:t> 주어진 시간이 끝날 때 까지</a:t>
            </a:r>
            <a:r>
              <a:rPr lang="en-US" altLang="ko-KR" dirty="0" smtClean="0">
                <a:solidFill>
                  <a:schemeClr val="tx1">
                    <a:lumMod val="65000"/>
                    <a:lumOff val="35000"/>
                  </a:schemeClr>
                </a:solidFill>
                <a:latin typeface="Calibri Light" panose="020F0302020204030204" pitchFamily="34" charset="0"/>
                <a:cs typeface="Calibri Light" panose="020F0302020204030204" pitchFamily="34" charset="0"/>
              </a:rPr>
              <a:t>,</a:t>
            </a:r>
            <a:r>
              <a:rPr lang="ko-KR" altLang="en-US" dirty="0" smtClean="0">
                <a:solidFill>
                  <a:schemeClr val="tx1">
                    <a:lumMod val="65000"/>
                    <a:lumOff val="35000"/>
                  </a:schemeClr>
                </a:solidFill>
                <a:latin typeface="Calibri Light" panose="020F0302020204030204" pitchFamily="34" charset="0"/>
                <a:cs typeface="Calibri Light" panose="020F0302020204030204" pitchFamily="34" charset="0"/>
              </a:rPr>
              <a:t> 혹은 컴퓨팅 자원이 소모될때 까지 같은 </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과정을 반복한 뒤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 </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선택</a:t>
            </a:r>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MCTS</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avoid</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problem</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of</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globally</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approximating</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action-value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function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smtClean="0">
                <a:solidFill>
                  <a:schemeClr val="tx1">
                    <a:lumMod val="65000"/>
                    <a:lumOff val="35000"/>
                  </a:schemeClr>
                </a:solidFill>
                <a:latin typeface="Calibri Light" panose="020F0302020204030204" pitchFamily="34" charset="0"/>
                <a:cs typeface="Calibri Light" panose="020F0302020204030204" pitchFamily="34" charset="0"/>
              </a:rPr>
              <a:t/>
            </a:r>
            <a:br>
              <a:rPr lang="en-US" altLang="ko-KR" dirty="0" smtClean="0">
                <a:solidFill>
                  <a:schemeClr val="tx1">
                    <a:lumMod val="65000"/>
                    <a:lumOff val="35000"/>
                  </a:schemeClr>
                </a:solidFill>
                <a:latin typeface="Calibri Light" panose="020F0302020204030204" pitchFamily="34" charset="0"/>
                <a:cs typeface="Calibri Light" panose="020F0302020204030204" pitchFamily="34" charset="0"/>
              </a:rPr>
            </a:br>
            <a:r>
              <a:rPr lang="ko-KR" altLang="en-US" dirty="0" smtClean="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smtClean="0">
                <a:solidFill>
                  <a:schemeClr val="tx1">
                    <a:lumMod val="65000"/>
                    <a:lumOff val="35000"/>
                  </a:schemeClr>
                </a:solidFill>
                <a:latin typeface="Calibri Light" panose="020F0302020204030204" pitchFamily="34" charset="0"/>
                <a:cs typeface="Calibri Light" panose="020F0302020204030204" pitchFamily="34" charset="0"/>
              </a:rPr>
              <a:t>while</a:t>
            </a:r>
            <a:r>
              <a:rPr lang="ko-KR" altLang="en-US" dirty="0" smtClean="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it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retains</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benefits of using past experience to guide exploration</a:t>
            </a:r>
          </a:p>
        </p:txBody>
      </p:sp>
      <p:sp>
        <p:nvSpPr>
          <p:cNvPr id="3" name="텍스트 상자 2"/>
          <p:cNvSpPr txBox="1"/>
          <p:nvPr/>
        </p:nvSpPr>
        <p:spPr>
          <a:xfrm>
            <a:off x="2226469" y="4391025"/>
            <a:ext cx="4191000" cy="369332"/>
          </a:xfrm>
          <a:prstGeom prst="rect">
            <a:avLst/>
          </a:prstGeom>
        </p:spPr>
        <p:txBody>
          <a:bodyPr wrap="square" rtlCol="0">
            <a:spAutoFit/>
          </a:bodyPr>
          <a:lstStyle/>
          <a:p>
            <a:r>
              <a:rPr kumimoji="1" lang="ko-KR" altLang="en-US" dirty="0" smtClean="0">
                <a:latin typeface="Helvetica Neue" charset="0"/>
                <a:ea typeface="Helvetica Neue" charset="0"/>
                <a:cs typeface="Helvetica Neue" charset="0"/>
              </a:rPr>
              <a:t>가나다라마</a:t>
            </a:r>
            <a:endParaRPr kumimoji="1" lang="ko-KR" alt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3130416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Ch. 8 Planning and Learning with Tabular Methods</a:t>
            </a:r>
            <a:endParaRPr kumimoji="1" lang="ko-KR" altLang="en-US" sz="2205" b="1" dirty="0">
              <a:solidFill>
                <a:srgbClr val="607796"/>
              </a:solidFill>
              <a:uFillTx/>
              <a:latin typeface="Tahoma" charset="0"/>
              <a:ea typeface="Tahoma" charset="0"/>
              <a:cs typeface="Tahoma" charset="0"/>
            </a:endParaRPr>
          </a:p>
        </p:txBody>
      </p:sp>
      <p:sp>
        <p:nvSpPr>
          <p:cNvPr id="3" name="텍스트 상자 7"/>
          <p:cNvSpPr txBox="1">
            <a:spLocks/>
          </p:cNvSpPr>
          <p:nvPr/>
        </p:nvSpPr>
        <p:spPr>
          <a:xfrm>
            <a:off x="1007269" y="2105025"/>
            <a:ext cx="11582399" cy="3785652"/>
          </a:xfrm>
          <a:prstGeom prst="rect">
            <a:avLst/>
          </a:prstGeom>
          <a:noFill/>
        </p:spPr>
        <p:txBody>
          <a:bodyPr wrap="square" rtlCol="0">
            <a:spAutoFit/>
          </a:bodyPr>
          <a:lstStyle/>
          <a:p>
            <a:pPr>
              <a:lnSpc>
                <a:spcPct val="150000"/>
              </a:lnSpc>
            </a:pPr>
            <a:r>
              <a:rPr kumimoji="1" lang="en-US" altLang="ko-KR" sz="2000" b="1" dirty="0">
                <a:solidFill>
                  <a:schemeClr val="tx1">
                    <a:lumMod val="75000"/>
                    <a:lumOff val="25000"/>
                  </a:schemeClr>
                </a:solidFill>
                <a:uFillTx/>
              </a:rPr>
              <a:t>In this chapter,</a:t>
            </a:r>
          </a:p>
          <a:p>
            <a:pPr marL="342900" indent="-342900">
              <a:lnSpc>
                <a:spcPct val="150000"/>
              </a:lnSpc>
              <a:buFont typeface="Wingdings" charset="2"/>
              <a:buChar char="Ø"/>
            </a:pPr>
            <a:r>
              <a:rPr kumimoji="1" lang="en-US" altLang="ko-KR" sz="2000" dirty="0">
                <a:solidFill>
                  <a:schemeClr val="tx1">
                    <a:lumMod val="65000"/>
                    <a:lumOff val="35000"/>
                  </a:schemeClr>
                </a:solidFill>
                <a:uFillTx/>
              </a:rPr>
              <a:t>Develop a unified</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view</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of</a:t>
            </a:r>
            <a:r>
              <a:rPr kumimoji="1" lang="ko-KR" altLang="en-US" sz="2000" dirty="0">
                <a:solidFill>
                  <a:schemeClr val="tx1">
                    <a:lumMod val="65000"/>
                    <a:lumOff val="35000"/>
                  </a:schemeClr>
                </a:solidFill>
                <a:uFillTx/>
              </a:rPr>
              <a:t> </a:t>
            </a:r>
            <a:r>
              <a:rPr kumimoji="1" lang="en-US" altLang="ko-KR" sz="2000" b="1" dirty="0">
                <a:solidFill>
                  <a:schemeClr val="tx1">
                    <a:lumMod val="75000"/>
                    <a:lumOff val="25000"/>
                  </a:schemeClr>
                </a:solidFill>
                <a:uFillTx/>
              </a:rPr>
              <a:t>‘Planning’ </a:t>
            </a:r>
            <a:r>
              <a:rPr kumimoji="1" lang="en-US" altLang="ko-KR" sz="2000" dirty="0">
                <a:solidFill>
                  <a:schemeClr val="tx1">
                    <a:lumMod val="65000"/>
                    <a:lumOff val="35000"/>
                  </a:schemeClr>
                </a:solidFill>
                <a:uFillTx/>
              </a:rPr>
              <a:t>(</a:t>
            </a:r>
            <a:r>
              <a:rPr kumimoji="1" lang="en-US" altLang="ko-KR" sz="2000" i="1" dirty="0">
                <a:solidFill>
                  <a:schemeClr val="tx1">
                    <a:lumMod val="65000"/>
                    <a:lumOff val="35000"/>
                  </a:schemeClr>
                </a:solidFill>
                <a:uFillTx/>
              </a:rPr>
              <a:t>model-based</a:t>
            </a:r>
            <a:r>
              <a:rPr kumimoji="1" lang="en-US" altLang="ko-KR" sz="2000" dirty="0">
                <a:solidFill>
                  <a:schemeClr val="tx1">
                    <a:lumMod val="65000"/>
                    <a:lumOff val="35000"/>
                  </a:schemeClr>
                </a:solidFill>
                <a:uFillTx/>
              </a:rPr>
              <a:t>.  </a:t>
            </a:r>
            <a:r>
              <a:rPr kumimoji="1" lang="en-US" altLang="ko-KR" sz="2000" dirty="0">
                <a:solidFill>
                  <a:schemeClr val="tx1">
                    <a:lumMod val="65000"/>
                    <a:lumOff val="35000"/>
                  </a:schemeClr>
                </a:solidFill>
                <a:uFillTx/>
                <a:latin typeface="Calibri Light" charset="0"/>
                <a:ea typeface="Calibri Light" charset="0"/>
                <a:cs typeface="Calibri Light" charset="0"/>
              </a:rPr>
              <a:t>Ex. DP, HE</a:t>
            </a:r>
            <a:r>
              <a:rPr kumimoji="1" lang="en-US" altLang="ko-KR" sz="2000" dirty="0">
                <a:solidFill>
                  <a:schemeClr val="tx1">
                    <a:lumMod val="65000"/>
                    <a:lumOff val="35000"/>
                  </a:schemeClr>
                </a:solidFill>
                <a:uFillTx/>
              </a:rPr>
              <a:t>)</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and</a:t>
            </a:r>
            <a:r>
              <a:rPr kumimoji="1" lang="ko-KR" altLang="en-US" sz="2000" dirty="0">
                <a:solidFill>
                  <a:schemeClr val="tx1">
                    <a:lumMod val="65000"/>
                    <a:lumOff val="35000"/>
                  </a:schemeClr>
                </a:solidFill>
                <a:uFillTx/>
              </a:rPr>
              <a:t> </a:t>
            </a:r>
            <a:r>
              <a:rPr kumimoji="1" lang="en-US" altLang="ko-KR" sz="2000" b="1" dirty="0">
                <a:solidFill>
                  <a:schemeClr val="tx1">
                    <a:lumMod val="75000"/>
                    <a:lumOff val="25000"/>
                  </a:schemeClr>
                </a:solidFill>
                <a:uFillTx/>
              </a:rPr>
              <a:t>‘Learning’</a:t>
            </a:r>
            <a:r>
              <a:rPr kumimoji="1" lang="en-US" altLang="ko-KR" sz="2000" dirty="0">
                <a:solidFill>
                  <a:schemeClr val="tx1">
                    <a:lumMod val="65000"/>
                    <a:lumOff val="35000"/>
                  </a:schemeClr>
                </a:solidFill>
                <a:uFillTx/>
              </a:rPr>
              <a:t> (</a:t>
            </a:r>
            <a:r>
              <a:rPr kumimoji="1" lang="en-US" altLang="ko-KR" sz="2000" i="1" dirty="0">
                <a:solidFill>
                  <a:schemeClr val="tx1">
                    <a:lumMod val="65000"/>
                    <a:lumOff val="35000"/>
                  </a:schemeClr>
                </a:solidFill>
                <a:uFillTx/>
              </a:rPr>
              <a:t>model-free</a:t>
            </a:r>
            <a:r>
              <a:rPr kumimoji="1" lang="en-US" altLang="ko-KR" sz="2000" dirty="0">
                <a:solidFill>
                  <a:schemeClr val="tx1">
                    <a:lumMod val="65000"/>
                    <a:lumOff val="35000"/>
                  </a:schemeClr>
                </a:solidFill>
                <a:uFillTx/>
              </a:rPr>
              <a:t>.  </a:t>
            </a:r>
            <a:r>
              <a:rPr kumimoji="1" lang="en-US" altLang="ko-KR" sz="2000" dirty="0">
                <a:solidFill>
                  <a:schemeClr val="tx1">
                    <a:lumMod val="65000"/>
                    <a:lumOff val="35000"/>
                  </a:schemeClr>
                </a:solidFill>
                <a:uFillTx/>
                <a:latin typeface="Calibri Light" charset="0"/>
                <a:ea typeface="Calibri Light" charset="0"/>
                <a:cs typeface="Calibri Light" charset="0"/>
              </a:rPr>
              <a:t>Ex. MC, TD</a:t>
            </a:r>
            <a:r>
              <a:rPr kumimoji="1" lang="en-US" altLang="ko-KR" sz="2000" dirty="0">
                <a:solidFill>
                  <a:schemeClr val="tx1">
                    <a:lumMod val="65000"/>
                    <a:lumOff val="35000"/>
                  </a:schemeClr>
                </a:solidFill>
                <a:uFillTx/>
              </a:rPr>
              <a:t>).</a:t>
            </a:r>
          </a:p>
          <a:p>
            <a:pPr marL="342900" indent="-342900">
              <a:lnSpc>
                <a:spcPct val="150000"/>
              </a:lnSpc>
              <a:buFont typeface="Wingdings" charset="2"/>
              <a:buChar char="Ø"/>
            </a:pPr>
            <a:endParaRPr kumimoji="1" lang="en-US" altLang="ko-KR" sz="2000" dirty="0">
              <a:solidFill>
                <a:schemeClr val="tx1">
                  <a:lumMod val="65000"/>
                  <a:lumOff val="35000"/>
                </a:schemeClr>
              </a:solidFill>
              <a:uFillTx/>
            </a:endParaRPr>
          </a:p>
          <a:p>
            <a:pPr marL="342900" indent="-342900">
              <a:lnSpc>
                <a:spcPct val="150000"/>
              </a:lnSpc>
              <a:buFont typeface="Wingdings" charset="2"/>
              <a:buChar char="Ø"/>
            </a:pPr>
            <a:r>
              <a:rPr kumimoji="1" lang="en-US" altLang="ko-KR" sz="2000" dirty="0">
                <a:solidFill>
                  <a:schemeClr val="tx1">
                    <a:lumMod val="65000"/>
                    <a:lumOff val="35000"/>
                  </a:schemeClr>
                </a:solidFill>
                <a:uFillTx/>
              </a:rPr>
              <a:t>The heart of both kinds of methods is the computation of value functions.</a:t>
            </a:r>
          </a:p>
          <a:p>
            <a:pPr marL="800100" lvl="1" indent="-342900">
              <a:lnSpc>
                <a:spcPct val="150000"/>
              </a:lnSpc>
              <a:buFont typeface="Wingdings" charset="2"/>
              <a:buChar char="§"/>
            </a:pPr>
            <a:r>
              <a:rPr kumimoji="1" lang="en-US" altLang="ko-KR" sz="2000" dirty="0">
                <a:solidFill>
                  <a:schemeClr val="tx1">
                    <a:lumMod val="65000"/>
                    <a:lumOff val="35000"/>
                  </a:schemeClr>
                </a:solidFill>
                <a:uFillTx/>
              </a:rPr>
              <a:t>All the methods are based on </a:t>
            </a:r>
            <a:r>
              <a:rPr kumimoji="1" lang="en-US" altLang="ko-KR" sz="2000" b="1" dirty="0">
                <a:solidFill>
                  <a:schemeClr val="tx1">
                    <a:lumMod val="65000"/>
                    <a:lumOff val="35000"/>
                  </a:schemeClr>
                </a:solidFill>
                <a:uFillTx/>
              </a:rPr>
              <a:t>looking ahead </a:t>
            </a:r>
            <a:r>
              <a:rPr kumimoji="1" lang="en-US" altLang="ko-KR" sz="2000" dirty="0">
                <a:solidFill>
                  <a:schemeClr val="tx1">
                    <a:lumMod val="65000"/>
                    <a:lumOff val="35000"/>
                  </a:schemeClr>
                </a:solidFill>
                <a:uFillTx/>
              </a:rPr>
              <a:t>to future events, </a:t>
            </a:r>
          </a:p>
          <a:p>
            <a:pPr marL="800100" lvl="1" indent="-342900">
              <a:lnSpc>
                <a:spcPct val="150000"/>
              </a:lnSpc>
              <a:buFont typeface="Wingdings" charset="2"/>
              <a:buChar char="§"/>
            </a:pPr>
            <a:r>
              <a:rPr kumimoji="1" lang="en-US" altLang="ko-KR" sz="2000" b="1" dirty="0">
                <a:solidFill>
                  <a:schemeClr val="tx1">
                    <a:lumMod val="65000"/>
                    <a:lumOff val="35000"/>
                  </a:schemeClr>
                </a:solidFill>
                <a:uFillTx/>
              </a:rPr>
              <a:t>Computing</a:t>
            </a:r>
            <a:r>
              <a:rPr kumimoji="1" lang="en-US" altLang="ko-KR" sz="2000" dirty="0">
                <a:solidFill>
                  <a:schemeClr val="tx1">
                    <a:lumMod val="65000"/>
                    <a:lumOff val="35000"/>
                  </a:schemeClr>
                </a:solidFill>
                <a:uFillTx/>
              </a:rPr>
              <a:t> a backed-up value </a:t>
            </a:r>
          </a:p>
          <a:p>
            <a:pPr marL="800100" lvl="1" indent="-342900">
              <a:lnSpc>
                <a:spcPct val="150000"/>
              </a:lnSpc>
              <a:buFont typeface="Wingdings" charset="2"/>
              <a:buChar char="§"/>
            </a:pPr>
            <a:r>
              <a:rPr kumimoji="1" lang="en-US" altLang="ko-KR" sz="2000" dirty="0">
                <a:solidFill>
                  <a:schemeClr val="tx1">
                    <a:lumMod val="65000"/>
                    <a:lumOff val="35000"/>
                  </a:schemeClr>
                </a:solidFill>
                <a:uFillTx/>
              </a:rPr>
              <a:t>Using it as an update </a:t>
            </a:r>
            <a:r>
              <a:rPr kumimoji="1" lang="en-US" altLang="ko-KR" sz="2000" b="1" dirty="0">
                <a:solidFill>
                  <a:schemeClr val="tx1">
                    <a:lumMod val="65000"/>
                    <a:lumOff val="35000"/>
                  </a:schemeClr>
                </a:solidFill>
                <a:uFillTx/>
              </a:rPr>
              <a:t>target</a:t>
            </a:r>
            <a:r>
              <a:rPr kumimoji="1" lang="en-US" altLang="ko-KR" sz="2000" dirty="0">
                <a:solidFill>
                  <a:schemeClr val="tx1">
                    <a:lumMod val="65000"/>
                    <a:lumOff val="35000"/>
                  </a:schemeClr>
                </a:solidFill>
                <a:uFillTx/>
              </a:rPr>
              <a:t> for an approximate value function.</a:t>
            </a:r>
          </a:p>
          <a:p>
            <a:pPr marL="342900" indent="-342900">
              <a:lnSpc>
                <a:spcPct val="150000"/>
              </a:lnSpc>
              <a:buFont typeface="Wingdings" charset="2"/>
              <a:buChar char="§"/>
            </a:pPr>
            <a:endParaRPr kumimoji="1" lang="en-US" altLang="ko-KR" sz="2000"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5078313"/>
          </a:xfrm>
          <a:prstGeom prst="rect">
            <a:avLst/>
          </a:prstGeom>
          <a:noFill/>
        </p:spPr>
        <p:txBody>
          <a:bodyPr wrap="square" rtlCol="0">
            <a:spAutoFit/>
          </a:bodyPr>
          <a:lstStyle/>
          <a:p>
            <a:r>
              <a:rPr lang="ko-KR" altLang="en-US" b="1" dirty="0">
                <a:solidFill>
                  <a:schemeClr val="accent3">
                    <a:lumMod val="50000"/>
                  </a:schemeClr>
                </a:solidFill>
                <a:uFillTx/>
              </a:rPr>
              <a:t>모델이란</a:t>
            </a:r>
            <a:r>
              <a:rPr lang="en-US" altLang="ko-KR" b="1" dirty="0">
                <a:solidFill>
                  <a:schemeClr val="accent3">
                    <a:lumMod val="50000"/>
                  </a:schemeClr>
                </a:solidFill>
                <a:uFillTx/>
              </a:rPr>
              <a:t>:</a:t>
            </a:r>
          </a:p>
          <a:p>
            <a:pPr lvl="1"/>
            <a:endParaRPr lang="en-US" altLang="ko-KR" b="1" dirty="0">
              <a:solidFill>
                <a:srgbClr val="00B0F0"/>
              </a:solidFill>
              <a:uFillTx/>
            </a:endParaRPr>
          </a:p>
          <a:p>
            <a:pPr lvl="1"/>
            <a:r>
              <a:rPr lang="en-US" altLang="ko-KR" b="1" dirty="0">
                <a:solidFill>
                  <a:schemeClr val="tx1">
                    <a:lumMod val="65000"/>
                    <a:lumOff val="35000"/>
                  </a:schemeClr>
                </a:solidFill>
                <a:uFillTx/>
              </a:rPr>
              <a:t>Anything that an agent can use to predict how </a:t>
            </a:r>
            <a:r>
              <a:rPr lang="en-US" altLang="ko-KR" b="1" dirty="0" err="1">
                <a:solidFill>
                  <a:schemeClr val="tx1">
                    <a:lumMod val="65000"/>
                    <a:lumOff val="35000"/>
                  </a:schemeClr>
                </a:solidFill>
                <a:uFillTx/>
              </a:rPr>
              <a:t>env</a:t>
            </a:r>
            <a:r>
              <a:rPr lang="en-US" altLang="ko-KR" b="1" dirty="0">
                <a:solidFill>
                  <a:schemeClr val="tx1">
                    <a:lumMod val="65000"/>
                    <a:lumOff val="35000"/>
                  </a:schemeClr>
                </a:solidFill>
                <a:uFillTx/>
              </a:rPr>
              <a:t>. will respond to its action</a:t>
            </a:r>
            <a:endParaRPr lang="en-US" altLang="ko-KR" b="1" dirty="0">
              <a:solidFill>
                <a:srgbClr val="00B0F0"/>
              </a:solidFill>
              <a:uFillTx/>
            </a:endParaRPr>
          </a:p>
          <a:p>
            <a:pPr lvl="1"/>
            <a:r>
              <a:rPr lang="en-US" altLang="ko-KR" dirty="0">
                <a:solidFill>
                  <a:schemeClr val="tx1">
                    <a:lumMod val="65000"/>
                    <a:lumOff val="35000"/>
                  </a:schemeClr>
                </a:solidFill>
                <a:uFillTx/>
                <a:latin typeface="Calibri Light" charset="0"/>
                <a:ea typeface="Calibri Light" charset="0"/>
                <a:cs typeface="Calibri Light" charset="0"/>
              </a:rPr>
              <a:t>Given a state and an action, a model produces a prediction of the resultant next state and next reward.</a:t>
            </a:r>
          </a:p>
          <a:p>
            <a:endParaRPr lang="en-US" altLang="ko-KR" dirty="0">
              <a:uFillTx/>
            </a:endParaRPr>
          </a:p>
          <a:p>
            <a:pPr lvl="1"/>
            <a:r>
              <a:rPr lang="en-US" altLang="ko-KR" dirty="0">
                <a:solidFill>
                  <a:schemeClr val="tx1">
                    <a:lumMod val="65000"/>
                    <a:lumOff val="35000"/>
                  </a:schemeClr>
                </a:solidFill>
                <a:uFillTx/>
              </a:rPr>
              <a:t>- If model is stochastic, several possible state and reward. -</a:t>
            </a:r>
          </a:p>
          <a:p>
            <a:endParaRPr lang="en-US" altLang="ko-KR" dirty="0">
              <a:uFillTx/>
            </a:endParaRPr>
          </a:p>
          <a:p>
            <a:endParaRPr lang="en-US" altLang="ko-KR" dirty="0">
              <a:uFillTx/>
            </a:endParaRPr>
          </a:p>
          <a:p>
            <a:pPr marL="742950" lvl="1" indent="-285750">
              <a:buFont typeface="Arial" charset="0"/>
              <a:buChar char="•"/>
            </a:pPr>
            <a:r>
              <a:rPr lang="en-US" altLang="ko-KR" b="1" dirty="0">
                <a:solidFill>
                  <a:schemeClr val="tx1">
                    <a:lumMod val="75000"/>
                    <a:lumOff val="25000"/>
                  </a:schemeClr>
                </a:solidFill>
                <a:uFillTx/>
              </a:rPr>
              <a:t>Distribution models:</a:t>
            </a:r>
            <a:br>
              <a:rPr lang="en-US" altLang="ko-KR" b="1" dirty="0">
                <a:solidFill>
                  <a:schemeClr val="tx1">
                    <a:lumMod val="75000"/>
                    <a:lumOff val="25000"/>
                  </a:schemeClr>
                </a:solidFill>
                <a:uFillTx/>
              </a:rPr>
            </a:br>
            <a:r>
              <a:rPr lang="en-US" altLang="ko-KR" dirty="0">
                <a:uFillTx/>
              </a:rPr>
              <a:t>  </a:t>
            </a:r>
            <a:r>
              <a:rPr lang="en-US" altLang="ko-KR" dirty="0">
                <a:solidFill>
                  <a:schemeClr val="tx1">
                    <a:lumMod val="65000"/>
                    <a:lumOff val="35000"/>
                  </a:schemeClr>
                </a:solidFill>
                <a:uFillTx/>
              </a:rPr>
              <a:t>produce a description of </a:t>
            </a:r>
            <a:r>
              <a:rPr lang="en-US" altLang="ko-KR" b="1" dirty="0">
                <a:solidFill>
                  <a:schemeClr val="tx1">
                    <a:lumMod val="65000"/>
                    <a:lumOff val="35000"/>
                  </a:schemeClr>
                </a:solidFill>
                <a:uFillTx/>
              </a:rPr>
              <a:t>all possibilities </a:t>
            </a:r>
            <a:r>
              <a:rPr lang="en-US" altLang="ko-KR" dirty="0">
                <a:solidFill>
                  <a:schemeClr val="tx1">
                    <a:lumMod val="65000"/>
                    <a:lumOff val="35000"/>
                  </a:schemeClr>
                </a:solidFill>
                <a:uFillTx/>
              </a:rPr>
              <a:t>and their probabilities.</a:t>
            </a:r>
          </a:p>
          <a:p>
            <a:pPr marL="1200150" lvl="2" indent="-285750">
              <a:buFont typeface="Arial" charset="0"/>
              <a:buChar char="•"/>
            </a:pPr>
            <a:endParaRPr lang="en-US" altLang="ko-KR" dirty="0">
              <a:uFillTx/>
            </a:endParaRPr>
          </a:p>
          <a:p>
            <a:pPr marL="742950" lvl="1" indent="-285750">
              <a:buFont typeface="Arial" charset="0"/>
              <a:buChar char="•"/>
            </a:pPr>
            <a:r>
              <a:rPr lang="en-US" altLang="ko-KR" b="1" dirty="0">
                <a:solidFill>
                  <a:schemeClr val="tx1">
                    <a:lumMod val="75000"/>
                    <a:lumOff val="25000"/>
                  </a:schemeClr>
                </a:solidFill>
                <a:uFillTx/>
              </a:rPr>
              <a:t>Sample models:</a:t>
            </a:r>
            <a:br>
              <a:rPr lang="en-US" altLang="ko-KR" b="1" dirty="0">
                <a:solidFill>
                  <a:schemeClr val="tx1">
                    <a:lumMod val="75000"/>
                    <a:lumOff val="25000"/>
                  </a:schemeClr>
                </a:solidFill>
                <a:uFillTx/>
              </a:rPr>
            </a:br>
            <a:r>
              <a:rPr lang="en-US" altLang="ko-KR" b="1" dirty="0">
                <a:solidFill>
                  <a:schemeClr val="tx1">
                    <a:lumMod val="75000"/>
                    <a:lumOff val="25000"/>
                  </a:schemeClr>
                </a:solidFill>
                <a:uFillTx/>
              </a:rPr>
              <a:t>  </a:t>
            </a:r>
            <a:r>
              <a:rPr lang="en-US" altLang="ko-KR" dirty="0">
                <a:solidFill>
                  <a:schemeClr val="tx1">
                    <a:lumMod val="75000"/>
                    <a:lumOff val="25000"/>
                  </a:schemeClr>
                </a:solidFill>
                <a:uFillTx/>
              </a:rPr>
              <a:t>produce just one of the possibilities, </a:t>
            </a:r>
            <a:r>
              <a:rPr lang="en-US" altLang="ko-KR" dirty="0">
                <a:solidFill>
                  <a:schemeClr val="tx1">
                    <a:lumMod val="65000"/>
                    <a:lumOff val="35000"/>
                  </a:schemeClr>
                </a:solidFill>
                <a:uFillTx/>
              </a:rPr>
              <a:t>sampled according to the probabilities.</a:t>
            </a:r>
          </a:p>
          <a:p>
            <a:pPr lvl="1"/>
            <a:endParaRPr lang="en-US" altLang="ko-KR" dirty="0">
              <a:uFillTx/>
            </a:endParaRPr>
          </a:p>
          <a:p>
            <a:endParaRPr lang="en-US" altLang="ko-KR" dirty="0">
              <a:uFillTx/>
            </a:endParaRPr>
          </a:p>
          <a:p>
            <a:pPr lvl="1"/>
            <a:r>
              <a:rPr lang="en-US" altLang="ko-KR" dirty="0">
                <a:solidFill>
                  <a:schemeClr val="tx1">
                    <a:lumMod val="75000"/>
                    <a:lumOff val="25000"/>
                  </a:schemeClr>
                </a:solidFill>
                <a:uFillTx/>
              </a:rPr>
              <a:t>Model can be used to mimic or simulate experience.</a:t>
            </a:r>
          </a:p>
          <a:p>
            <a:endParaRPr lang="en-US" altLang="ko-KR" dirty="0">
              <a:uFillTx/>
            </a:endParaRPr>
          </a:p>
          <a:p>
            <a:endParaRPr lang="en-US" altLang="ko-KR" dirty="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5632311"/>
          </a:xfrm>
          <a:prstGeom prst="rect">
            <a:avLst/>
          </a:prstGeom>
          <a:noFill/>
        </p:spPr>
        <p:txBody>
          <a:bodyPr wrap="square" rtlCol="0">
            <a:spAutoFit/>
          </a:bodyPr>
          <a:lstStyle/>
          <a:p>
            <a:pPr lvl="0"/>
            <a:r>
              <a:rPr lang="en-US" altLang="ko-KR" b="1" dirty="0">
                <a:solidFill>
                  <a:schemeClr val="tx1">
                    <a:lumMod val="75000"/>
                    <a:lumOff val="25000"/>
                  </a:schemeClr>
                </a:solidFill>
                <a:uFillTx/>
              </a:rPr>
              <a:t>Planning</a:t>
            </a:r>
          </a:p>
          <a:p>
            <a:pPr lvl="0"/>
            <a:r>
              <a:rPr lang="en-US" altLang="ko-KR" dirty="0">
                <a:solidFill>
                  <a:schemeClr val="tx1">
                    <a:lumMod val="65000"/>
                    <a:lumOff val="35000"/>
                  </a:schemeClr>
                </a:solidFill>
                <a:uFillTx/>
              </a:rPr>
              <a:t>Takes a model as input and produces or improves a policy for interacting with the modeled environment</a:t>
            </a: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endParaRPr lang="en-US" altLang="ko-KR" dirty="0">
              <a:uFillTx/>
            </a:endParaRPr>
          </a:p>
          <a:p>
            <a:endParaRPr lang="en-US" altLang="ko-KR" dirty="0">
              <a:uFillTx/>
            </a:endParaRPr>
          </a:p>
          <a:p>
            <a:r>
              <a:rPr lang="en-US" altLang="ko-KR" dirty="0">
                <a:solidFill>
                  <a:schemeClr val="tx1">
                    <a:lumMod val="75000"/>
                    <a:lumOff val="25000"/>
                  </a:schemeClr>
                </a:solidFill>
                <a:uFillTx/>
              </a:rPr>
              <a:t>Two basic ideas of planning:</a:t>
            </a:r>
          </a:p>
          <a:p>
            <a:pPr marL="342919" indent="-342919">
              <a:buAutoNum type="arabicParenR"/>
            </a:pPr>
            <a:r>
              <a:rPr lang="en-US" altLang="ko-KR" b="1" dirty="0">
                <a:solidFill>
                  <a:schemeClr val="tx1">
                    <a:lumMod val="65000"/>
                    <a:lumOff val="35000"/>
                  </a:schemeClr>
                </a:solidFill>
                <a:uFillTx/>
              </a:rPr>
              <a:t>Computing value functions</a:t>
            </a:r>
            <a:r>
              <a:rPr lang="en-US" altLang="ko-KR" dirty="0">
                <a:solidFill>
                  <a:schemeClr val="tx1">
                    <a:lumMod val="65000"/>
                    <a:lumOff val="35000"/>
                  </a:schemeClr>
                </a:solidFill>
                <a:uFillTx/>
              </a:rPr>
              <a:t> as a key intermediate step toward improving the policy</a:t>
            </a:r>
          </a:p>
          <a:p>
            <a:pPr marL="342919" indent="-342919">
              <a:buAutoNum type="arabicParenR"/>
            </a:pPr>
            <a:r>
              <a:rPr lang="en-US" altLang="ko-KR" dirty="0">
                <a:solidFill>
                  <a:schemeClr val="tx1">
                    <a:lumMod val="65000"/>
                    <a:lumOff val="35000"/>
                  </a:schemeClr>
                </a:solidFill>
                <a:uFillTx/>
              </a:rPr>
              <a:t>Compute their value functions by backup operations applied to simulated experience</a:t>
            </a: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Various planning methods fit this structure, with individual methods differing only in the kinds of updates they do, the order in which they do them, and in how long the backed-up information is retained.</a:t>
            </a:r>
          </a:p>
          <a:p>
            <a:endParaRPr lang="en-US" altLang="ko-KR" dirty="0">
              <a:uFillTx/>
            </a:endParaRPr>
          </a:p>
        </p:txBody>
      </p:sp>
      <p:cxnSp>
        <p:nvCxnSpPr>
          <p:cNvPr id="8" name="직선 화살표 연결선 7"/>
          <p:cNvCxnSpPr/>
          <p:nvPr/>
        </p:nvCxnSpPr>
        <p:spPr>
          <a:xfrm>
            <a:off x="5503069" y="2943225"/>
            <a:ext cx="2590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5"/>
          <p:cNvSpPr txBox="1">
            <a:spLocks/>
          </p:cNvSpPr>
          <p:nvPr/>
        </p:nvSpPr>
        <p:spPr>
          <a:xfrm>
            <a:off x="6303169" y="2486025"/>
            <a:ext cx="990600" cy="369332"/>
          </a:xfrm>
          <a:prstGeom prst="rect">
            <a:avLst/>
          </a:prstGeom>
          <a:noFill/>
        </p:spPr>
        <p:txBody>
          <a:bodyPr wrap="square" rtlCol="0">
            <a:spAutoFit/>
          </a:bodyPr>
          <a:lstStyle/>
          <a:p>
            <a:r>
              <a:rPr lang="en-US" altLang="ko-KR" dirty="0">
                <a:uFillTx/>
              </a:rPr>
              <a:t>Planning</a:t>
            </a:r>
            <a:endParaRPr lang="ko-KR" altLang="en-US" dirty="0">
              <a:uFillTx/>
            </a:endParaRPr>
          </a:p>
        </p:txBody>
      </p:sp>
      <p:sp>
        <p:nvSpPr>
          <p:cNvPr id="13" name="TextBox 7"/>
          <p:cNvSpPr txBox="1">
            <a:spLocks/>
          </p:cNvSpPr>
          <p:nvPr/>
        </p:nvSpPr>
        <p:spPr>
          <a:xfrm>
            <a:off x="4446366" y="2758559"/>
            <a:ext cx="914400" cy="369332"/>
          </a:xfrm>
          <a:prstGeom prst="rect">
            <a:avLst/>
          </a:prstGeom>
          <a:noFill/>
        </p:spPr>
        <p:txBody>
          <a:bodyPr wrap="square" rtlCol="0">
            <a:spAutoFit/>
          </a:bodyPr>
          <a:lstStyle/>
          <a:p>
            <a:r>
              <a:rPr lang="en-US" altLang="ko-KR" dirty="0">
                <a:uFillTx/>
              </a:rPr>
              <a:t>Model</a:t>
            </a:r>
            <a:endParaRPr lang="ko-KR" altLang="en-US" dirty="0">
              <a:uFillTx/>
            </a:endParaRPr>
          </a:p>
        </p:txBody>
      </p:sp>
      <p:sp>
        <p:nvSpPr>
          <p:cNvPr id="14" name="TextBox 11"/>
          <p:cNvSpPr txBox="1">
            <a:spLocks/>
          </p:cNvSpPr>
          <p:nvPr/>
        </p:nvSpPr>
        <p:spPr>
          <a:xfrm>
            <a:off x="8256978" y="2758559"/>
            <a:ext cx="914400" cy="369332"/>
          </a:xfrm>
          <a:prstGeom prst="rect">
            <a:avLst/>
          </a:prstGeom>
          <a:noFill/>
        </p:spPr>
        <p:txBody>
          <a:bodyPr wrap="square" rtlCol="0">
            <a:spAutoFit/>
          </a:bodyPr>
          <a:lstStyle/>
          <a:p>
            <a:r>
              <a:rPr lang="en-US" altLang="ko-KR" dirty="0">
                <a:uFillTx/>
              </a:rPr>
              <a:t>Policy</a:t>
            </a:r>
            <a:endParaRPr lang="ko-KR" altLang="en-US" dirty="0">
              <a:uFillTx/>
            </a:endParaRPr>
          </a:p>
        </p:txBody>
      </p:sp>
      <p:pic>
        <p:nvPicPr>
          <p:cNvPr id="15" name="그림 14"/>
          <p:cNvPicPr>
            <a:picLocks noChangeAspect="1"/>
          </p:cNvPicPr>
          <p:nvPr/>
        </p:nvPicPr>
        <p:blipFill>
          <a:blip r:embed="rId2"/>
          <a:stretch>
            <a:fillRect/>
          </a:stretch>
        </p:blipFill>
        <p:spPr>
          <a:xfrm>
            <a:off x="3369469" y="5076825"/>
            <a:ext cx="7134225" cy="619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2031325"/>
          </a:xfrm>
          <a:prstGeom prst="rect">
            <a:avLst/>
          </a:prstGeom>
          <a:noFill/>
        </p:spPr>
        <p:txBody>
          <a:bodyPr wrap="square" rtlCol="0">
            <a:spAutoFit/>
          </a:bodyPr>
          <a:lstStyle/>
          <a:p>
            <a:r>
              <a:rPr lang="en-US" altLang="ko-KR" dirty="0">
                <a:solidFill>
                  <a:schemeClr val="tx1">
                    <a:lumMod val="65000"/>
                    <a:lumOff val="35000"/>
                  </a:schemeClr>
                </a:solidFill>
                <a:uFillTx/>
              </a:rPr>
              <a:t>The heart of both learning and planning methods is the estimation of value functions by backup operations.</a:t>
            </a:r>
          </a:p>
          <a:p>
            <a:endParaRPr lang="en-US" altLang="ko-KR" b="1" dirty="0">
              <a:solidFill>
                <a:schemeClr val="tx1">
                  <a:lumMod val="65000"/>
                  <a:lumOff val="35000"/>
                </a:schemeClr>
              </a:solidFill>
              <a:uFillTx/>
            </a:endParaRPr>
          </a:p>
          <a:p>
            <a:r>
              <a:rPr lang="en-US" altLang="ko-KR" b="1" dirty="0">
                <a:solidFill>
                  <a:schemeClr val="tx1">
                    <a:lumMod val="75000"/>
                    <a:lumOff val="25000"/>
                  </a:schemeClr>
                </a:solidFill>
                <a:uFillTx/>
              </a:rPr>
              <a:t>Planning:</a:t>
            </a:r>
            <a:r>
              <a:rPr lang="en-US" altLang="ko-KR" dirty="0">
                <a:solidFill>
                  <a:schemeClr val="tx1">
                    <a:lumMod val="75000"/>
                    <a:lumOff val="25000"/>
                  </a:schemeClr>
                </a:solidFill>
                <a:uFillTx/>
              </a:rPr>
              <a:t> </a:t>
            </a:r>
            <a:r>
              <a:rPr lang="en-US" altLang="ko-KR" dirty="0">
                <a:solidFill>
                  <a:schemeClr val="tx1">
                    <a:lumMod val="65000"/>
                    <a:lumOff val="35000"/>
                  </a:schemeClr>
                </a:solidFill>
                <a:uFillTx/>
              </a:rPr>
              <a:t>uses </a:t>
            </a:r>
            <a:r>
              <a:rPr lang="en-US" altLang="ko-KR" b="1" dirty="0">
                <a:solidFill>
                  <a:schemeClr val="tx1">
                    <a:lumMod val="65000"/>
                    <a:lumOff val="35000"/>
                  </a:schemeClr>
                </a:solidFill>
                <a:uFillTx/>
              </a:rPr>
              <a:t>simulated</a:t>
            </a:r>
            <a:r>
              <a:rPr lang="en-US" altLang="ko-KR" dirty="0">
                <a:solidFill>
                  <a:schemeClr val="tx1">
                    <a:lumMod val="65000"/>
                    <a:lumOff val="35000"/>
                  </a:schemeClr>
                </a:solidFill>
                <a:uFillTx/>
              </a:rPr>
              <a:t> experience generated by a model.</a:t>
            </a:r>
          </a:p>
          <a:p>
            <a:r>
              <a:rPr lang="en-US" altLang="ko-KR" b="1" dirty="0">
                <a:solidFill>
                  <a:schemeClr val="tx1">
                    <a:lumMod val="75000"/>
                    <a:lumOff val="25000"/>
                  </a:schemeClr>
                </a:solidFill>
                <a:uFillTx/>
              </a:rPr>
              <a:t>Learning:</a:t>
            </a:r>
            <a:r>
              <a:rPr lang="en-US" altLang="ko-KR" dirty="0">
                <a:solidFill>
                  <a:schemeClr val="tx1">
                    <a:lumMod val="65000"/>
                    <a:lumOff val="35000"/>
                  </a:schemeClr>
                </a:solidFill>
                <a:uFillTx/>
              </a:rPr>
              <a:t> uses </a:t>
            </a:r>
            <a:r>
              <a:rPr lang="en-US" altLang="ko-KR" b="1" dirty="0">
                <a:solidFill>
                  <a:schemeClr val="tx1">
                    <a:lumMod val="65000"/>
                    <a:lumOff val="35000"/>
                  </a:schemeClr>
                </a:solidFill>
                <a:uFillTx/>
              </a:rPr>
              <a:t>real</a:t>
            </a:r>
            <a:r>
              <a:rPr lang="en-US" altLang="ko-KR" dirty="0">
                <a:solidFill>
                  <a:schemeClr val="tx1">
                    <a:lumMod val="65000"/>
                    <a:lumOff val="35000"/>
                  </a:schemeClr>
                </a:solidFill>
                <a:uFillTx/>
              </a:rPr>
              <a:t> experience generated by the environment.</a:t>
            </a:r>
          </a:p>
          <a:p>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It means that many ideas and algorithms can be transferred between planning and learning.</a:t>
            </a:r>
          </a:p>
          <a:p>
            <a:r>
              <a:rPr lang="en-US" altLang="ko-KR" dirty="0">
                <a:solidFill>
                  <a:schemeClr val="tx1">
                    <a:lumMod val="65000"/>
                    <a:lumOff val="35000"/>
                  </a:schemeClr>
                </a:solidFill>
                <a:uFillTx/>
              </a:rPr>
              <a:t>Simple example of a planning method based on one-step tabular Q-learning.</a:t>
            </a:r>
          </a:p>
        </p:txBody>
      </p:sp>
      <p:pic>
        <p:nvPicPr>
          <p:cNvPr id="16" name="그림 15"/>
          <p:cNvPicPr>
            <a:picLocks noChangeAspect="1"/>
          </p:cNvPicPr>
          <p:nvPr/>
        </p:nvPicPr>
        <p:blipFill>
          <a:blip r:embed="rId2"/>
          <a:stretch>
            <a:fillRect/>
          </a:stretch>
        </p:blipFill>
        <p:spPr>
          <a:xfrm>
            <a:off x="2791407" y="4467225"/>
            <a:ext cx="7848600" cy="2165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1200329"/>
          </a:xfrm>
          <a:prstGeom prst="rect">
            <a:avLst/>
          </a:prstGeom>
          <a:noFill/>
        </p:spPr>
        <p:txBody>
          <a:bodyPr wrap="square" rtlCol="0">
            <a:spAutoFit/>
          </a:bodyPr>
          <a:lstStyle/>
          <a:p>
            <a:r>
              <a:rPr lang="en-US" altLang="ko-KR" dirty="0">
                <a:solidFill>
                  <a:schemeClr val="tx1">
                    <a:lumMod val="65000"/>
                    <a:lumOff val="35000"/>
                  </a:schemeClr>
                </a:solidFill>
                <a:uFillTx/>
              </a:rPr>
              <a:t>Second theme in this chapter is the </a:t>
            </a:r>
            <a:r>
              <a:rPr lang="en-US" altLang="ko-KR" b="1" dirty="0">
                <a:solidFill>
                  <a:schemeClr val="tx1">
                    <a:lumMod val="75000"/>
                    <a:lumOff val="25000"/>
                  </a:schemeClr>
                </a:solidFill>
                <a:uFillTx/>
              </a:rPr>
              <a:t>benefits of planning in small, incremental steps</a:t>
            </a:r>
            <a:r>
              <a:rPr lang="en-US" altLang="ko-KR" dirty="0">
                <a:solidFill>
                  <a:schemeClr val="tx1">
                    <a:lumMod val="65000"/>
                    <a:lumOff val="35000"/>
                  </a:schemeClr>
                </a:solidFill>
                <a:uFillTx/>
              </a:rPr>
              <a:t>.</a:t>
            </a:r>
          </a:p>
          <a:p>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This enables planning to be interrupted or redirected at any time with little wasted computation.</a:t>
            </a:r>
          </a:p>
          <a:p>
            <a:endParaRPr lang="en-US" altLang="ko-KR" dirty="0">
              <a:solidFill>
                <a:schemeClr val="tx1">
                  <a:lumMod val="65000"/>
                  <a:lumOff val="35000"/>
                </a:schemeClr>
              </a:solidFill>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041126"/>
            <a:ext cx="10223924" cy="2031325"/>
          </a:xfrm>
          <a:prstGeom prst="rect">
            <a:avLst/>
          </a:prstGeom>
          <a:noFill/>
        </p:spPr>
        <p:txBody>
          <a:bodyPr wrap="square" rtlCol="0">
            <a:spAutoFit/>
          </a:bodyPr>
          <a:lstStyle/>
          <a:p>
            <a:r>
              <a:rPr lang="en-US" altLang="ko-KR" b="1" dirty="0">
                <a:solidFill>
                  <a:schemeClr val="tx1">
                    <a:lumMod val="75000"/>
                    <a:lumOff val="25000"/>
                  </a:schemeClr>
                </a:solidFill>
                <a:uFillTx/>
              </a:rPr>
              <a:t>Dyna-Q</a:t>
            </a:r>
            <a:r>
              <a:rPr lang="en-US" altLang="ko-KR" dirty="0">
                <a:solidFill>
                  <a:schemeClr val="tx1">
                    <a:lumMod val="75000"/>
                    <a:lumOff val="25000"/>
                  </a:schemeClr>
                </a:solidFill>
                <a:uFillTx/>
              </a:rPr>
              <a:t>: </a:t>
            </a:r>
          </a:p>
          <a:p>
            <a:pPr lvl="1"/>
            <a:r>
              <a:rPr lang="en-US" altLang="ko-KR" dirty="0">
                <a:solidFill>
                  <a:schemeClr val="tx1">
                    <a:lumMod val="65000"/>
                    <a:lumOff val="35000"/>
                  </a:schemeClr>
                </a:solidFill>
                <a:uFillTx/>
              </a:rPr>
              <a:t>Simple architecture integrating planning and learning</a:t>
            </a:r>
          </a:p>
          <a:p>
            <a:endParaRPr lang="en-US" altLang="ko-KR" dirty="0">
              <a:solidFill>
                <a:schemeClr val="tx1">
                  <a:lumMod val="65000"/>
                  <a:lumOff val="35000"/>
                </a:schemeClr>
              </a:solidFill>
              <a:uFillTx/>
            </a:endParaRPr>
          </a:p>
          <a:p>
            <a:pPr lvl="1"/>
            <a:r>
              <a:rPr lang="en-US" altLang="ko-KR" b="1" dirty="0">
                <a:solidFill>
                  <a:schemeClr val="tx1">
                    <a:lumMod val="65000"/>
                    <a:lumOff val="35000"/>
                  </a:schemeClr>
                </a:solidFill>
                <a:uFillTx/>
              </a:rPr>
              <a:t>Two roles </a:t>
            </a:r>
            <a:r>
              <a:rPr lang="en-US" altLang="ko-KR" dirty="0">
                <a:solidFill>
                  <a:schemeClr val="tx1">
                    <a:lumMod val="65000"/>
                    <a:lumOff val="35000"/>
                  </a:schemeClr>
                </a:solidFill>
                <a:uFillTx/>
              </a:rPr>
              <a:t>for real experience :</a:t>
            </a:r>
          </a:p>
          <a:p>
            <a:pPr marL="1200150" lvl="2" indent="-285750">
              <a:buFont typeface="Arial" charset="0"/>
              <a:buChar char="•"/>
            </a:pPr>
            <a:r>
              <a:rPr lang="en-US" altLang="ko-KR" dirty="0">
                <a:solidFill>
                  <a:schemeClr val="tx1">
                    <a:lumMod val="65000"/>
                    <a:lumOff val="35000"/>
                  </a:schemeClr>
                </a:solidFill>
                <a:uFillTx/>
              </a:rPr>
              <a:t>To improve the model (</a:t>
            </a:r>
            <a:r>
              <a:rPr lang="en-US" altLang="ko-KR" i="1" dirty="0">
                <a:solidFill>
                  <a:schemeClr val="tx1">
                    <a:lumMod val="65000"/>
                    <a:lumOff val="35000"/>
                  </a:schemeClr>
                </a:solidFill>
                <a:uFillTx/>
              </a:rPr>
              <a:t>Model-learning / indirect RL</a:t>
            </a:r>
            <a:r>
              <a:rPr lang="en-US" altLang="ko-KR" dirty="0">
                <a:solidFill>
                  <a:schemeClr val="tx1">
                    <a:lumMod val="65000"/>
                    <a:lumOff val="35000"/>
                  </a:schemeClr>
                </a:solidFill>
                <a:uFillTx/>
              </a:rPr>
              <a:t>)</a:t>
            </a:r>
          </a:p>
          <a:p>
            <a:pPr marL="1200150" lvl="2" indent="-285750">
              <a:buFont typeface="Arial" charset="0"/>
              <a:buChar char="•"/>
            </a:pPr>
            <a:r>
              <a:rPr lang="en-US" altLang="ko-KR" dirty="0">
                <a:solidFill>
                  <a:schemeClr val="tx1">
                    <a:lumMod val="65000"/>
                    <a:lumOff val="35000"/>
                  </a:schemeClr>
                </a:solidFill>
                <a:uFillTx/>
              </a:rPr>
              <a:t>To directly improve the value function and policy (</a:t>
            </a:r>
            <a:r>
              <a:rPr lang="en-US" altLang="ko-KR" i="1" dirty="0">
                <a:solidFill>
                  <a:schemeClr val="tx1">
                    <a:lumMod val="65000"/>
                    <a:lumOff val="35000"/>
                  </a:schemeClr>
                </a:solidFill>
                <a:uFillTx/>
              </a:rPr>
              <a:t>direct RL</a:t>
            </a:r>
            <a:r>
              <a:rPr lang="en-US" altLang="ko-KR" dirty="0">
                <a:solidFill>
                  <a:schemeClr val="tx1">
                    <a:lumMod val="65000"/>
                    <a:lumOff val="35000"/>
                  </a:schemeClr>
                </a:solidFill>
                <a:uFillTx/>
              </a:rPr>
              <a:t>)</a:t>
            </a:r>
          </a:p>
          <a:p>
            <a:pPr marL="742950" lvl="1" indent="-285750">
              <a:buFont typeface="Arial" charset="0"/>
              <a:buChar char="•"/>
            </a:pPr>
            <a:endParaRPr lang="en-US" altLang="ko-KR" dirty="0">
              <a:solidFill>
                <a:schemeClr val="tx1">
                  <a:lumMod val="65000"/>
                  <a:lumOff val="35000"/>
                </a:schemeClr>
              </a:solidFill>
              <a:uFillTx/>
            </a:endParaRPr>
          </a:p>
        </p:txBody>
      </p:sp>
      <p:pic>
        <p:nvPicPr>
          <p:cNvPr id="9" name="그림 8"/>
          <p:cNvPicPr>
            <a:picLocks noChangeAspect="1"/>
          </p:cNvPicPr>
          <p:nvPr/>
        </p:nvPicPr>
        <p:blipFill>
          <a:blip r:embed="rId2"/>
          <a:stretch>
            <a:fillRect/>
          </a:stretch>
        </p:blipFill>
        <p:spPr>
          <a:xfrm>
            <a:off x="3718975" y="3400425"/>
            <a:ext cx="5930388" cy="36210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343025"/>
            <a:ext cx="10223924" cy="2585323"/>
          </a:xfrm>
          <a:prstGeom prst="rect">
            <a:avLst/>
          </a:prstGeom>
          <a:noFill/>
        </p:spPr>
        <p:txBody>
          <a:bodyPr wrap="square" rtlCol="0">
            <a:spAutoFit/>
          </a:bodyPr>
          <a:lstStyle/>
          <a:p>
            <a:r>
              <a:rPr lang="en-US" altLang="ko-KR" b="1" dirty="0">
                <a:solidFill>
                  <a:schemeClr val="tx1">
                    <a:lumMod val="75000"/>
                    <a:lumOff val="25000"/>
                  </a:schemeClr>
                </a:solidFill>
                <a:uFillTx/>
              </a:rPr>
              <a:t>Indirect method:</a:t>
            </a:r>
          </a:p>
          <a:p>
            <a:r>
              <a:rPr lang="en-US" altLang="ko-KR" dirty="0">
                <a:solidFill>
                  <a:schemeClr val="tx1">
                    <a:lumMod val="75000"/>
                    <a:lumOff val="25000"/>
                  </a:schemeClr>
                </a:solidFill>
                <a:uFillTx/>
              </a:rPr>
              <a:t>Make fuller use of a limited experience</a:t>
            </a:r>
          </a:p>
          <a:p>
            <a:r>
              <a:rPr lang="en-US" altLang="ko-KR" dirty="0">
                <a:solidFill>
                  <a:schemeClr val="tx1">
                    <a:lumMod val="75000"/>
                    <a:lumOff val="25000"/>
                  </a:schemeClr>
                </a:solidFill>
                <a:uFillTx/>
              </a:rPr>
              <a:t>Achieve a better policy with fewer environmental interactions.</a:t>
            </a:r>
          </a:p>
          <a:p>
            <a:endParaRPr lang="en-US" altLang="ko-KR" b="1" dirty="0">
              <a:solidFill>
                <a:schemeClr val="tx1">
                  <a:lumMod val="75000"/>
                  <a:lumOff val="25000"/>
                </a:schemeClr>
              </a:solidFill>
              <a:uFillTx/>
            </a:endParaRPr>
          </a:p>
          <a:p>
            <a:endParaRPr lang="en-US" altLang="ko-KR" b="1" dirty="0">
              <a:solidFill>
                <a:schemeClr val="tx1">
                  <a:lumMod val="75000"/>
                  <a:lumOff val="25000"/>
                </a:schemeClr>
              </a:solidFill>
              <a:uFillTx/>
            </a:endParaRPr>
          </a:p>
          <a:p>
            <a:endParaRPr lang="en-US" altLang="ko-KR" b="1" dirty="0">
              <a:solidFill>
                <a:schemeClr val="tx1">
                  <a:lumMod val="75000"/>
                  <a:lumOff val="25000"/>
                </a:schemeClr>
              </a:solidFill>
              <a:uFillTx/>
            </a:endParaRPr>
          </a:p>
          <a:p>
            <a:r>
              <a:rPr lang="en-US" altLang="ko-KR" b="1" dirty="0">
                <a:solidFill>
                  <a:schemeClr val="tx1">
                    <a:lumMod val="75000"/>
                    <a:lumOff val="25000"/>
                  </a:schemeClr>
                </a:solidFill>
                <a:uFillTx/>
              </a:rPr>
              <a:t>Direct method:</a:t>
            </a:r>
          </a:p>
          <a:p>
            <a:r>
              <a:rPr lang="en-US" altLang="ko-KR" dirty="0">
                <a:solidFill>
                  <a:schemeClr val="tx1">
                    <a:lumMod val="75000"/>
                    <a:lumOff val="25000"/>
                  </a:schemeClr>
                </a:solidFill>
                <a:uFillTx/>
              </a:rPr>
              <a:t>Much simpler</a:t>
            </a:r>
          </a:p>
          <a:p>
            <a:r>
              <a:rPr lang="en-US" altLang="ko-KR" dirty="0">
                <a:solidFill>
                  <a:schemeClr val="tx1">
                    <a:lumMod val="75000"/>
                    <a:lumOff val="25000"/>
                  </a:schemeClr>
                </a:solidFill>
                <a:uFillTx/>
              </a:rPr>
              <a:t>Not affected by biases in the design of the model.</a:t>
            </a:r>
            <a:endParaRPr lang="en-US" altLang="ko-KR" dirty="0">
              <a:solidFill>
                <a:schemeClr val="tx1">
                  <a:lumMod val="65000"/>
                  <a:lumOff val="35000"/>
                </a:schemeClr>
              </a:solidFill>
              <a:uFillTx/>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25770</TotalTime>
  <Words>1626</Words>
  <Application>Microsoft Macintosh PowerPoint</Application>
  <PresentationFormat>사용자 지정</PresentationFormat>
  <Paragraphs>207</Paragraphs>
  <Slides>25</Slides>
  <Notes>2</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25</vt:i4>
      </vt:variant>
    </vt:vector>
  </HeadingPairs>
  <TitlesOfParts>
    <vt:vector size="35" baseType="lpstr">
      <vt:lpstr>맑은 고딕</vt:lpstr>
      <vt:lpstr>Calibri</vt:lpstr>
      <vt:lpstr>Calibri Light</vt:lpstr>
      <vt:lpstr>Cambria Math</vt:lpstr>
      <vt:lpstr>Helvetica Neue</vt:lpstr>
      <vt:lpstr>Tahoma</vt:lpstr>
      <vt:lpstr>Times New Roman</vt:lpstr>
      <vt:lpstr>Wingdings</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DIP3E_Chapter03_Art.ppt [Compatibility Mode]</dc:title>
  <dc:creator>El-Sana</dc:creator>
  <cp:lastModifiedBy>송석정</cp:lastModifiedBy>
  <cp:revision>398</cp:revision>
  <cp:lastPrinted>2017-06-25T16:24:16Z</cp:lastPrinted>
  <dcterms:created xsi:type="dcterms:W3CDTF">2017-04-06T11:00:31Z</dcterms:created>
  <dcterms:modified xsi:type="dcterms:W3CDTF">2018-02-26T13:53:30Z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2011-01-21T00:00:00Z</vt:filetime>
  </property>
  <property fmtid="{D5CDD505-2E9C-101B-9397-08002B2CF9AE}" pid="3" name="Creator">
    <vt:lpwstr>PScript5.dll Version 5.2.2</vt:lpwstr>
  </property>
  <property fmtid="{D5CDD505-2E9C-101B-9397-08002B2CF9AE}" pid="4" name="LastSaved">
    <vt:filetime>2017-04-06T00:00:00Z</vt:filetime>
  </property>
</Properties>
</file>