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1" r:id="rId2"/>
    <p:sldId id="322" r:id="rId3"/>
    <p:sldId id="366" r:id="rId4"/>
    <p:sldId id="367" r:id="rId5"/>
    <p:sldId id="368" r:id="rId6"/>
    <p:sldId id="369" r:id="rId7"/>
    <p:sldId id="373" r:id="rId8"/>
    <p:sldId id="372" r:id="rId9"/>
    <p:sldId id="374" r:id="rId10"/>
    <p:sldId id="375" r:id="rId11"/>
    <p:sldId id="376" r:id="rId12"/>
    <p:sldId id="378" r:id="rId13"/>
  </p:sldIdLst>
  <p:sldSz cx="13444538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DF414F-EE93-4F06-B957-625A7D69E6CD}">
          <p14:sldIdLst>
            <p14:sldId id="321"/>
            <p14:sldId id="322"/>
            <p14:sldId id="366"/>
            <p14:sldId id="367"/>
            <p14:sldId id="368"/>
            <p14:sldId id="369"/>
            <p14:sldId id="373"/>
            <p14:sldId id="372"/>
            <p14:sldId id="374"/>
            <p14:sldId id="375"/>
            <p14:sldId id="37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3" autoAdjust="0"/>
    <p:restoredTop sz="94674"/>
  </p:normalViewPr>
  <p:slideViewPr>
    <p:cSldViewPr>
      <p:cViewPr varScale="1">
        <p:scale>
          <a:sx n="66" d="100"/>
          <a:sy n="66" d="100"/>
        </p:scale>
        <p:origin x="786" y="78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BFD1-A3DE-43E0-8BEA-C8ECCDB0A65C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6A22E-F9FF-42EF-999B-5119DAB21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968">
              <a:spcBef>
                <a:spcPts val="19"/>
              </a:spcBef>
            </a:pPr>
            <a:r>
              <a:rPr lang="es-ES" smtClean="0"/>
              <a:t>© </a:t>
            </a:r>
            <a:r>
              <a:rPr lang="es-ES" spc="-6" smtClean="0"/>
              <a:t>1992–2008  R. C. Gonzalez </a:t>
            </a:r>
            <a:r>
              <a:rPr lang="es-ES" smtClean="0"/>
              <a:t>&amp; </a:t>
            </a:r>
            <a:r>
              <a:rPr lang="es-ES" spc="-6" smtClean="0"/>
              <a:t>R. E.</a:t>
            </a:r>
            <a:r>
              <a:rPr lang="es-ES" spc="-57" smtClean="0"/>
              <a:t> </a:t>
            </a:r>
            <a:r>
              <a:rPr lang="es-ES" spc="-6" smtClean="0"/>
              <a:t>Woods</a:t>
            </a:r>
            <a:endParaRPr lang="es-ES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17" name="bk object 17"/>
          <p:cNvSpPr/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851323"/>
          </a:xfrm>
        </p:spPr>
        <p:txBody>
          <a:bodyPr lIns="0" tIns="0" rIns="0" bIns="0"/>
          <a:lstStyle>
            <a:lvl1pPr>
              <a:defRPr sz="55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968">
              <a:spcBef>
                <a:spcPts val="19"/>
              </a:spcBef>
            </a:pPr>
            <a:r>
              <a:rPr lang="es-ES" smtClean="0"/>
              <a:t>© </a:t>
            </a:r>
            <a:r>
              <a:rPr lang="es-ES" spc="-6" smtClean="0"/>
              <a:t>1992–2008  R. C. Gonzalez </a:t>
            </a:r>
            <a:r>
              <a:rPr lang="es-ES" smtClean="0"/>
              <a:t>&amp; </a:t>
            </a:r>
            <a:r>
              <a:rPr lang="es-ES" spc="-6" smtClean="0"/>
              <a:t>R. E.</a:t>
            </a:r>
            <a:r>
              <a:rPr lang="es-ES" spc="-57" smtClean="0"/>
              <a:t> </a:t>
            </a:r>
            <a:r>
              <a:rPr lang="es-ES" spc="-6" smtClean="0"/>
              <a:t>Woods</a:t>
            </a:r>
            <a:endParaRPr lang="es-ES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851323"/>
          </a:xfrm>
        </p:spPr>
        <p:txBody>
          <a:bodyPr lIns="0" tIns="0" rIns="0" bIns="0"/>
          <a:lstStyle>
            <a:lvl1pPr>
              <a:defRPr sz="55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968">
              <a:spcBef>
                <a:spcPts val="19"/>
              </a:spcBef>
            </a:pPr>
            <a:r>
              <a:rPr lang="es-ES" smtClean="0"/>
              <a:t>© </a:t>
            </a:r>
            <a:r>
              <a:rPr lang="es-ES" spc="-6" smtClean="0"/>
              <a:t>1992–2008  R. C. Gonzalez </a:t>
            </a:r>
            <a:r>
              <a:rPr lang="es-ES" smtClean="0"/>
              <a:t>&amp; </a:t>
            </a:r>
            <a:r>
              <a:rPr lang="es-ES" spc="-6" smtClean="0"/>
              <a:t>R. E.</a:t>
            </a:r>
            <a:r>
              <a:rPr lang="es-ES" spc="-57" smtClean="0"/>
              <a:t> </a:t>
            </a:r>
            <a:r>
              <a:rPr lang="es-ES" spc="-6" smtClean="0"/>
              <a:t>Woods</a:t>
            </a:r>
            <a:endParaRPr lang="es-ES" spc="-6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851323"/>
          </a:xfrm>
        </p:spPr>
        <p:txBody>
          <a:bodyPr lIns="0" tIns="0" rIns="0" bIns="0"/>
          <a:lstStyle>
            <a:lvl1pPr>
              <a:defRPr sz="55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968">
              <a:spcBef>
                <a:spcPts val="19"/>
              </a:spcBef>
            </a:pPr>
            <a:r>
              <a:rPr lang="es-ES" smtClean="0"/>
              <a:t>© </a:t>
            </a:r>
            <a:r>
              <a:rPr lang="es-ES" spc="-6" smtClean="0"/>
              <a:t>1992–2008  R. C. Gonzalez </a:t>
            </a:r>
            <a:r>
              <a:rPr lang="es-ES" smtClean="0"/>
              <a:t>&amp; </a:t>
            </a:r>
            <a:r>
              <a:rPr lang="es-ES" spc="-6" smtClean="0"/>
              <a:t>R. E.</a:t>
            </a:r>
            <a:r>
              <a:rPr lang="es-ES" spc="-57" smtClean="0"/>
              <a:t> </a:t>
            </a:r>
            <a:r>
              <a:rPr lang="es-ES" spc="-6" smtClean="0"/>
              <a:t>Woods</a:t>
            </a:r>
            <a:endParaRPr lang="es-ES" spc="-6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968">
              <a:spcBef>
                <a:spcPts val="19"/>
              </a:spcBef>
            </a:pPr>
            <a:r>
              <a:rPr lang="es-ES" smtClean="0"/>
              <a:t>© </a:t>
            </a:r>
            <a:r>
              <a:rPr lang="es-ES" spc="-6" smtClean="0"/>
              <a:t>1992–2008  R. C. Gonzalez </a:t>
            </a:r>
            <a:r>
              <a:rPr lang="es-ES" smtClean="0"/>
              <a:t>&amp; </a:t>
            </a:r>
            <a:r>
              <a:rPr lang="es-ES" spc="-6" smtClean="0"/>
              <a:t>R. E.</a:t>
            </a:r>
            <a:r>
              <a:rPr lang="es-ES" spc="-57" smtClean="0"/>
              <a:t> </a:t>
            </a:r>
            <a:r>
              <a:rPr lang="es-ES" spc="-6" smtClean="0"/>
              <a:t>Woods</a:t>
            </a:r>
            <a:endParaRPr lang="es-ES" spc="-6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7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968">
              <a:spcBef>
                <a:spcPts val="19"/>
              </a:spcBef>
            </a:pPr>
            <a:r>
              <a:rPr lang="es-ES" smtClean="0"/>
              <a:t>© </a:t>
            </a:r>
            <a:r>
              <a:rPr lang="es-ES" spc="-6" smtClean="0"/>
              <a:t>1992–2008  R. C. Gonzalez </a:t>
            </a:r>
            <a:r>
              <a:rPr lang="es-ES" smtClean="0"/>
              <a:t>&amp; </a:t>
            </a:r>
            <a:r>
              <a:rPr lang="es-ES" spc="-6" smtClean="0"/>
              <a:t>R. E.</a:t>
            </a:r>
            <a:r>
              <a:rPr lang="es-ES" spc="-57" smtClean="0"/>
              <a:t> </a:t>
            </a:r>
            <a:r>
              <a:rPr lang="es-ES" spc="-6" smtClean="0"/>
              <a:t>Woods</a:t>
            </a:r>
            <a:endParaRPr lang="es-ES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74838">
        <a:defRPr>
          <a:latin typeface="+mn-lt"/>
          <a:ea typeface="+mn-ea"/>
          <a:cs typeface="+mn-cs"/>
        </a:defRPr>
      </a:lvl2pPr>
      <a:lvl3pPr marL="1149675">
        <a:defRPr>
          <a:latin typeface="+mn-lt"/>
          <a:ea typeface="+mn-ea"/>
          <a:cs typeface="+mn-cs"/>
        </a:defRPr>
      </a:lvl3pPr>
      <a:lvl4pPr marL="1724513">
        <a:defRPr>
          <a:latin typeface="+mn-lt"/>
          <a:ea typeface="+mn-ea"/>
          <a:cs typeface="+mn-cs"/>
        </a:defRPr>
      </a:lvl4pPr>
      <a:lvl5pPr marL="2299350">
        <a:defRPr>
          <a:latin typeface="+mn-lt"/>
          <a:ea typeface="+mn-ea"/>
          <a:cs typeface="+mn-cs"/>
        </a:defRPr>
      </a:lvl5pPr>
      <a:lvl6pPr marL="2874188">
        <a:defRPr>
          <a:latin typeface="+mn-lt"/>
          <a:ea typeface="+mn-ea"/>
          <a:cs typeface="+mn-cs"/>
        </a:defRPr>
      </a:lvl6pPr>
      <a:lvl7pPr marL="3449025">
        <a:defRPr>
          <a:latin typeface="+mn-lt"/>
          <a:ea typeface="+mn-ea"/>
          <a:cs typeface="+mn-cs"/>
        </a:defRPr>
      </a:lvl7pPr>
      <a:lvl8pPr marL="4023863">
        <a:defRPr>
          <a:latin typeface="+mn-lt"/>
          <a:ea typeface="+mn-ea"/>
          <a:cs typeface="+mn-cs"/>
        </a:defRPr>
      </a:lvl8pPr>
      <a:lvl9pPr marL="45987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74838">
        <a:defRPr>
          <a:latin typeface="+mn-lt"/>
          <a:ea typeface="+mn-ea"/>
          <a:cs typeface="+mn-cs"/>
        </a:defRPr>
      </a:lvl2pPr>
      <a:lvl3pPr marL="1149675">
        <a:defRPr>
          <a:latin typeface="+mn-lt"/>
          <a:ea typeface="+mn-ea"/>
          <a:cs typeface="+mn-cs"/>
        </a:defRPr>
      </a:lvl3pPr>
      <a:lvl4pPr marL="1724513">
        <a:defRPr>
          <a:latin typeface="+mn-lt"/>
          <a:ea typeface="+mn-ea"/>
          <a:cs typeface="+mn-cs"/>
        </a:defRPr>
      </a:lvl4pPr>
      <a:lvl5pPr marL="2299350">
        <a:defRPr>
          <a:latin typeface="+mn-lt"/>
          <a:ea typeface="+mn-ea"/>
          <a:cs typeface="+mn-cs"/>
        </a:defRPr>
      </a:lvl5pPr>
      <a:lvl6pPr marL="2874188">
        <a:defRPr>
          <a:latin typeface="+mn-lt"/>
          <a:ea typeface="+mn-ea"/>
          <a:cs typeface="+mn-cs"/>
        </a:defRPr>
      </a:lvl6pPr>
      <a:lvl7pPr marL="3449025">
        <a:defRPr>
          <a:latin typeface="+mn-lt"/>
          <a:ea typeface="+mn-ea"/>
          <a:cs typeface="+mn-cs"/>
        </a:defRPr>
      </a:lvl7pPr>
      <a:lvl8pPr marL="4023863">
        <a:defRPr>
          <a:latin typeface="+mn-lt"/>
          <a:ea typeface="+mn-ea"/>
          <a:cs typeface="+mn-cs"/>
        </a:defRPr>
      </a:lvl8pPr>
      <a:lvl9pPr marL="45987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028825"/>
            <a:ext cx="13444538" cy="2667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ImageNet Classification with Deep Convolutional Neural Networks</a:t>
            </a:r>
            <a:endParaRPr lang="en-US" altLang="ko-KR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69" y="6600825"/>
            <a:ext cx="2302291" cy="561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817" y="6234356"/>
            <a:ext cx="1416563" cy="1001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5069" y="5610225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작성일자 </a:t>
            </a:r>
            <a:r>
              <a:rPr lang="en-US" altLang="ko-KR" b="1" dirty="0" smtClean="0"/>
              <a:t>: 2018.08.08</a:t>
            </a:r>
          </a:p>
          <a:p>
            <a:r>
              <a:rPr lang="ko-KR" altLang="en-US" b="1" dirty="0" smtClean="0"/>
              <a:t>작  성  자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공성욱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87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Architecture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50069" y="962025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 Overall Architecture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558717" y="5164822"/>
            <a:ext cx="124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번째에서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번째로 가는 경우만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GPU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communication</a:t>
            </a:r>
            <a:r>
              <a:rPr lang="ko-KR" altLang="en-US" sz="2000" b="1" dirty="0" smtClean="0"/>
              <a:t>을 한다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LRN</a:t>
            </a:r>
            <a:r>
              <a:rPr lang="ko-KR" altLang="en-US" sz="2000" b="1" dirty="0" smtClean="0"/>
              <a:t>은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번째</a:t>
            </a:r>
            <a:r>
              <a:rPr lang="en-US" altLang="ko-KR" sz="2000" b="1" dirty="0" smtClean="0"/>
              <a:t>, 2</a:t>
            </a:r>
            <a:r>
              <a:rPr lang="ko-KR" altLang="en-US" sz="2000" b="1" dirty="0" smtClean="0"/>
              <a:t>번째 </a:t>
            </a:r>
            <a:r>
              <a:rPr lang="en-US" altLang="ko-KR" sz="2000" b="1" dirty="0" smtClean="0"/>
              <a:t>Convolutional layer</a:t>
            </a:r>
            <a:r>
              <a:rPr lang="ko-KR" altLang="en-US" sz="2000" b="1" dirty="0" smtClean="0"/>
              <a:t>에 연결되어있고 </a:t>
            </a:r>
            <a:r>
              <a:rPr lang="en-US" altLang="ko-KR" sz="2000" b="1" dirty="0" smtClean="0"/>
              <a:t>Max-pooling layer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번째</a:t>
            </a:r>
            <a:r>
              <a:rPr lang="en-US" altLang="ko-KR" sz="2000" b="1" dirty="0" smtClean="0"/>
              <a:t>, 2</a:t>
            </a:r>
            <a:r>
              <a:rPr lang="ko-KR" altLang="en-US" sz="2000" b="1" dirty="0" smtClean="0"/>
              <a:t>번째 </a:t>
            </a:r>
            <a:r>
              <a:rPr lang="en-US" altLang="ko-KR" sz="2000" b="1" dirty="0" smtClean="0"/>
              <a:t>LRN </a:t>
            </a:r>
            <a:r>
              <a:rPr lang="ko-KR" altLang="en-US" sz="2000" b="1" dirty="0" smtClean="0"/>
              <a:t>뒤와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번째 </a:t>
            </a:r>
            <a:r>
              <a:rPr lang="en-US" altLang="ko-KR" sz="2000" b="1" dirty="0" smtClean="0"/>
              <a:t>Convolutional layer </a:t>
            </a:r>
            <a:r>
              <a:rPr lang="ko-KR" altLang="en-US" sz="2000" b="1" dirty="0" smtClean="0"/>
              <a:t>뒤에 있다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ReLU</a:t>
            </a:r>
            <a:r>
              <a:rPr lang="ko-KR" altLang="en-US" sz="2000" b="1" dirty="0" smtClean="0"/>
              <a:t>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모든 </a:t>
            </a:r>
            <a:r>
              <a:rPr lang="en-US" altLang="ko-KR" sz="2000" b="1" dirty="0" smtClean="0"/>
              <a:t>Convolutional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Fully-connected layer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output</a:t>
            </a:r>
            <a:r>
              <a:rPr lang="ko-KR" altLang="en-US" sz="2000" b="1" dirty="0" smtClean="0"/>
              <a:t>에 적용된다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98" y="1369256"/>
            <a:ext cx="10522871" cy="33968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11998" y="1393820"/>
            <a:ext cx="8001000" cy="34514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58127" y="1393820"/>
            <a:ext cx="1836071" cy="3451476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69798" y="4238625"/>
            <a:ext cx="278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Convolutional layers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38853" y="4140339"/>
            <a:ext cx="1874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B050"/>
                </a:solidFill>
              </a:rPr>
              <a:t>Fully-connected</a:t>
            </a:r>
          </a:p>
          <a:p>
            <a:pPr algn="ctr"/>
            <a:r>
              <a:rPr lang="en-US" altLang="ko-KR" sz="2000" b="1" dirty="0" smtClean="0">
                <a:solidFill>
                  <a:srgbClr val="00B050"/>
                </a:solidFill>
              </a:rPr>
              <a:t>layers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69" y="1902500"/>
            <a:ext cx="20150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Convolutional</a:t>
            </a:r>
          </a:p>
          <a:p>
            <a:pPr algn="ctr"/>
            <a:r>
              <a:rPr lang="en-US" altLang="ko-KR" dirty="0" smtClean="0"/>
              <a:t>Layer</a:t>
            </a:r>
          </a:p>
          <a:p>
            <a:pPr algn="ctr"/>
            <a:r>
              <a:rPr lang="ko-KR" altLang="en-US" dirty="0" smtClean="0"/>
              <a:t>↓</a:t>
            </a:r>
            <a:endParaRPr lang="en-US" altLang="ko-KR" dirty="0"/>
          </a:p>
          <a:p>
            <a:pPr algn="ctr"/>
            <a:r>
              <a:rPr lang="en-US" altLang="ko-KR" dirty="0" smtClean="0"/>
              <a:t>Local Response</a:t>
            </a:r>
          </a:p>
          <a:p>
            <a:pPr algn="ctr"/>
            <a:r>
              <a:rPr lang="en-US" altLang="ko-KR" dirty="0" smtClean="0"/>
              <a:t>Normalization layer</a:t>
            </a:r>
          </a:p>
          <a:p>
            <a:pPr algn="ctr"/>
            <a:r>
              <a:rPr lang="ko-KR" altLang="en-US" dirty="0"/>
              <a:t>↓</a:t>
            </a:r>
            <a:endParaRPr lang="en-US" altLang="ko-KR" dirty="0"/>
          </a:p>
          <a:p>
            <a:pPr algn="ctr"/>
            <a:r>
              <a:rPr lang="en-US" altLang="ko-KR" dirty="0" smtClean="0"/>
              <a:t>Max pooling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6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Reducing Overfitting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50069" y="1903839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 Data Augmentation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550069" y="2344409"/>
            <a:ext cx="1242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Overfitting</a:t>
            </a:r>
            <a:r>
              <a:rPr lang="ko-KR" altLang="en-US" sz="2000" b="1" dirty="0" smtClean="0"/>
              <a:t>을 줄이는 가장 쉽고 일반적인 방법은 레이블 보존 변환을 사용해 </a:t>
            </a:r>
            <a:r>
              <a:rPr lang="en-US" altLang="ko-KR" sz="2000" b="1" dirty="0" smtClean="0"/>
              <a:t>Dataset</a:t>
            </a:r>
            <a:r>
              <a:rPr lang="ko-KR" altLang="en-US" sz="2000" b="1" dirty="0" smtClean="0"/>
              <a:t>을 인공적으로 증가시키는 것이다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첫 번째 데이터 증가 방법은 이미지 번역과 좌우대칭이다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이미지 번역은 </a:t>
            </a:r>
            <a:r>
              <a:rPr lang="en-US" altLang="ko-KR" sz="2000" b="1" dirty="0" smtClean="0"/>
              <a:t>256x256 </a:t>
            </a:r>
            <a:r>
              <a:rPr lang="ko-KR" altLang="en-US" sz="2000" b="1" dirty="0" smtClean="0"/>
              <a:t>이미지에서 </a:t>
            </a:r>
            <a:r>
              <a:rPr lang="en-US" altLang="ko-KR" sz="2000" b="1" dirty="0" smtClean="0"/>
              <a:t>224x224 patch</a:t>
            </a:r>
            <a:r>
              <a:rPr lang="ko-KR" altLang="en-US" sz="2000" b="1" dirty="0" smtClean="0"/>
              <a:t>를 이용해 무작위로 추출하는 방식인데 테스트할 때는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개의 코너와 중앙에 있는 패치를 사용했고 각각의 좌우대칭 한 것까지 사용해 총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개를 사용한다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두번째 데이터 증가 방법은 학습 이미지의 </a:t>
            </a:r>
            <a:r>
              <a:rPr lang="en-US" altLang="ko-KR" sz="2000" b="1" dirty="0" smtClean="0"/>
              <a:t>RGB channel</a:t>
            </a:r>
            <a:r>
              <a:rPr lang="ko-KR" altLang="en-US" sz="2000" b="1" dirty="0" smtClean="0"/>
              <a:t>의 강도를 변경하는 것이다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397667" y="1114425"/>
            <a:ext cx="1281585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Overfitting</a:t>
            </a:r>
            <a:r>
              <a:rPr lang="ko-KR" altLang="en-US" sz="2000" b="1" dirty="0" smtClean="0"/>
              <a:t>을 줄이기 위한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가지 중요한 방법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67" y="5368727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Drop out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397667" y="5809297"/>
            <a:ext cx="1242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50%</a:t>
            </a:r>
            <a:r>
              <a:rPr lang="ko-KR" altLang="en-US" sz="2000" b="1" dirty="0" smtClean="0"/>
              <a:t>의 확률로 각 </a:t>
            </a:r>
            <a:r>
              <a:rPr lang="en-US" altLang="ko-KR" sz="2000" b="1" dirty="0" smtClean="0"/>
              <a:t>hidden neuro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output</a:t>
            </a:r>
            <a:r>
              <a:rPr lang="ko-KR" altLang="en-US" sz="2000" b="1" dirty="0" smtClean="0"/>
              <a:t>을 </a:t>
            </a: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으로 </a:t>
            </a:r>
            <a:r>
              <a:rPr lang="en-US" altLang="ko-KR" sz="2000" b="1" dirty="0" smtClean="0"/>
              <a:t>Setting</a:t>
            </a:r>
            <a:r>
              <a:rPr lang="ko-KR" altLang="en-US" sz="2000" b="1" dirty="0" smtClean="0"/>
              <a:t>한다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Input</a:t>
            </a:r>
            <a:r>
              <a:rPr lang="ko-KR" altLang="en-US" sz="2000" b="1" dirty="0" smtClean="0"/>
              <a:t>이 입력되는 매순간 </a:t>
            </a:r>
            <a:r>
              <a:rPr lang="en-US" altLang="ko-KR" sz="2000" b="1" dirty="0" smtClean="0"/>
              <a:t>neural network</a:t>
            </a:r>
            <a:r>
              <a:rPr lang="ko-KR" altLang="en-US" sz="2000" b="1" dirty="0" smtClean="0"/>
              <a:t>는 다른 구조를 갖지만 </a:t>
            </a:r>
            <a:r>
              <a:rPr lang="en-US" altLang="ko-KR" sz="2000" b="1" dirty="0" smtClean="0"/>
              <a:t>Parameter</a:t>
            </a:r>
            <a:r>
              <a:rPr lang="ko-KR" altLang="en-US" sz="2000" b="1" dirty="0" smtClean="0"/>
              <a:t>는 공유한다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번째</a:t>
            </a:r>
            <a:r>
              <a:rPr lang="en-US" altLang="ko-KR" sz="2000" b="1" dirty="0" smtClean="0"/>
              <a:t>, 2</a:t>
            </a:r>
            <a:r>
              <a:rPr lang="ko-KR" altLang="en-US" sz="2000" b="1" dirty="0" smtClean="0"/>
              <a:t>번째 </a:t>
            </a:r>
            <a:r>
              <a:rPr lang="en-US" altLang="ko-KR" sz="2000" b="1" dirty="0" smtClean="0"/>
              <a:t>FC layer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dropout</a:t>
            </a:r>
            <a:r>
              <a:rPr lang="ko-KR" altLang="en-US" sz="2000" b="1" dirty="0" smtClean="0"/>
              <a:t>을 사용했다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4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Details of learning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397667" y="1114425"/>
            <a:ext cx="1281585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모델을 학습시킬 때 확률론적 </a:t>
            </a:r>
            <a:r>
              <a:rPr lang="en-US" altLang="ko-KR" sz="2000" b="1" dirty="0" smtClean="0"/>
              <a:t>gradient descent</a:t>
            </a:r>
            <a:r>
              <a:rPr lang="ko-KR" altLang="en-US" sz="2000" b="1" dirty="0" smtClean="0"/>
              <a:t>를 사용했고 배치 크기는 </a:t>
            </a:r>
            <a:r>
              <a:rPr lang="en-US" altLang="ko-KR" sz="2000" b="1" dirty="0" smtClean="0"/>
              <a:t>128</a:t>
            </a:r>
            <a:r>
              <a:rPr lang="ko-KR" altLang="en-US" sz="2000" b="1" dirty="0" smtClean="0"/>
              <a:t>개</a:t>
            </a:r>
            <a:r>
              <a:rPr lang="en-US" altLang="ko-KR" sz="2000" b="1" dirty="0" smtClean="0"/>
              <a:t>, Momentum</a:t>
            </a:r>
            <a:r>
              <a:rPr lang="ko-KR" altLang="en-US" sz="2000" b="1" dirty="0" smtClean="0"/>
              <a:t>은 </a:t>
            </a:r>
            <a:r>
              <a:rPr lang="en-US" altLang="ko-KR" sz="2000" b="1" dirty="0" smtClean="0"/>
              <a:t>0.9, weight decay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0.0005</a:t>
            </a:r>
            <a:r>
              <a:rPr lang="ko-KR" altLang="en-US" sz="2000" b="1" dirty="0" smtClean="0"/>
              <a:t>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사용했다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Weight decay</a:t>
            </a:r>
            <a:r>
              <a:rPr lang="ko-KR" altLang="en-US" sz="2000" b="1" dirty="0" smtClean="0"/>
              <a:t>는 정규화 뿐만 아니라 모델의 학습 에러를 줄여준다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69" y="2617371"/>
            <a:ext cx="7884629" cy="1504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397667" y="4467225"/>
            <a:ext cx="12815859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2, 4, 5</a:t>
            </a:r>
            <a:r>
              <a:rPr lang="ko-KR" altLang="en-US" sz="2000" b="1" dirty="0" smtClean="0"/>
              <a:t>번째 </a:t>
            </a:r>
            <a:r>
              <a:rPr lang="en-US" altLang="ko-KR" sz="2000" b="1" dirty="0" smtClean="0"/>
              <a:t>Convolutional layer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FC hidden layer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bias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로 초기화했다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이는 초기에 </a:t>
            </a:r>
            <a:r>
              <a:rPr lang="en-US" altLang="ko-KR" sz="2000" b="1" dirty="0" err="1" smtClean="0"/>
              <a:t>ReLU</a:t>
            </a:r>
            <a:r>
              <a:rPr lang="ko-KR" altLang="en-US" sz="2000" b="1" dirty="0" smtClean="0"/>
              <a:t>에 양수를 넣음으로써 학습을 더 빠르게 한다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854869" y="1480859"/>
            <a:ext cx="571500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2. The Dataset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3. The Architecture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800" b="1" dirty="0" smtClean="0"/>
              <a:t>  </a:t>
            </a:r>
            <a:r>
              <a:rPr lang="en-US" altLang="ko-KR" sz="2800" b="1" dirty="0"/>
              <a:t>3.1 </a:t>
            </a:r>
            <a:r>
              <a:rPr lang="en-US" altLang="ko-KR" sz="2800" b="1" dirty="0" err="1"/>
              <a:t>ReLU</a:t>
            </a:r>
            <a:r>
              <a:rPr lang="en-US" altLang="ko-KR" sz="2800" b="1" dirty="0"/>
              <a:t> Nonlinearity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</a:t>
            </a:r>
            <a:r>
              <a:rPr lang="en-US" altLang="ko-KR" sz="2800" b="1" dirty="0" smtClean="0"/>
              <a:t> 3.2 </a:t>
            </a:r>
            <a:r>
              <a:rPr lang="en-US" altLang="ko-KR" sz="2800" b="1" dirty="0"/>
              <a:t>Training on Multiple GPUs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</a:t>
            </a:r>
            <a:r>
              <a:rPr lang="en-US" altLang="ko-KR" sz="2800" b="1" dirty="0" smtClean="0"/>
              <a:t> 3.3 </a:t>
            </a:r>
            <a:r>
              <a:rPr lang="en-US" altLang="ko-KR" sz="2800" b="1" dirty="0"/>
              <a:t>Local Response Normalization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</a:t>
            </a:r>
            <a:r>
              <a:rPr lang="en-US" altLang="ko-KR" sz="2800" b="1" dirty="0" smtClean="0"/>
              <a:t> 3.4 </a:t>
            </a:r>
            <a:r>
              <a:rPr lang="en-US" altLang="ko-KR" sz="2800" b="1" dirty="0"/>
              <a:t>Overlapping Pooling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</a:t>
            </a:r>
            <a:r>
              <a:rPr lang="en-US" altLang="ko-KR" sz="2800" b="1" dirty="0" smtClean="0"/>
              <a:t> 3.5 </a:t>
            </a:r>
            <a:r>
              <a:rPr lang="en-US" altLang="ko-KR" sz="2800" b="1" dirty="0"/>
              <a:t>Overall </a:t>
            </a:r>
            <a:r>
              <a:rPr lang="en-US" altLang="ko-KR" sz="2800" b="1" dirty="0" smtClean="0"/>
              <a:t>Architecture</a:t>
            </a:r>
            <a:endParaRPr lang="en-US" altLang="ko-KR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-8731" y="7711"/>
            <a:ext cx="13444538" cy="9580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US" altLang="ko-KR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627" y="-19434"/>
            <a:ext cx="1416563" cy="1001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6874669" y="1480858"/>
            <a:ext cx="5715001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/>
              <a:t>4</a:t>
            </a:r>
            <a:r>
              <a:rPr lang="en-US" altLang="ko-KR" sz="2800" b="1" dirty="0"/>
              <a:t>. Reducing Overfitting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</a:t>
            </a:r>
            <a:r>
              <a:rPr lang="en-US" altLang="ko-KR" sz="2800" b="1" dirty="0" smtClean="0"/>
              <a:t> 4.1 </a:t>
            </a:r>
            <a:r>
              <a:rPr lang="en-US" altLang="ko-KR" sz="2800" b="1" dirty="0"/>
              <a:t>Data Augmentation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</a:t>
            </a:r>
            <a:r>
              <a:rPr lang="en-US" altLang="ko-KR" sz="2800" b="1" dirty="0" smtClean="0"/>
              <a:t> 4.2 </a:t>
            </a:r>
            <a:r>
              <a:rPr lang="en-US" altLang="ko-KR" sz="2800" b="1" dirty="0"/>
              <a:t>Dropout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5. Details of learning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6. Results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</a:t>
            </a:r>
            <a:r>
              <a:rPr lang="en-US" altLang="ko-KR" sz="2800" b="1" dirty="0" smtClean="0"/>
              <a:t> 6.1 </a:t>
            </a:r>
            <a:r>
              <a:rPr lang="en-US" altLang="ko-KR" sz="2800" b="1" dirty="0"/>
              <a:t>Qualitative </a:t>
            </a:r>
            <a:r>
              <a:rPr lang="en-US" altLang="ko-KR" sz="2800" b="1" dirty="0" smtClean="0"/>
              <a:t>Evaluations</a:t>
            </a:r>
          </a:p>
          <a:p>
            <a:pPr>
              <a:lnSpc>
                <a:spcPct val="150000"/>
              </a:lnSpc>
            </a:pPr>
            <a:endParaRPr lang="en-US" altLang="ko-KR" sz="2800" b="1" dirty="0"/>
          </a:p>
          <a:p>
            <a:pPr>
              <a:lnSpc>
                <a:spcPct val="150000"/>
              </a:lnSpc>
            </a:pP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297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397669" y="1190625"/>
            <a:ext cx="12815859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요즘 물체 인지를 위한 방법으로 </a:t>
            </a:r>
            <a:r>
              <a:rPr lang="en-US" altLang="ko-KR" sz="2000" b="1" dirty="0"/>
              <a:t>Machine Learning </a:t>
            </a:r>
            <a:r>
              <a:rPr lang="ko-KR" altLang="en-US" sz="2000" b="1" dirty="0"/>
              <a:t>방법이 필수적으로 사용된다</a:t>
            </a:r>
            <a:r>
              <a:rPr lang="en-US" altLang="ko-KR" sz="2000" b="1" dirty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/>
              <a:t>현실적인 물체들은 상당한 다양성이 있기 때문에 이것들을 인지하기 위해선 더 큰 </a:t>
            </a:r>
            <a:r>
              <a:rPr lang="en-US" altLang="ko-KR" sz="2000" b="1" dirty="0"/>
              <a:t>Training sets</a:t>
            </a:r>
            <a:r>
              <a:rPr lang="ko-KR" altLang="en-US" sz="2000" b="1" dirty="0"/>
              <a:t>가 필요하다</a:t>
            </a:r>
            <a:r>
              <a:rPr lang="en-US" altLang="ko-KR" sz="2000" b="1" dirty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The Larger datasets : </a:t>
            </a:r>
            <a:r>
              <a:rPr lang="en-US" altLang="ko-KR" sz="2000" b="1" dirty="0" err="1"/>
              <a:t>LabelMe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ImageNet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수백만 이미지들로부터 수천 가지 종류의 물체를 학습하기 위해선 더 큰 학습능력을 갖는 </a:t>
            </a:r>
            <a:r>
              <a:rPr lang="en-US" altLang="ko-KR" sz="2000" b="1" dirty="0" smtClean="0"/>
              <a:t>Model</a:t>
            </a:r>
            <a:r>
              <a:rPr lang="ko-KR" altLang="en-US" sz="2000" b="1" dirty="0" smtClean="0"/>
              <a:t>이 필요하다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그 결과 비슷한 사이즈의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들로 구성된 표준 </a:t>
            </a:r>
            <a:r>
              <a:rPr lang="en-US" altLang="ko-KR" sz="2000" b="1" dirty="0" smtClean="0"/>
              <a:t>feedforward neural network</a:t>
            </a:r>
            <a:r>
              <a:rPr lang="ko-KR" altLang="en-US" sz="2000" b="1" dirty="0" smtClean="0"/>
              <a:t>와 비교했을 때</a:t>
            </a:r>
            <a:r>
              <a:rPr lang="en-US" altLang="ko-KR" sz="2000" b="1" dirty="0" smtClean="0"/>
              <a:t>, CNNs</a:t>
            </a:r>
            <a:r>
              <a:rPr lang="ko-KR" altLang="en-US" sz="2000" b="1" dirty="0" smtClean="0"/>
              <a:t>이 더 적은 연결과 더 적은 </a:t>
            </a:r>
            <a:r>
              <a:rPr lang="en-US" altLang="ko-KR" sz="2000" b="1" dirty="0" smtClean="0"/>
              <a:t>parameter</a:t>
            </a:r>
            <a:r>
              <a:rPr lang="ko-KR" altLang="en-US" sz="2000" b="1" dirty="0" smtClean="0"/>
              <a:t>들로 인해 더 훈련시키기 편했다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이런 장점에도 불구하고 여전히 큰 크기의 고해상도 이미지들에 적용하기엔 어려웠는데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현재의 </a:t>
            </a:r>
            <a:r>
              <a:rPr lang="en-US" altLang="ko-KR" sz="2000" b="1" dirty="0" smtClean="0"/>
              <a:t>GPU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CNNs</a:t>
            </a:r>
            <a:r>
              <a:rPr lang="ko-KR" altLang="en-US" sz="2000" b="1" dirty="0" smtClean="0"/>
              <a:t>을 학습시키기에 충분히 강력하고  최근의 </a:t>
            </a:r>
            <a:r>
              <a:rPr lang="en-US" altLang="ko-KR" sz="2000" b="1" dirty="0" smtClean="0"/>
              <a:t>Datasets</a:t>
            </a:r>
            <a:r>
              <a:rPr lang="ko-KR" altLang="en-US" sz="2000" b="1" dirty="0" smtClean="0"/>
              <a:t>도 심한</a:t>
            </a:r>
            <a:r>
              <a:rPr lang="en-US" altLang="ko-KR" sz="2000" b="1" dirty="0" smtClean="0"/>
              <a:t> overfitting </a:t>
            </a:r>
            <a:r>
              <a:rPr lang="ko-KR" altLang="en-US" sz="2000" b="1" dirty="0" smtClean="0"/>
              <a:t>없이 </a:t>
            </a:r>
            <a:r>
              <a:rPr lang="en-US" altLang="ko-KR" sz="2000" b="1" dirty="0" smtClean="0"/>
              <a:t>model</a:t>
            </a:r>
            <a:r>
              <a:rPr lang="ko-KR" altLang="en-US" sz="2000" b="1" dirty="0" smtClean="0"/>
              <a:t>들을 훈련하기 위해 </a:t>
            </a:r>
            <a:r>
              <a:rPr lang="en-US" altLang="ko-KR" sz="2000" b="1" dirty="0" smtClean="0"/>
              <a:t>label</a:t>
            </a:r>
            <a:r>
              <a:rPr lang="ko-KR" altLang="en-US" sz="2000" b="1" dirty="0" smtClean="0"/>
              <a:t>된 충분한 </a:t>
            </a:r>
            <a:r>
              <a:rPr lang="en-US" altLang="ko-KR" sz="2000" b="1" dirty="0" smtClean="0"/>
              <a:t>example</a:t>
            </a:r>
            <a:r>
              <a:rPr lang="ko-KR" altLang="en-US" sz="2000" b="1" dirty="0" smtClean="0"/>
              <a:t>들을 포함하고 있다</a:t>
            </a:r>
            <a:r>
              <a:rPr lang="en-US" altLang="ko-KR" sz="2000" b="1" dirty="0" smtClean="0"/>
              <a:t>.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0511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397669" y="1190625"/>
            <a:ext cx="12815859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이 논문의 특별한 공헌들</a:t>
            </a:r>
            <a:r>
              <a:rPr lang="en-US" altLang="ko-KR" sz="2000" b="1" dirty="0" smtClean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b="1" dirty="0" smtClean="0"/>
              <a:t>ImageNet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subsets</a:t>
            </a:r>
            <a:r>
              <a:rPr lang="ko-KR" altLang="en-US" sz="2000" b="1" dirty="0" smtClean="0"/>
              <a:t>을 이용해 매우 큰 </a:t>
            </a:r>
            <a:r>
              <a:rPr lang="en-US" altLang="ko-KR" sz="2000" b="1" dirty="0" smtClean="0"/>
              <a:t>Convolutional neural network</a:t>
            </a:r>
            <a:r>
              <a:rPr lang="ko-KR" altLang="en-US" sz="2000" b="1" dirty="0" smtClean="0"/>
              <a:t>를 학습시키고 이전에 나온 적 없는 최고의 결과를 달성했다</a:t>
            </a:r>
            <a:r>
              <a:rPr lang="en-US" altLang="ko-KR" sz="2000" b="1" dirty="0" smtClean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b="1" dirty="0" smtClean="0"/>
              <a:t>2D Convolution</a:t>
            </a:r>
            <a:r>
              <a:rPr lang="ko-KR" altLang="en-US" sz="2000" b="1" dirty="0" smtClean="0"/>
              <a:t>을 </a:t>
            </a:r>
            <a:r>
              <a:rPr lang="en-US" altLang="ko-KR" sz="2000" b="1" dirty="0" smtClean="0"/>
              <a:t>GPU</a:t>
            </a:r>
            <a:r>
              <a:rPr lang="ko-KR" altLang="en-US" sz="2000" b="1" dirty="0" smtClean="0"/>
              <a:t>에 최적화해 구현했고 누구나 사용 가능하도록 배포했다</a:t>
            </a:r>
            <a:r>
              <a:rPr lang="en-US" altLang="ko-KR" sz="2000" b="1" dirty="0" smtClean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b="1" dirty="0" smtClean="0"/>
              <a:t>네트워크에 새롭고 이전에 알려지지 않은 특징들을 이용해 성능을 올리고 학습시간을 줄였다</a:t>
            </a:r>
            <a:r>
              <a:rPr lang="en-US" altLang="ko-KR" sz="2000" b="1" dirty="0" smtClean="0"/>
              <a:t>. (Section 3)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b="1" dirty="0" smtClean="0"/>
              <a:t>120</a:t>
            </a:r>
            <a:r>
              <a:rPr lang="ko-KR" altLang="en-US" sz="2000" b="1" dirty="0" smtClean="0"/>
              <a:t>만개의 </a:t>
            </a:r>
            <a:r>
              <a:rPr lang="en-US" altLang="ko-KR" sz="2000" b="1" dirty="0" smtClean="0"/>
              <a:t>labeled </a:t>
            </a:r>
            <a:r>
              <a:rPr lang="ko-KR" altLang="en-US" sz="2000" b="1" dirty="0" smtClean="0"/>
              <a:t>학습 샘플들을 사용했음에도 생기는 </a:t>
            </a:r>
            <a:r>
              <a:rPr lang="en-US" altLang="ko-KR" sz="2000" b="1" dirty="0" smtClean="0"/>
              <a:t>Overfitting </a:t>
            </a:r>
            <a:r>
              <a:rPr lang="ko-KR" altLang="en-US" sz="2000" b="1" dirty="0" smtClean="0"/>
              <a:t>문제를 효과적인 기술들을 이용해 막았다</a:t>
            </a:r>
            <a:r>
              <a:rPr lang="en-US" altLang="ko-KR" sz="2000" b="1" dirty="0" smtClean="0"/>
              <a:t>. (Section 4)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Convolutional layer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Fully-connected layer</a:t>
            </a:r>
            <a:r>
              <a:rPr lang="ko-KR" altLang="en-US" sz="2000" b="1" dirty="0" smtClean="0"/>
              <a:t>의 깊이가 중요하다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각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parameter</a:t>
            </a:r>
            <a:r>
              <a:rPr lang="ko-KR" altLang="en-US" sz="2000" b="1" dirty="0" smtClean="0"/>
              <a:t>는 전체의 </a:t>
            </a:r>
            <a:r>
              <a:rPr lang="en-US" altLang="ko-KR" sz="2000" b="1" dirty="0" smtClean="0"/>
              <a:t>1%</a:t>
            </a:r>
            <a:r>
              <a:rPr lang="ko-KR" altLang="en-US" sz="2000" b="1" dirty="0" smtClean="0"/>
              <a:t>보다 작지만 </a:t>
            </a:r>
            <a:r>
              <a:rPr lang="en-US" altLang="ko-KR" sz="2000" b="1" dirty="0" smtClean="0"/>
              <a:t>Convolutional layer </a:t>
            </a:r>
            <a:r>
              <a:rPr lang="ko-KR" altLang="en-US" sz="2000" b="1" dirty="0" smtClean="0"/>
              <a:t>하나를 제거 했을 때 성능이 나빠졌기 </a:t>
            </a:r>
            <a:r>
              <a:rPr lang="ko-KR" altLang="en-US" sz="2000" b="1" dirty="0"/>
              <a:t>때</a:t>
            </a:r>
            <a:r>
              <a:rPr lang="ko-KR" altLang="en-US" sz="2000" b="1" dirty="0" smtClean="0"/>
              <a:t>문이다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5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The Dataset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397669" y="1190625"/>
            <a:ext cx="12815859" cy="465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ImageNet – </a:t>
            </a:r>
            <a:r>
              <a:rPr lang="ko-KR" altLang="en-US" sz="2000" b="1" dirty="0" smtClean="0"/>
              <a:t>약 </a:t>
            </a:r>
            <a:r>
              <a:rPr lang="en-US" altLang="ko-KR" sz="2000" b="1" dirty="0" smtClean="0"/>
              <a:t>22000 </a:t>
            </a:r>
            <a:r>
              <a:rPr lang="ko-KR" altLang="en-US" sz="2000" b="1" dirty="0" smtClean="0"/>
              <a:t>카테고리 속에 </a:t>
            </a:r>
            <a:r>
              <a:rPr lang="en-US" altLang="ko-KR" sz="2000" b="1" dirty="0" smtClean="0"/>
              <a:t>1500</a:t>
            </a:r>
            <a:r>
              <a:rPr lang="ko-KR" altLang="en-US" sz="2000" b="1" dirty="0" smtClean="0"/>
              <a:t>개 이상의 </a:t>
            </a:r>
            <a:r>
              <a:rPr lang="en-US" altLang="ko-KR" sz="2000" b="1" dirty="0" smtClean="0"/>
              <a:t>label </a:t>
            </a:r>
            <a:r>
              <a:rPr lang="ko-KR" altLang="en-US" sz="2000" b="1" dirty="0" smtClean="0"/>
              <a:t>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고해상도 이미지들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ILSVRC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ImageNet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subset</a:t>
            </a:r>
            <a:r>
              <a:rPr lang="ko-KR" altLang="en-US" sz="2000" b="1" dirty="0" smtClean="0"/>
              <a:t>을 사용한다</a:t>
            </a:r>
            <a:r>
              <a:rPr lang="en-US" altLang="ko-KR" sz="20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카테고리당 약 </a:t>
            </a:r>
            <a:r>
              <a:rPr lang="en-US" altLang="ko-KR" sz="2000" b="1" dirty="0" smtClean="0"/>
              <a:t>1000</a:t>
            </a:r>
            <a:r>
              <a:rPr lang="ko-KR" altLang="en-US" sz="2000" b="1" dirty="0" smtClean="0"/>
              <a:t>개의 이미지</a:t>
            </a:r>
            <a:r>
              <a:rPr lang="en-US" altLang="ko-KR" sz="2000" b="1" dirty="0" smtClean="0"/>
              <a:t>, 1000</a:t>
            </a:r>
            <a:r>
              <a:rPr lang="ko-KR" altLang="en-US" sz="2000" b="1" dirty="0" smtClean="0"/>
              <a:t>개의 카테고리</a:t>
            </a:r>
            <a:endParaRPr lang="en-US" altLang="ko-KR" sz="2000" b="1" dirty="0" smtClean="0"/>
          </a:p>
          <a:p>
            <a:pPr marL="816473" lvl="1" indent="-35927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120</a:t>
            </a:r>
            <a:r>
              <a:rPr lang="ko-KR" altLang="en-US" sz="2000" b="1" dirty="0"/>
              <a:t>만장은 </a:t>
            </a:r>
            <a:r>
              <a:rPr lang="en-US" altLang="ko-KR" sz="2000" b="1" dirty="0"/>
              <a:t>Training, 5</a:t>
            </a:r>
            <a:r>
              <a:rPr lang="ko-KR" altLang="en-US" sz="2000" b="1" dirty="0"/>
              <a:t>만장은 </a:t>
            </a:r>
            <a:r>
              <a:rPr lang="en-US" altLang="ko-KR" sz="2000" b="1" dirty="0"/>
              <a:t>Validation, 15</a:t>
            </a:r>
            <a:r>
              <a:rPr lang="ko-KR" altLang="en-US" sz="2000" b="1" dirty="0"/>
              <a:t>만장은 </a:t>
            </a:r>
            <a:r>
              <a:rPr lang="en-US" altLang="ko-KR" sz="2000" b="1" dirty="0" smtClean="0"/>
              <a:t>Test</a:t>
            </a:r>
            <a:endParaRPr lang="en-US" altLang="ko-KR" sz="2000" b="1" dirty="0"/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ILSVRC-2010</a:t>
            </a:r>
            <a:r>
              <a:rPr lang="ko-KR" altLang="en-US" sz="2000" b="1" dirty="0" smtClean="0"/>
              <a:t>은 유일하게 </a:t>
            </a:r>
            <a:r>
              <a:rPr lang="en-US" altLang="ko-KR" sz="2000" b="1" dirty="0" smtClean="0"/>
              <a:t>Test set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label</a:t>
            </a:r>
            <a:r>
              <a:rPr lang="ko-KR" altLang="en-US" sz="2000" b="1" dirty="0" smtClean="0"/>
              <a:t>이 되어 있어서 이것을 이번 실험에 주로 사용했다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Test set</a:t>
            </a:r>
            <a:r>
              <a:rPr lang="ko-KR" altLang="en-US" sz="2000" b="1" dirty="0" smtClean="0"/>
              <a:t>이 </a:t>
            </a:r>
            <a:r>
              <a:rPr lang="en-US" altLang="ko-KR" sz="2000" b="1" dirty="0" smtClean="0"/>
              <a:t>label </a:t>
            </a:r>
            <a:r>
              <a:rPr lang="ko-KR" altLang="en-US" sz="2000" b="1" dirty="0" smtClean="0"/>
              <a:t>되지 않은 </a:t>
            </a:r>
            <a:r>
              <a:rPr lang="en-US" altLang="ko-KR" sz="2000" b="1" dirty="0" smtClean="0"/>
              <a:t>ILSVRC-2012</a:t>
            </a:r>
            <a:r>
              <a:rPr lang="ko-KR" altLang="en-US" sz="2000" b="1" dirty="0" smtClean="0"/>
              <a:t>에 관한 결과도 있다</a:t>
            </a:r>
            <a:r>
              <a:rPr lang="en-US" altLang="ko-KR" sz="2000" b="1" dirty="0" smtClean="0"/>
              <a:t>.(Section 6)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ImageNet</a:t>
            </a:r>
            <a:r>
              <a:rPr lang="ko-KR" altLang="en-US" sz="2000" b="1" dirty="0" smtClean="0"/>
              <a:t>에서는 일반적으로 </a:t>
            </a:r>
            <a:r>
              <a:rPr lang="en-US" altLang="ko-KR" sz="2000" b="1" dirty="0" smtClean="0"/>
              <a:t>top-1</a:t>
            </a:r>
            <a:r>
              <a:rPr lang="ko-KR" altLang="en-US" sz="2000" b="1" dirty="0" smtClean="0"/>
              <a:t>과</a:t>
            </a:r>
            <a:r>
              <a:rPr lang="en-US" altLang="ko-KR" sz="2000" b="1" dirty="0" smtClean="0"/>
              <a:t> top-5 2</a:t>
            </a:r>
            <a:r>
              <a:rPr lang="ko-KR" altLang="en-US" sz="2000" b="1" dirty="0" smtClean="0"/>
              <a:t>가지 </a:t>
            </a:r>
            <a:r>
              <a:rPr lang="en-US" altLang="ko-KR" sz="2000" b="1" dirty="0" smtClean="0"/>
              <a:t>Error rate</a:t>
            </a:r>
            <a:r>
              <a:rPr lang="ko-KR" altLang="en-US" sz="2000" b="1" dirty="0" smtClean="0"/>
              <a:t>를 구한다</a:t>
            </a:r>
            <a:r>
              <a:rPr lang="en-US" altLang="ko-KR" sz="20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Top-5 error rate : </a:t>
            </a:r>
            <a:r>
              <a:rPr lang="ko-KR" altLang="en-US" sz="2000" b="1" dirty="0" smtClean="0"/>
              <a:t>모델이 추정한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label </a:t>
            </a:r>
            <a:r>
              <a:rPr lang="ko-KR" altLang="en-US" sz="2000" b="1" dirty="0" smtClean="0"/>
              <a:t>중에 맞는 </a:t>
            </a:r>
            <a:r>
              <a:rPr lang="en-US" altLang="ko-KR" sz="2000" b="1" dirty="0" smtClean="0"/>
              <a:t>label</a:t>
            </a:r>
            <a:r>
              <a:rPr lang="ko-KR" altLang="en-US" sz="2000" b="1" dirty="0" smtClean="0"/>
              <a:t>이 없는 확률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ImageNet</a:t>
            </a:r>
            <a:r>
              <a:rPr lang="ko-KR" altLang="en-US" sz="2000" b="1" dirty="0" smtClean="0"/>
              <a:t>에 직사각형 이미지가 있으면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짧은 쪽의 길이를 </a:t>
            </a:r>
            <a:r>
              <a:rPr lang="en-US" altLang="ko-KR" sz="2000" b="1" dirty="0" smtClean="0"/>
              <a:t>256</a:t>
            </a:r>
            <a:r>
              <a:rPr lang="ko-KR" altLang="en-US" sz="2000" b="1" dirty="0" smtClean="0"/>
              <a:t>로 재조정하고 중앙 부분을 </a:t>
            </a:r>
            <a:r>
              <a:rPr lang="en-US" altLang="ko-KR" sz="2000" b="1" dirty="0" smtClean="0"/>
              <a:t>256*256 patch</a:t>
            </a:r>
            <a:r>
              <a:rPr lang="ko-KR" altLang="en-US" sz="2000" b="1" dirty="0" smtClean="0"/>
              <a:t>로 자르는 다운샘플링을 한다</a:t>
            </a:r>
            <a:r>
              <a:rPr lang="en-US" altLang="ko-KR" sz="2000" b="1" dirty="0" smtClean="0"/>
              <a:t>. (Training set</a:t>
            </a:r>
            <a:r>
              <a:rPr lang="ko-KR" altLang="en-US" sz="2000" b="1" dirty="0" smtClean="0"/>
              <a:t>의 각 픽셀들의 평균값으로 빼는 것 이외의 전처리 과정은 없다</a:t>
            </a:r>
            <a:r>
              <a:rPr lang="en-US" altLang="ko-KR" sz="2000" b="1" dirty="0" smtClean="0"/>
              <a:t>.)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85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Architecture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397667" y="1114425"/>
            <a:ext cx="12815859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8</a:t>
            </a:r>
            <a:r>
              <a:rPr lang="ko-KR" altLang="en-US" sz="2000" b="1" dirty="0" smtClean="0"/>
              <a:t>개의 학습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가 있다</a:t>
            </a:r>
            <a:r>
              <a:rPr lang="en-US" altLang="ko-KR" sz="2000" b="1" dirty="0" smtClean="0"/>
              <a:t>. (5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Convolutional, 3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Full-connected)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네트워크 구조의 새롭고 알려지지않은 특징들에 대한 내용이다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3.1~3.4</a:t>
            </a:r>
            <a:r>
              <a:rPr lang="ko-KR" altLang="en-US" sz="2000" b="1" dirty="0" smtClean="0"/>
              <a:t>는 중요하다고 생각되는 순서대로 나열된 것이다</a:t>
            </a:r>
            <a:r>
              <a:rPr lang="en-US" altLang="ko-KR" sz="2000" b="1" dirty="0" smtClean="0"/>
              <a:t>.ImageNet – </a:t>
            </a:r>
            <a:r>
              <a:rPr lang="ko-KR" altLang="en-US" sz="2000" b="1" dirty="0" smtClean="0"/>
              <a:t>약 </a:t>
            </a:r>
            <a:r>
              <a:rPr lang="en-US" altLang="ko-KR" sz="2000" b="1" dirty="0" smtClean="0"/>
              <a:t>22000 </a:t>
            </a:r>
            <a:r>
              <a:rPr lang="ko-KR" altLang="en-US" sz="2000" b="1" dirty="0" smtClean="0"/>
              <a:t>카테고리 속에 </a:t>
            </a:r>
            <a:r>
              <a:rPr lang="en-US" altLang="ko-KR" sz="2000" b="1" dirty="0" smtClean="0"/>
              <a:t>1500</a:t>
            </a:r>
            <a:r>
              <a:rPr lang="ko-KR" altLang="en-US" sz="2000" b="1" dirty="0" smtClean="0"/>
              <a:t>개 이상의 </a:t>
            </a:r>
            <a:r>
              <a:rPr lang="en-US" altLang="ko-KR" sz="2000" b="1" dirty="0" smtClean="0"/>
              <a:t>label </a:t>
            </a:r>
            <a:r>
              <a:rPr lang="ko-KR" altLang="en-US" sz="2000" b="1" dirty="0" smtClean="0"/>
              <a:t>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고해상도 이미지들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9" y="3248025"/>
            <a:ext cx="11904499" cy="38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Architecture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0069" y="978655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</a:t>
            </a:r>
            <a:r>
              <a:rPr lang="en-US" altLang="ko-KR" sz="2263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Nonlinearity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18572D-EDEF-4926-97B5-F40D7D35935E}"/>
                  </a:ext>
                </a:extLst>
              </p:cNvPr>
              <p:cNvSpPr txBox="1"/>
              <p:nvPr/>
            </p:nvSpPr>
            <p:spPr>
              <a:xfrm>
                <a:off x="550069" y="1409927"/>
                <a:ext cx="9809636" cy="287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1" dirty="0" smtClean="0"/>
                  <a:t>Neuron</a:t>
                </a:r>
                <a:r>
                  <a:rPr lang="ko-KR" altLang="en-US" sz="2000" b="1" dirty="0" smtClean="0"/>
                  <a:t>의 결과 함수는 일반적으로 </a:t>
                </a:r>
                <a:r>
                  <a:rPr lang="en-US" altLang="ko-KR" sz="2000" b="1" dirty="0" err="1" smtClean="0"/>
                  <a:t>tanh</a:t>
                </a:r>
                <a:r>
                  <a:rPr lang="en-US" altLang="ko-KR" sz="2000" b="1" dirty="0" smtClean="0"/>
                  <a:t>(X)</a:t>
                </a:r>
                <a:r>
                  <a:rPr lang="ko-KR" altLang="en-US" sz="2000" b="1" dirty="0" smtClean="0"/>
                  <a:t>와 </a:t>
                </a:r>
                <a:r>
                  <a:rPr lang="en-US" altLang="ko-KR" sz="2000" b="1" dirty="0" smtClean="0"/>
                  <a:t>sigmoid </a:t>
                </a:r>
                <a:r>
                  <a:rPr lang="ko-KR" altLang="en-US" sz="2000" b="1" dirty="0" smtClean="0"/>
                  <a:t>가 사용됐다</a:t>
                </a:r>
                <a:r>
                  <a:rPr lang="en-US" altLang="ko-KR" sz="2000" b="1" dirty="0" smtClean="0"/>
                  <a:t>.</a:t>
                </a:r>
              </a:p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1" dirty="0" smtClean="0"/>
                  <a:t>이 모델들은 기울기가 </a:t>
                </a:r>
                <a:r>
                  <a:rPr lang="en-US" altLang="ko-KR" sz="2000" b="1" dirty="0" smtClean="0"/>
                  <a:t>Saturation</a:t>
                </a:r>
                <a:r>
                  <a:rPr lang="ko-KR" altLang="en-US" sz="2000" b="1" dirty="0" smtClean="0"/>
                  <a:t>되기 때문에 </a:t>
                </a:r>
                <a:r>
                  <a:rPr lang="en-US" altLang="ko-KR" sz="2000" b="1" dirty="0" smtClean="0"/>
                  <a:t>Saturation </a:t>
                </a:r>
                <a:r>
                  <a:rPr lang="ko-KR" altLang="en-US" sz="2000" b="1" dirty="0" smtClean="0"/>
                  <a:t>되지 않는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b="1" dirty="0" smtClean="0"/>
                  <a:t> </a:t>
                </a:r>
                <a:r>
                  <a:rPr lang="ko-KR" altLang="en-US" sz="2000" b="1" dirty="0" smtClean="0"/>
                  <a:t>학습시간이 훨씬 빠르고 이 모델을 </a:t>
                </a:r>
                <a:r>
                  <a:rPr lang="en-US" altLang="ko-KR" sz="2000" b="1" dirty="0" smtClean="0"/>
                  <a:t>Rectified Linear Units(</a:t>
                </a:r>
                <a:r>
                  <a:rPr lang="en-US" altLang="ko-KR" sz="2000" b="1" dirty="0" err="1" smtClean="0"/>
                  <a:t>ReLUs</a:t>
                </a:r>
                <a:r>
                  <a:rPr lang="en-US" altLang="ko-KR" sz="2000" b="1" dirty="0" smtClean="0"/>
                  <a:t>)</a:t>
                </a:r>
                <a:r>
                  <a:rPr lang="ko-KR" altLang="en-US" sz="2000" b="1" dirty="0" smtClean="0"/>
                  <a:t>라고 한다</a:t>
                </a:r>
                <a:r>
                  <a:rPr lang="en-US" altLang="ko-KR" sz="2000" b="1" dirty="0" smtClean="0"/>
                  <a:t>.</a:t>
                </a:r>
              </a:p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1" dirty="0" smtClean="0"/>
                  <a:t>오른쪽 그림은 </a:t>
                </a:r>
                <a:r>
                  <a:rPr lang="en-US" altLang="ko-KR" sz="2000" b="1" dirty="0" smtClean="0"/>
                  <a:t>CIFAR-10</a:t>
                </a:r>
                <a:r>
                  <a:rPr lang="ko-KR" altLang="en-US" sz="2000" b="1" dirty="0" smtClean="0"/>
                  <a:t>에서 </a:t>
                </a:r>
                <a:r>
                  <a:rPr lang="en-US" altLang="ko-KR" sz="2000" b="1" dirty="0" smtClean="0"/>
                  <a:t>4</a:t>
                </a:r>
                <a:r>
                  <a:rPr lang="ko-KR" altLang="en-US" sz="2000" b="1" dirty="0" smtClean="0"/>
                  <a:t>개의 </a:t>
                </a:r>
                <a:r>
                  <a:rPr lang="en-US" altLang="ko-KR" sz="2000" b="1" dirty="0" smtClean="0"/>
                  <a:t>Convolutional layer</a:t>
                </a:r>
                <a:r>
                  <a:rPr lang="ko-KR" altLang="en-US" sz="2000" b="1" dirty="0" smtClean="0"/>
                  <a:t>를 사용해서 학습했을 때 </a:t>
                </a:r>
                <a:r>
                  <a:rPr lang="en-US" altLang="ko-KR" sz="2000" b="1" dirty="0" smtClean="0"/>
                  <a:t>0.25% error rate</a:t>
                </a:r>
                <a:r>
                  <a:rPr lang="ko-KR" altLang="en-US" sz="2000" b="1" dirty="0" smtClean="0"/>
                  <a:t>에 도달하기 위해 필요한 반복 횟수를 보여준다</a:t>
                </a:r>
                <a:r>
                  <a:rPr lang="en-US" altLang="ko-KR" sz="2000" b="1" dirty="0" smtClean="0"/>
                  <a:t>. </a:t>
                </a:r>
              </a:p>
              <a:p>
                <a:pPr marL="816473" lvl="1" indent="-35927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 smtClean="0"/>
                  <a:t>ReLUs</a:t>
                </a:r>
                <a:r>
                  <a:rPr lang="en-US" altLang="ko-KR" sz="2000" b="1" dirty="0"/>
                  <a:t> </a:t>
                </a:r>
                <a:r>
                  <a:rPr lang="en-US" altLang="ko-KR" sz="2000" b="1" dirty="0" smtClean="0"/>
                  <a:t>: Solid line / </a:t>
                </a:r>
                <a:r>
                  <a:rPr lang="en-US" altLang="ko-KR" sz="2000" b="1" dirty="0" err="1" smtClean="0"/>
                  <a:t>tanh</a:t>
                </a:r>
                <a:r>
                  <a:rPr lang="en-US" altLang="ko-KR" sz="2000" b="1" dirty="0" smtClean="0"/>
                  <a:t>(x) : Dashed line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18572D-EDEF-4926-97B5-F40D7D35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69" y="1409927"/>
                <a:ext cx="9809636" cy="2871107"/>
              </a:xfrm>
              <a:prstGeom prst="rect">
                <a:avLst/>
              </a:prstGeom>
              <a:blipFill>
                <a:blip r:embed="rId3"/>
                <a:stretch>
                  <a:fillRect l="-559" b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469" y="1495425"/>
            <a:ext cx="3156378" cy="2520079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550069" y="4467225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Training on Multiple GPUs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550069" y="4886306"/>
            <a:ext cx="12420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GTX 580 GPU </a:t>
            </a:r>
            <a:r>
              <a:rPr lang="ko-KR" altLang="en-US" sz="2000" b="1" dirty="0" smtClean="0"/>
              <a:t>하나의 메모리는 </a:t>
            </a:r>
            <a:r>
              <a:rPr lang="en-US" altLang="ko-KR" sz="2000" b="1" dirty="0" smtClean="0"/>
              <a:t>3GB</a:t>
            </a:r>
            <a:r>
              <a:rPr lang="ko-KR" altLang="en-US" sz="2000" b="1" dirty="0" smtClean="0"/>
              <a:t>여서 </a:t>
            </a:r>
            <a:r>
              <a:rPr lang="en-US" altLang="ko-KR" sz="2000" b="1" dirty="0" smtClean="0"/>
              <a:t>120</a:t>
            </a:r>
            <a:r>
              <a:rPr lang="ko-KR" altLang="en-US" sz="2000" b="1" dirty="0" smtClean="0"/>
              <a:t>만개의 학습 샘플을 학습시키기에는 너무 작았다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그래서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GPU</a:t>
            </a:r>
            <a:r>
              <a:rPr lang="ko-KR" altLang="en-US" sz="2000" b="1" dirty="0" smtClean="0"/>
              <a:t>로 네트워크를 분산시켰다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GPU </a:t>
            </a:r>
            <a:r>
              <a:rPr lang="ko-KR" altLang="en-US" sz="2000" b="1" dirty="0" smtClean="0"/>
              <a:t>메모리 간의 상호 작용은 오직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번째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번째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로 갈 때만 일어난다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각 </a:t>
            </a:r>
            <a:r>
              <a:rPr lang="en-US" altLang="ko-KR" sz="2000" b="1" dirty="0" smtClean="0"/>
              <a:t>Convolution layer</a:t>
            </a:r>
            <a:r>
              <a:rPr lang="ko-KR" altLang="en-US" sz="2000" b="1" dirty="0" smtClean="0"/>
              <a:t>마다 </a:t>
            </a:r>
            <a:r>
              <a:rPr lang="en-US" altLang="ko-KR" sz="2000" b="1" dirty="0" smtClean="0"/>
              <a:t>Kernel</a:t>
            </a:r>
            <a:r>
              <a:rPr lang="ko-KR" altLang="en-US" sz="2000" b="1" dirty="0" smtClean="0"/>
              <a:t>이 많은 </a:t>
            </a:r>
            <a:r>
              <a:rPr lang="ko-KR" altLang="en-US" sz="2000" b="1" dirty="0"/>
              <a:t>하나의</a:t>
            </a:r>
            <a:r>
              <a:rPr lang="en-US" altLang="ko-KR" sz="2000" b="1" dirty="0"/>
              <a:t> GPU</a:t>
            </a:r>
            <a:r>
              <a:rPr lang="ko-KR" altLang="en-US" sz="2000" b="1" dirty="0"/>
              <a:t>를 </a:t>
            </a:r>
            <a:r>
              <a:rPr lang="ko-KR" altLang="en-US" sz="2000" b="1" dirty="0" smtClean="0"/>
              <a:t>사용한 것보다 </a:t>
            </a:r>
            <a:r>
              <a:rPr lang="en-US" altLang="ko-KR" sz="2000" b="1" dirty="0" smtClean="0"/>
              <a:t>Kernel</a:t>
            </a:r>
            <a:r>
              <a:rPr lang="ko-KR" altLang="en-US" sz="2000" b="1" dirty="0" smtClean="0"/>
              <a:t>을 반으로 줄인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GPU</a:t>
            </a:r>
            <a:r>
              <a:rPr lang="ko-KR" altLang="en-US" sz="2000" b="1" dirty="0" smtClean="0"/>
              <a:t>를 사용한 네트워크 구조가 </a:t>
            </a:r>
            <a:r>
              <a:rPr lang="en-US" altLang="ko-KR" sz="2000" b="1" dirty="0" smtClean="0"/>
              <a:t>Error rate</a:t>
            </a:r>
            <a:r>
              <a:rPr lang="ko-KR" altLang="en-US" sz="2000" b="1" dirty="0" smtClean="0"/>
              <a:t>를 줄였다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0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Architecture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50069" y="1190625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 Local Response Normalization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8572D-EDEF-4926-97B5-F40D7D35935E}"/>
                  </a:ext>
                </a:extLst>
              </p:cNvPr>
              <p:cNvSpPr txBox="1"/>
              <p:nvPr/>
            </p:nvSpPr>
            <p:spPr>
              <a:xfrm>
                <a:off x="550069" y="1571625"/>
                <a:ext cx="12420600" cy="202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1" dirty="0" smtClean="0"/>
                  <a:t>ReLUs</a:t>
                </a:r>
                <a:r>
                  <a:rPr lang="ko-KR" altLang="en-US" sz="2000" b="1" dirty="0" smtClean="0"/>
                  <a:t>는 </a:t>
                </a:r>
                <a:r>
                  <a:rPr lang="en-US" altLang="ko-KR" sz="2000" b="1" dirty="0" smtClean="0"/>
                  <a:t>Saturation</a:t>
                </a:r>
                <a:r>
                  <a:rPr lang="ko-KR" altLang="en-US" sz="2000" b="1" dirty="0" smtClean="0"/>
                  <a:t>을 막기위해 입력을 정규화 할 필요가 없는 특성을 갖는다</a:t>
                </a:r>
                <a:r>
                  <a:rPr lang="en-US" altLang="ko-KR" sz="2000" b="1" dirty="0" smtClean="0"/>
                  <a:t>.</a:t>
                </a:r>
              </a:p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1" dirty="0" smtClean="0"/>
                  <a:t>그러나 </a:t>
                </a:r>
                <a:r>
                  <a:rPr lang="en-US" altLang="ko-KR" sz="2000" b="1" dirty="0" smtClean="0"/>
                  <a:t>Local normalization </a:t>
                </a:r>
                <a:r>
                  <a:rPr lang="ko-KR" altLang="en-US" sz="2000" b="1" dirty="0" smtClean="0"/>
                  <a:t>구조가 일반화를 돕기 </a:t>
                </a:r>
                <a:r>
                  <a:rPr lang="ko-KR" altLang="en-US" sz="2000" b="1" dirty="0"/>
                  <a:t>때</a:t>
                </a:r>
                <a:r>
                  <a:rPr lang="ko-KR" altLang="en-US" sz="2000" b="1" dirty="0" smtClean="0"/>
                  <a:t>문에 </a:t>
                </a:r>
                <a:r>
                  <a:rPr lang="en-US" altLang="ko-KR" sz="2000" b="1" dirty="0" smtClean="0"/>
                  <a:t>Local Response Normalization</a:t>
                </a:r>
                <a:r>
                  <a:rPr lang="ko-KR" altLang="en-US" sz="2000" b="1" dirty="0" smtClean="0"/>
                  <a:t>이 필요하다</a:t>
                </a:r>
                <a:r>
                  <a:rPr lang="en-US" altLang="ko-KR" sz="2000" b="1" dirty="0" smtClean="0"/>
                  <a:t>.</a:t>
                </a:r>
              </a:p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b="1" dirty="0" smtClean="0"/>
                  <a:t> (</a:t>
                </a:r>
                <a:r>
                  <a:rPr lang="en-US" altLang="ko-KR" sz="2000" b="1" dirty="0" err="1" smtClean="0"/>
                  <a:t>x,y</a:t>
                </a:r>
                <a:r>
                  <a:rPr lang="en-US" altLang="ko-KR" sz="2000" b="1" dirty="0" smtClean="0"/>
                  <a:t>) </a:t>
                </a:r>
                <a:r>
                  <a:rPr lang="ko-KR" altLang="en-US" sz="2000" b="1" dirty="0" smtClean="0"/>
                  <a:t>위치에서 </a:t>
                </a:r>
                <a:r>
                  <a:rPr lang="en-US" altLang="ko-KR" sz="2000" b="1" dirty="0" err="1" smtClean="0"/>
                  <a:t>i</a:t>
                </a:r>
                <a:r>
                  <a:rPr lang="ko-KR" altLang="en-US" sz="2000" b="1" dirty="0" smtClean="0"/>
                  <a:t>번째 </a:t>
                </a:r>
                <a:r>
                  <a:rPr lang="en-US" altLang="ko-KR" sz="2000" b="1" dirty="0" smtClean="0"/>
                  <a:t>Kernel</a:t>
                </a:r>
                <a:r>
                  <a:rPr lang="ko-KR" altLang="en-US" sz="2000" b="1" dirty="0" smtClean="0"/>
                  <a:t>을 적용한 뉴런의 </a:t>
                </a:r>
                <a:r>
                  <a:rPr lang="en-US" altLang="ko-KR" sz="2000" b="1" dirty="0" smtClean="0"/>
                  <a:t>activity</a:t>
                </a:r>
                <a:r>
                  <a:rPr lang="ko-KR" altLang="en-US" sz="2000" b="1" dirty="0" smtClean="0"/>
                  <a:t>를 의미하고 여기에 </a:t>
                </a:r>
                <a:r>
                  <a:rPr lang="en-US" altLang="ko-KR" sz="2000" b="1" dirty="0" err="1" smtClean="0"/>
                  <a:t>ReLU</a:t>
                </a:r>
                <a:r>
                  <a:rPr lang="en-US" altLang="ko-KR" sz="2000" b="1" dirty="0" smtClean="0"/>
                  <a:t> </a:t>
                </a:r>
                <a:r>
                  <a:rPr lang="ko-KR" altLang="en-US" sz="2000" b="1" dirty="0" smtClean="0"/>
                  <a:t>비선형성을 적용하면 </a:t>
                </a:r>
                <a:r>
                  <a:rPr lang="en-US" altLang="ko-KR" sz="2000" b="1" dirty="0" smtClean="0"/>
                  <a:t>Response-normalized activity</a:t>
                </a:r>
                <a:r>
                  <a:rPr lang="ko-KR" altLang="en-US" sz="2000" b="1" dirty="0" smtClean="0"/>
                  <a:t>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ko-KR" altLang="en-US" sz="2000" b="1" dirty="0" smtClean="0"/>
                  <a:t> 를 구할 수 있다</a:t>
                </a:r>
                <a:r>
                  <a:rPr lang="en-US" altLang="ko-KR" sz="2000" b="1" dirty="0" smtClean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8572D-EDEF-4926-97B5-F40D7D35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69" y="1571625"/>
                <a:ext cx="12420600" cy="2024657"/>
              </a:xfrm>
              <a:prstGeom prst="rect">
                <a:avLst/>
              </a:prstGeom>
              <a:blipFill>
                <a:blip r:embed="rId3"/>
                <a:stretch>
                  <a:fillRect l="-442" b="-3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69" y="3823347"/>
            <a:ext cx="6528440" cy="1419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18572D-EDEF-4926-97B5-F40D7D35935E}"/>
                  </a:ext>
                </a:extLst>
              </p:cNvPr>
              <p:cNvSpPr txBox="1"/>
              <p:nvPr/>
            </p:nvSpPr>
            <p:spPr>
              <a:xfrm>
                <a:off x="550069" y="5504497"/>
                <a:ext cx="12420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1" dirty="0" smtClean="0"/>
                  <a:t>같은 공간적 위치에서 인접한 </a:t>
                </a:r>
                <a:r>
                  <a:rPr lang="en-US" altLang="ko-KR" sz="2000" b="1" dirty="0" smtClean="0"/>
                  <a:t>n</a:t>
                </a:r>
                <a:r>
                  <a:rPr lang="ko-KR" altLang="en-US" sz="2000" b="1" dirty="0" smtClean="0"/>
                  <a:t>개의 </a:t>
                </a:r>
                <a:r>
                  <a:rPr lang="en-US" altLang="ko-KR" sz="2000" b="1" dirty="0" smtClean="0"/>
                  <a:t>Kernel map</a:t>
                </a:r>
                <a:r>
                  <a:rPr lang="ko-KR" altLang="en-US" sz="2000" b="1" dirty="0" smtClean="0"/>
                  <a:t>들의 합이다</a:t>
                </a:r>
                <a:r>
                  <a:rPr lang="en-US" altLang="ko-KR" sz="2000" b="1" dirty="0" smtClean="0"/>
                  <a:t>. (N : Layer</a:t>
                </a:r>
                <a:r>
                  <a:rPr lang="ko-KR" altLang="en-US" sz="2000" b="1" dirty="0" smtClean="0"/>
                  <a:t>에서 모든 </a:t>
                </a:r>
                <a:r>
                  <a:rPr lang="en-US" altLang="ko-KR" sz="2000" b="1" dirty="0" smtClean="0"/>
                  <a:t>kernel</a:t>
                </a:r>
                <a:r>
                  <a:rPr lang="ko-KR" altLang="en-US" sz="2000" b="1" dirty="0" smtClean="0"/>
                  <a:t>의 수</a:t>
                </a:r>
                <a:r>
                  <a:rPr lang="en-US" altLang="ko-KR" sz="2000" b="1" dirty="0" smtClean="0"/>
                  <a:t>)</a:t>
                </a:r>
              </a:p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1" dirty="0" smtClean="0"/>
                  <a:t>이 </a:t>
                </a:r>
                <a:r>
                  <a:rPr lang="en-US" altLang="ko-KR" sz="2000" b="1" dirty="0" smtClean="0"/>
                  <a:t>Response normalization</a:t>
                </a:r>
                <a:r>
                  <a:rPr lang="ko-KR" altLang="en-US" sz="2000" b="1" dirty="0" smtClean="0"/>
                  <a:t>은 실제 뉴런에서 발견되는 측면 억제에서 영감을 받은 것이다</a:t>
                </a:r>
                <a:r>
                  <a:rPr lang="en-US" altLang="ko-KR" sz="2000" b="1" dirty="0" smtClean="0"/>
                  <a:t>.</a:t>
                </a:r>
              </a:p>
              <a:p>
                <a:pPr marL="359273" indent="-359273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000" b="1" dirty="0" smtClean="0"/>
                  <a:t>는 </a:t>
                </a:r>
                <a:r>
                  <a:rPr lang="en-US" altLang="ko-KR" sz="2000" b="1" dirty="0" smtClean="0"/>
                  <a:t>validation set</a:t>
                </a:r>
                <a:r>
                  <a:rPr lang="ko-KR" altLang="en-US" sz="2000" b="1" dirty="0" smtClean="0"/>
                  <a:t>에서 결정되는 </a:t>
                </a:r>
                <a:r>
                  <a:rPr lang="en-US" altLang="ko-KR" sz="2000" b="1" dirty="0" smtClean="0"/>
                  <a:t>hyper-parameter</a:t>
                </a:r>
                <a:r>
                  <a:rPr lang="ko-KR" altLang="en-US" sz="2000" b="1" dirty="0" smtClean="0"/>
                  <a:t>이다</a:t>
                </a:r>
                <a:r>
                  <a:rPr lang="en-US" altLang="ko-KR" sz="2000" b="1" dirty="0" smtClean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18572D-EDEF-4926-97B5-F40D7D35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69" y="5504497"/>
                <a:ext cx="12420600" cy="1477328"/>
              </a:xfrm>
              <a:prstGeom prst="rect">
                <a:avLst/>
              </a:prstGeom>
              <a:blipFill>
                <a:blip r:embed="rId5"/>
                <a:stretch>
                  <a:fillRect l="-442"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1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63" y="288626"/>
            <a:ext cx="1416563" cy="1001447"/>
          </a:xfrm>
          <a:prstGeom prst="rect">
            <a:avLst/>
          </a:prstGeom>
        </p:spPr>
      </p:pic>
      <p:sp>
        <p:nvSpPr>
          <p:cNvPr id="46" name="TextBox 6"/>
          <p:cNvSpPr txBox="1"/>
          <p:nvPr/>
        </p:nvSpPr>
        <p:spPr>
          <a:xfrm>
            <a:off x="397667" y="417708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Architecture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50069" y="1207255"/>
            <a:ext cx="9962038" cy="44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63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3.4 Overlapping Pooling</a:t>
            </a:r>
            <a:endParaRPr lang="en-US" altLang="ko-KR" sz="2263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8572D-EDEF-4926-97B5-F40D7D35935E}"/>
              </a:ext>
            </a:extLst>
          </p:cNvPr>
          <p:cNvSpPr txBox="1"/>
          <p:nvPr/>
        </p:nvSpPr>
        <p:spPr>
          <a:xfrm>
            <a:off x="550069" y="2062103"/>
            <a:ext cx="1242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CNN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Pooling layer</a:t>
            </a:r>
            <a:r>
              <a:rPr lang="ko-KR" altLang="en-US" sz="2000" b="1" dirty="0" smtClean="0"/>
              <a:t>는 같은 </a:t>
            </a:r>
            <a:r>
              <a:rPr lang="en-US" altLang="ko-KR" sz="2000" b="1" dirty="0" smtClean="0"/>
              <a:t>kernel map</a:t>
            </a:r>
            <a:r>
              <a:rPr lang="ko-KR" altLang="en-US" sz="2000" b="1" dirty="0" smtClean="0"/>
              <a:t>에서 이웃하는 그룹 간의 </a:t>
            </a:r>
            <a:r>
              <a:rPr lang="en-US" altLang="ko-KR" sz="2000" b="1" dirty="0" smtClean="0"/>
              <a:t>output</a:t>
            </a:r>
            <a:r>
              <a:rPr lang="ko-KR" altLang="en-US" sz="2000" b="1" dirty="0" smtClean="0"/>
              <a:t>을 요약한다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그리고 전통적으로 요약할 때 인접한 </a:t>
            </a:r>
            <a:r>
              <a:rPr lang="en-US" altLang="ko-KR" sz="2000" b="1" dirty="0" smtClean="0"/>
              <a:t>pooling unit</a:t>
            </a:r>
            <a:r>
              <a:rPr lang="ko-KR" altLang="en-US" sz="2000" b="1" dirty="0" smtClean="0"/>
              <a:t>끼리 겹치지 않았었다</a:t>
            </a:r>
            <a:r>
              <a:rPr lang="en-US" altLang="ko-KR" sz="2000" b="1" dirty="0" smtClean="0"/>
              <a:t>.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Pooling layer</a:t>
            </a:r>
            <a:r>
              <a:rPr lang="ko-KR" altLang="en-US" sz="2000" b="1" dirty="0" smtClean="0"/>
              <a:t>간에 </a:t>
            </a:r>
            <a:r>
              <a:rPr lang="en-US" altLang="ko-KR" sz="2000" b="1" dirty="0" smtClean="0"/>
              <a:t>s </a:t>
            </a:r>
            <a:r>
              <a:rPr lang="ko-KR" altLang="en-US" sz="2000" b="1" dirty="0" smtClean="0"/>
              <a:t>픽셀만큼 떨어져있고 </a:t>
            </a:r>
            <a:r>
              <a:rPr lang="en-US" altLang="ko-KR" sz="2000" b="1" dirty="0" smtClean="0"/>
              <a:t>Pooling layer</a:t>
            </a:r>
            <a:r>
              <a:rPr lang="ko-KR" altLang="en-US" sz="2000" b="1" dirty="0" smtClean="0"/>
              <a:t>의 크기가 </a:t>
            </a:r>
            <a:r>
              <a:rPr lang="en-US" altLang="ko-KR" sz="2000" b="1" dirty="0" smtClean="0"/>
              <a:t>z*z</a:t>
            </a:r>
            <a:r>
              <a:rPr lang="ko-KR" altLang="en-US" sz="2000" b="1" dirty="0" smtClean="0"/>
              <a:t>라고 할 때</a:t>
            </a:r>
            <a:r>
              <a:rPr lang="en-US" altLang="ko-KR" sz="2000" b="1" dirty="0" smtClean="0"/>
              <a:t>, s=z</a:t>
            </a:r>
            <a:r>
              <a:rPr lang="ko-KR" altLang="en-US" sz="2000" b="1" dirty="0" smtClean="0"/>
              <a:t>이면 전통적인 </a:t>
            </a:r>
            <a:r>
              <a:rPr lang="en-US" altLang="ko-KR" sz="2000" b="1" dirty="0" smtClean="0"/>
              <a:t>pooling</a:t>
            </a:r>
            <a:r>
              <a:rPr lang="ko-KR" altLang="en-US" sz="2000" b="1" dirty="0" smtClean="0"/>
              <a:t>이고 </a:t>
            </a:r>
            <a:r>
              <a:rPr lang="en-US" altLang="ko-KR" sz="2000" b="1" dirty="0" smtClean="0"/>
              <a:t>s&lt;z</a:t>
            </a:r>
            <a:r>
              <a:rPr lang="ko-KR" altLang="en-US" sz="2000" b="1" dirty="0" smtClean="0"/>
              <a:t>이면 </a:t>
            </a:r>
            <a:r>
              <a:rPr lang="en-US" altLang="ko-KR" sz="2000" b="1" dirty="0" smtClean="0"/>
              <a:t>Overlapping Pooling</a:t>
            </a:r>
            <a:r>
              <a:rPr lang="ko-KR" altLang="en-US" sz="2000" b="1" dirty="0" smtClean="0"/>
              <a:t>이다</a:t>
            </a:r>
            <a:r>
              <a:rPr lang="en-US" altLang="ko-KR" sz="2000" b="1" dirty="0" smtClean="0"/>
              <a:t>. (s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Stride)</a:t>
            </a:r>
          </a:p>
          <a:p>
            <a:pPr marL="359273" indent="-35927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AlexNet</a:t>
            </a:r>
            <a:r>
              <a:rPr lang="ko-KR" altLang="en-US" sz="2000" b="1" dirty="0" smtClean="0"/>
              <a:t>은 </a:t>
            </a:r>
            <a:r>
              <a:rPr lang="en-US" altLang="ko-KR" sz="2000" b="1" dirty="0" smtClean="0"/>
              <a:t>Overlapping Pooling</a:t>
            </a:r>
            <a:r>
              <a:rPr lang="ko-KR" altLang="en-US" sz="2000" b="1" dirty="0" smtClean="0"/>
              <a:t>을 사용해서 </a:t>
            </a:r>
            <a:r>
              <a:rPr lang="en-US" altLang="ko-KR" sz="2000" b="1" dirty="0" smtClean="0"/>
              <a:t>Error rate</a:t>
            </a:r>
            <a:r>
              <a:rPr lang="ko-KR" altLang="en-US" sz="2000" b="1" dirty="0" smtClean="0"/>
              <a:t>를 더 줄였고 </a:t>
            </a:r>
            <a:r>
              <a:rPr lang="en-US" altLang="ko-KR" sz="2000" b="1" dirty="0"/>
              <a:t>Overlapping </a:t>
            </a:r>
            <a:r>
              <a:rPr lang="en-US" altLang="ko-KR" sz="2000" b="1" dirty="0" smtClean="0"/>
              <a:t>Pooling</a:t>
            </a:r>
            <a:r>
              <a:rPr lang="ko-KR" altLang="en-US" sz="2000" b="1" dirty="0" smtClean="0"/>
              <a:t>이 </a:t>
            </a:r>
            <a:r>
              <a:rPr lang="en-US" altLang="ko-KR" sz="2000" b="1" dirty="0" smtClean="0"/>
              <a:t>Overfitting</a:t>
            </a:r>
            <a:r>
              <a:rPr lang="ko-KR" altLang="en-US" sz="2000" b="1" dirty="0" smtClean="0"/>
              <a:t>도 조금 더 어렵게 한다는 것을 발견했다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0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24316</TotalTime>
  <Words>1038</Words>
  <Application>Microsoft Office PowerPoint</Application>
  <PresentationFormat>사용자 지정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Seol Ki Hyuk</dc:creator>
  <cp:lastModifiedBy>Kong SEONG UK</cp:lastModifiedBy>
  <cp:revision>298</cp:revision>
  <dcterms:created xsi:type="dcterms:W3CDTF">2017-04-06T11:00:31Z</dcterms:created>
  <dcterms:modified xsi:type="dcterms:W3CDTF">2018-08-09T05:57:48Z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