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2" r:id="rId2"/>
    <p:sldId id="294" r:id="rId3"/>
    <p:sldId id="295" r:id="rId4"/>
    <p:sldId id="297" r:id="rId5"/>
    <p:sldId id="296" r:id="rId6"/>
    <p:sldId id="298" r:id="rId7"/>
  </p:sldIdLst>
  <p:sldSz cx="13444538" cy="7562850"/>
  <p:notesSz cx="10693400" cy="7562850"/>
  <p:defaultTextStyle>
    <a:defPPr>
      <a:defRPr lang="ko-KR">
        <a:uFillTx/>
      </a:defRPr>
    </a:defPPr>
    <a:lvl1pPr marL="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7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9" autoAdjust="0"/>
    <p:restoredTop sz="94604"/>
  </p:normalViewPr>
  <p:slideViewPr>
    <p:cSldViewPr>
      <p:cViewPr varScale="1">
        <p:scale>
          <a:sx n="98" d="100"/>
          <a:sy n="98" d="100"/>
        </p:scale>
        <p:origin x="960" y="90"/>
      </p:cViewPr>
      <p:guideLst>
        <p:guide orient="horz" pos="2880"/>
        <p:guide pos="27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8B6ABFD1-A3DE-43E0-8BEA-C8ECCDB0A65C}" type="datetimeFigureOut">
              <a:rPr lang="ko-KR" altLang="en-US" smtClean="0">
                <a:uFillTx/>
              </a:rPr>
              <a:t>2018-03-14</a:t>
            </a:fld>
            <a:endParaRPr lang="ko-KR" alt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9750" y="946150"/>
            <a:ext cx="4533900" cy="255111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>
                <a:uFillTx/>
              </a:rPr>
              <a:t>Edit Master text styles</a:t>
            </a:r>
          </a:p>
          <a:p>
            <a:pPr lvl="1"/>
            <a:r>
              <a:rPr lang="en-US" altLang="ko-KR">
                <a:uFillTx/>
              </a:rPr>
              <a:t>Second level</a:t>
            </a:r>
          </a:p>
          <a:p>
            <a:pPr lvl="2"/>
            <a:r>
              <a:rPr lang="en-US" altLang="ko-KR">
                <a:uFillTx/>
              </a:rPr>
              <a:t>Third level</a:t>
            </a:r>
          </a:p>
          <a:p>
            <a:pPr lvl="3"/>
            <a:r>
              <a:rPr lang="en-US" altLang="ko-KR">
                <a:uFillTx/>
              </a:rPr>
              <a:t>Fourth level</a:t>
            </a:r>
          </a:p>
          <a:p>
            <a:pPr lvl="4"/>
            <a:r>
              <a:rPr lang="en-US" altLang="ko-KR">
                <a:uFillTx/>
              </a:rPr>
              <a:t>Fifth level</a:t>
            </a:r>
            <a:endParaRPr lang="ko-KR" alt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B4D6A22E-F9FF-42EF-999B-5119DAB21D1D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8342" y="2344483"/>
            <a:ext cx="11427857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6682" y="4235198"/>
            <a:ext cx="941117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3/14/2018</a:t>
            </a:fld>
            <a:endParaRPr lang="en-US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>
            <a:spLocks/>
          </p:cNvSpPr>
          <p:nvPr/>
        </p:nvSpPr>
        <p:spPr>
          <a:xfrm>
            <a:off x="1545181" y="2920745"/>
            <a:ext cx="2899995" cy="640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>
              <a:uFillTx/>
            </a:endParaRPr>
          </a:p>
        </p:txBody>
      </p:sp>
      <p:sp>
        <p:nvSpPr>
          <p:cNvPr id="17" name="bk object 17"/>
          <p:cNvSpPr>
            <a:spLocks/>
          </p:cNvSpPr>
          <p:nvPr/>
        </p:nvSpPr>
        <p:spPr>
          <a:xfrm>
            <a:off x="1651523" y="3777999"/>
            <a:ext cx="5311391" cy="423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>
              <a:uFillTx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4"/>
            <a:ext cx="5470426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3/14/2018</a:t>
            </a:fld>
            <a:endParaRPr lang="en-US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4"/>
            <a:ext cx="5470426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2229" y="1739458"/>
            <a:ext cx="58483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23939" y="1739458"/>
            <a:ext cx="584837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3/14/2018</a:t>
            </a:fld>
            <a:endParaRPr lang="en-US">
              <a:uFillTx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4"/>
            <a:ext cx="5470426" cy="677108"/>
          </a:xfrm>
        </p:spPr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3/14/2018</a:t>
            </a:fld>
            <a:endParaRPr lang="en-US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3/14/2018</a:t>
            </a:fld>
            <a:endParaRPr lang="en-US"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srgbClr val="FFFFFF"/>
            </a:duotone>
          </a:blip>
          <a:stretch>
            <a:fillRect/>
          </a:stretch>
        </p:blipFill>
        <p:spPr>
          <a:xfrm>
            <a:off x="12096175" y="6571367"/>
            <a:ext cx="1242444" cy="878387"/>
          </a:xfrm>
          <a:prstGeom prst="rect">
            <a:avLst/>
          </a:prstGeom>
        </p:spPr>
      </p:pic>
      <p:cxnSp>
        <p:nvCxnSpPr>
          <p:cNvPr id="7" name="직선 연결선[R] 6"/>
          <p:cNvCxnSpPr/>
          <p:nvPr userDrawn="1"/>
        </p:nvCxnSpPr>
        <p:spPr>
          <a:xfrm>
            <a:off x="738061" y="7027473"/>
            <a:ext cx="1121648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 userDrawn="1"/>
        </p:nvGrpSpPr>
        <p:grpSpPr>
          <a:xfrm>
            <a:off x="533991" y="351622"/>
            <a:ext cx="1225105" cy="39700"/>
            <a:chOff x="484243" y="251476"/>
            <a:chExt cx="1110970" cy="110628"/>
          </a:xfrm>
        </p:grpSpPr>
        <p:sp>
          <p:nvSpPr>
            <p:cNvPr id="9" name="직사각형 8"/>
            <p:cNvSpPr>
              <a:spLocks/>
            </p:cNvSpPr>
            <p:nvPr/>
          </p:nvSpPr>
          <p:spPr>
            <a:xfrm>
              <a:off x="484243" y="251476"/>
              <a:ext cx="555485" cy="1106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  <p:sp>
          <p:nvSpPr>
            <p:cNvPr id="10" name="직사각형 9"/>
            <p:cNvSpPr>
              <a:spLocks/>
            </p:cNvSpPr>
            <p:nvPr/>
          </p:nvSpPr>
          <p:spPr>
            <a:xfrm>
              <a:off x="1039728" y="251476"/>
              <a:ext cx="555485" cy="110628"/>
            </a:xfrm>
            <a:prstGeom prst="rect">
              <a:avLst/>
            </a:prstGeom>
            <a:solidFill>
              <a:srgbClr val="6077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585" y="649735"/>
            <a:ext cx="5470426" cy="692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uFillTx/>
                <a:latin typeface="Times New Roman"/>
                <a:cs typeface="Times New Roman"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2227" y="1739458"/>
            <a:ext cx="121000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uFillTx/>
              </a:defRPr>
            </a:lvl1pPr>
          </a:lstStyle>
          <a:p>
            <a:endParaRPr>
              <a:uFillTx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25273" y="7002434"/>
            <a:ext cx="293001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uFillTx/>
                <a:latin typeface="Arial"/>
                <a:cs typeface="Arial"/>
              </a:defRPr>
            </a:lvl1pPr>
          </a:lstStyle>
          <a:p>
            <a:pPr marL="12701">
              <a:spcBef>
                <a:spcPts val="15"/>
              </a:spcBef>
            </a:pPr>
            <a:r>
              <a:rPr lang="nb-NO">
                <a:uFillTx/>
              </a:rPr>
              <a:t>© </a:t>
            </a:r>
            <a:r>
              <a:rPr lang="nb-NO" spc="-5">
                <a:uFillTx/>
              </a:rPr>
              <a:t>1992–2008  R. C. Gonzalez </a:t>
            </a:r>
            <a:r>
              <a:rPr lang="nb-NO">
                <a:uFillTx/>
              </a:rPr>
              <a:t>&amp; </a:t>
            </a:r>
            <a:r>
              <a:rPr lang="nb-NO" spc="-5">
                <a:uFillTx/>
              </a:rPr>
              <a:t>R. E.</a:t>
            </a:r>
            <a:r>
              <a:rPr lang="nb-NO" spc="-45">
                <a:uFillTx/>
              </a:rPr>
              <a:t> </a:t>
            </a:r>
            <a:r>
              <a:rPr lang="nb-NO" spc="-5">
                <a:uFillTx/>
              </a:rPr>
              <a:t>Woods</a:t>
            </a:r>
            <a:endParaRPr lang="nb-NO" spc="-5" dirty="0">
              <a:uFillTx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2227" y="7033452"/>
            <a:ext cx="30922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1D8BD707-D9CF-40AE-B4C6-C98DA3205C09}" type="datetimeFigureOut">
              <a:rPr lang="en-US">
                <a:uFillTx/>
              </a:rPr>
              <a:t>3/14/2018</a:t>
            </a:fld>
            <a:endParaRPr lang="en-US">
              <a:uFillTx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80067" y="7033452"/>
            <a:ext cx="30922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B6F15528-21DE-4FAA-801E-634DDDAF4B2B}" type="slidenum">
              <a:t>‹#›</a:t>
            </a:fld>
            <a:endParaRPr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>
        <a:defRPr>
          <a:uFillTx/>
          <a:latin typeface="+mj-lt"/>
          <a:ea typeface="+mj-ea"/>
          <a:cs typeface="+mj-cs"/>
        </a:defRPr>
      </a:lvl1pPr>
    </p:titleStyle>
    <p:bodyStyle>
      <a:lvl1pPr marL="0">
        <a:defRPr>
          <a:uFillTx/>
          <a:latin typeface="+mn-lt"/>
          <a:ea typeface="+mn-ea"/>
          <a:cs typeface="+mn-cs"/>
        </a:defRPr>
      </a:lvl1pPr>
      <a:lvl2pPr marL="457226">
        <a:defRPr>
          <a:uFillTx/>
          <a:latin typeface="+mn-lt"/>
          <a:ea typeface="+mn-ea"/>
          <a:cs typeface="+mn-cs"/>
        </a:defRPr>
      </a:lvl2pPr>
      <a:lvl3pPr marL="914451">
        <a:defRPr>
          <a:uFillTx/>
          <a:latin typeface="+mn-lt"/>
          <a:ea typeface="+mn-ea"/>
          <a:cs typeface="+mn-cs"/>
        </a:defRPr>
      </a:lvl3pPr>
      <a:lvl4pPr marL="1371678">
        <a:defRPr>
          <a:uFillTx/>
          <a:latin typeface="+mn-lt"/>
          <a:ea typeface="+mn-ea"/>
          <a:cs typeface="+mn-cs"/>
        </a:defRPr>
      </a:lvl4pPr>
      <a:lvl5pPr marL="1828903">
        <a:defRPr>
          <a:uFillTx/>
          <a:latin typeface="+mn-lt"/>
          <a:ea typeface="+mn-ea"/>
          <a:cs typeface="+mn-cs"/>
        </a:defRPr>
      </a:lvl5pPr>
      <a:lvl6pPr marL="2286129">
        <a:defRPr>
          <a:uFillTx/>
          <a:latin typeface="+mn-lt"/>
          <a:ea typeface="+mn-ea"/>
          <a:cs typeface="+mn-cs"/>
        </a:defRPr>
      </a:lvl6pPr>
      <a:lvl7pPr marL="2743354">
        <a:defRPr>
          <a:uFillTx/>
          <a:latin typeface="+mn-lt"/>
          <a:ea typeface="+mn-ea"/>
          <a:cs typeface="+mn-cs"/>
        </a:defRPr>
      </a:lvl7pPr>
      <a:lvl8pPr marL="3200581">
        <a:defRPr>
          <a:uFillTx/>
          <a:latin typeface="+mn-lt"/>
          <a:ea typeface="+mn-ea"/>
          <a:cs typeface="+mn-cs"/>
        </a:defRPr>
      </a:lvl8pPr>
      <a:lvl9pPr marL="3657806">
        <a:defRPr>
          <a:uFillTx/>
          <a:latin typeface="+mn-lt"/>
          <a:ea typeface="+mn-ea"/>
          <a:cs typeface="+mn-cs"/>
        </a:defRPr>
      </a:lvl9pPr>
    </p:bodyStyle>
    <p:otherStyle>
      <a:lvl1pPr marL="0">
        <a:defRPr>
          <a:uFillTx/>
          <a:latin typeface="+mn-lt"/>
          <a:ea typeface="+mn-ea"/>
          <a:cs typeface="+mn-cs"/>
        </a:defRPr>
      </a:lvl1pPr>
      <a:lvl2pPr marL="457226">
        <a:defRPr>
          <a:uFillTx/>
          <a:latin typeface="+mn-lt"/>
          <a:ea typeface="+mn-ea"/>
          <a:cs typeface="+mn-cs"/>
        </a:defRPr>
      </a:lvl2pPr>
      <a:lvl3pPr marL="914451">
        <a:defRPr>
          <a:uFillTx/>
          <a:latin typeface="+mn-lt"/>
          <a:ea typeface="+mn-ea"/>
          <a:cs typeface="+mn-cs"/>
        </a:defRPr>
      </a:lvl3pPr>
      <a:lvl4pPr marL="1371678">
        <a:defRPr>
          <a:uFillTx/>
          <a:latin typeface="+mn-lt"/>
          <a:ea typeface="+mn-ea"/>
          <a:cs typeface="+mn-cs"/>
        </a:defRPr>
      </a:lvl4pPr>
      <a:lvl5pPr marL="1828903">
        <a:defRPr>
          <a:uFillTx/>
          <a:latin typeface="+mn-lt"/>
          <a:ea typeface="+mn-ea"/>
          <a:cs typeface="+mn-cs"/>
        </a:defRPr>
      </a:lvl5pPr>
      <a:lvl6pPr marL="2286129">
        <a:defRPr>
          <a:uFillTx/>
          <a:latin typeface="+mn-lt"/>
          <a:ea typeface="+mn-ea"/>
          <a:cs typeface="+mn-cs"/>
        </a:defRPr>
      </a:lvl6pPr>
      <a:lvl7pPr marL="2743354">
        <a:defRPr>
          <a:uFillTx/>
          <a:latin typeface="+mn-lt"/>
          <a:ea typeface="+mn-ea"/>
          <a:cs typeface="+mn-cs"/>
        </a:defRPr>
      </a:lvl7pPr>
      <a:lvl8pPr marL="3200581">
        <a:defRPr>
          <a:uFillTx/>
          <a:latin typeface="+mn-lt"/>
          <a:ea typeface="+mn-ea"/>
          <a:cs typeface="+mn-cs"/>
        </a:defRPr>
      </a:lvl8pPr>
      <a:lvl9pPr marL="3657806">
        <a:defRPr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지도, 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FEBFA424-FEB3-4735-9CA4-A4729355E0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/>
          </a:blip>
          <a:srcRect t="8930" r="-1" b="13211"/>
          <a:stretch/>
        </p:blipFill>
        <p:spPr>
          <a:xfrm>
            <a:off x="20" y="10"/>
            <a:ext cx="13444517" cy="756284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AC3801D-75AF-475B-97BF-9AD2E30669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98658"/>
            <a:ext cx="10923686" cy="2119810"/>
          </a:xfrm>
          <a:prstGeom prst="rect">
            <a:avLst/>
          </a:prstGeom>
          <a:solidFill>
            <a:schemeClr val="tx2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83163" y="4742635"/>
            <a:ext cx="9999374" cy="1431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4400">
                <a:solidFill>
                  <a:schemeClr val="bg1"/>
                </a:solidFill>
                <a:uFillTx/>
                <a:latin typeface="+mj-lt"/>
                <a:ea typeface="+mj-ea"/>
                <a:cs typeface="+mj-cs"/>
              </a:rPr>
              <a:t>Regression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8CDC031-12B1-4F8C-9E9B-40F3D241FB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096175" y="6571367"/>
            <a:ext cx="1242444" cy="87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1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3950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Regression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9D4F04-D561-4FD1-B572-DB38C38B1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269" y="1419225"/>
            <a:ext cx="7005299" cy="4169668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D3F3F0-39F8-4AB1-BC2F-888D7696FE8B}"/>
              </a:ext>
            </a:extLst>
          </p:cNvPr>
          <p:cNvCxnSpPr/>
          <p:nvPr/>
        </p:nvCxnSpPr>
        <p:spPr>
          <a:xfrm flipH="1">
            <a:off x="1819528" y="1506774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42B306-2F7D-4FCC-B827-C7B17B35A715}"/>
              </a:ext>
            </a:extLst>
          </p:cNvPr>
          <p:cNvCxnSpPr/>
          <p:nvPr/>
        </p:nvCxnSpPr>
        <p:spPr>
          <a:xfrm flipH="1">
            <a:off x="1829256" y="2886442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C8C535-E122-42D1-9511-A21C81EB6E60}"/>
                  </a:ext>
                </a:extLst>
              </p:cNvPr>
              <p:cNvSpPr txBox="1"/>
              <p:nvPr/>
            </p:nvSpPr>
            <p:spPr>
              <a:xfrm>
                <a:off x="3826669" y="3473648"/>
                <a:ext cx="76200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2000" b="0" i="1" baseline="-2500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C8C535-E122-42D1-9511-A21C81EB6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669" y="3473648"/>
                <a:ext cx="762000" cy="307777"/>
              </a:xfrm>
              <a:prstGeom prst="rect">
                <a:avLst/>
              </a:prstGeom>
              <a:blipFill>
                <a:blip r:embed="rId3"/>
                <a:stretch>
                  <a:fillRect l="-2400" t="-2000" r="-5600" b="-3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B9E3A3-BB39-4C36-91F5-26F42717FBF9}"/>
                  </a:ext>
                </a:extLst>
              </p:cNvPr>
              <p:cNvSpPr txBox="1"/>
              <p:nvPr/>
            </p:nvSpPr>
            <p:spPr>
              <a:xfrm>
                <a:off x="5657850" y="3794125"/>
                <a:ext cx="6262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2000" b="0" i="1" baseline="-2500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B9E3A3-BB39-4C36-91F5-26F42717F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850" y="3794125"/>
                <a:ext cx="626269" cy="307777"/>
              </a:xfrm>
              <a:prstGeom prst="rect">
                <a:avLst/>
              </a:prstGeom>
              <a:blipFill>
                <a:blip r:embed="rId4"/>
                <a:stretch>
                  <a:fillRect l="-13592" t="-1961" r="-17476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43F6F5-0708-46F3-8332-9E36BBCB4F63}"/>
                  </a:ext>
                </a:extLst>
              </p:cNvPr>
              <p:cNvSpPr txBox="1"/>
              <p:nvPr/>
            </p:nvSpPr>
            <p:spPr>
              <a:xfrm>
                <a:off x="4436269" y="4009569"/>
                <a:ext cx="126317" cy="184666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43F6F5-0708-46F3-8332-9E36BBCB4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269" y="4009569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59579C-39CF-445F-8527-03C7A0E72747}"/>
                  </a:ext>
                </a:extLst>
              </p:cNvPr>
              <p:cNvSpPr txBox="1"/>
              <p:nvPr/>
            </p:nvSpPr>
            <p:spPr>
              <a:xfrm>
                <a:off x="6220960" y="4423234"/>
                <a:ext cx="126317" cy="184666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59579C-39CF-445F-8527-03C7A0E72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960" y="4423234"/>
                <a:ext cx="126317" cy="184666"/>
              </a:xfrm>
              <a:prstGeom prst="rect">
                <a:avLst/>
              </a:prstGeom>
              <a:blipFill>
                <a:blip r:embed="rId6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A75689-5428-435D-AD3F-CAED9889F4A4}"/>
                  </a:ext>
                </a:extLst>
              </p:cNvPr>
              <p:cNvSpPr txBox="1"/>
              <p:nvPr/>
            </p:nvSpPr>
            <p:spPr>
              <a:xfrm>
                <a:off x="6220959" y="4830922"/>
                <a:ext cx="126317" cy="184666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A75689-5428-435D-AD3F-CAED9889F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959" y="4830922"/>
                <a:ext cx="126317" cy="184666"/>
              </a:xfrm>
              <a:prstGeom prst="rect">
                <a:avLst/>
              </a:prstGeom>
              <a:blipFill>
                <a:blip r:embed="rId7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ED02FC-8FE6-4246-99CE-76F4CC84F9B6}"/>
                  </a:ext>
                </a:extLst>
              </p:cNvPr>
              <p:cNvSpPr txBox="1"/>
              <p:nvPr/>
            </p:nvSpPr>
            <p:spPr>
              <a:xfrm>
                <a:off x="6220958" y="5257287"/>
                <a:ext cx="126317" cy="184666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ED02FC-8FE6-4246-99CE-76F4CC84F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958" y="5257287"/>
                <a:ext cx="126317" cy="184666"/>
              </a:xfrm>
              <a:prstGeom prst="rect">
                <a:avLst/>
              </a:prstGeom>
              <a:blipFill>
                <a:blip r:embed="rId6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BED616-B684-4462-96BB-65B013221EB4}"/>
                  </a:ext>
                </a:extLst>
              </p:cNvPr>
              <p:cNvSpPr txBox="1"/>
              <p:nvPr/>
            </p:nvSpPr>
            <p:spPr>
              <a:xfrm>
                <a:off x="7017544" y="4830922"/>
                <a:ext cx="126317" cy="184666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BED616-B684-4462-96BB-65B013221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544" y="4830922"/>
                <a:ext cx="126317" cy="184666"/>
              </a:xfrm>
              <a:prstGeom prst="rect">
                <a:avLst/>
              </a:prstGeom>
              <a:blipFill>
                <a:blip r:embed="rId8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23AE4D-5942-4DA5-A404-05A760C42476}"/>
                  </a:ext>
                </a:extLst>
              </p:cNvPr>
              <p:cNvSpPr txBox="1"/>
              <p:nvPr/>
            </p:nvSpPr>
            <p:spPr>
              <a:xfrm>
                <a:off x="8265319" y="5257287"/>
                <a:ext cx="126317" cy="184666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23AE4D-5942-4DA5-A404-05A760C42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319" y="5257287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3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EC2F570-4547-4F8A-8740-B218E41473C1}"/>
              </a:ext>
            </a:extLst>
          </p:cNvPr>
          <p:cNvCxnSpPr/>
          <p:nvPr/>
        </p:nvCxnSpPr>
        <p:spPr>
          <a:xfrm>
            <a:off x="7150894" y="5489578"/>
            <a:ext cx="1676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F5796E7-2216-424B-BA08-3715E3C61D97}"/>
              </a:ext>
            </a:extLst>
          </p:cNvPr>
          <p:cNvSpPr txBox="1"/>
          <p:nvPr/>
        </p:nvSpPr>
        <p:spPr>
          <a:xfrm>
            <a:off x="7677521" y="5588893"/>
            <a:ext cx="58541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무시</a:t>
            </a:r>
          </a:p>
        </p:txBody>
      </p:sp>
    </p:spTree>
    <p:extLst>
      <p:ext uri="{BB962C8B-B14F-4D97-AF65-F5344CB8AC3E}">
        <p14:creationId xmlns:p14="http://schemas.microsoft.com/office/powerpoint/2010/main" val="260877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3950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Regression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D3F3F0-39F8-4AB1-BC2F-888D7696FE8B}"/>
              </a:ext>
            </a:extLst>
          </p:cNvPr>
          <p:cNvCxnSpPr/>
          <p:nvPr/>
        </p:nvCxnSpPr>
        <p:spPr>
          <a:xfrm flipH="1">
            <a:off x="1819528" y="1506774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42B306-2F7D-4FCC-B827-C7B17B35A715}"/>
              </a:ext>
            </a:extLst>
          </p:cNvPr>
          <p:cNvCxnSpPr/>
          <p:nvPr/>
        </p:nvCxnSpPr>
        <p:spPr>
          <a:xfrm flipH="1">
            <a:off x="1829256" y="3962767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05075B5-4911-481B-BCB2-4DD83D51B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269" y="1409700"/>
            <a:ext cx="6469856" cy="413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0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3950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Linear</a:t>
            </a:r>
            <a:r>
              <a:rPr kumimoji="1" lang="ko-KR" altLang="en-US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 </a:t>
            </a:r>
            <a:r>
              <a:rPr kumimoji="1" lang="en-US" altLang="ko-KR" sz="2000" dirty="0">
                <a:solidFill>
                  <a:srgbClr val="607796"/>
                </a:solidFill>
                <a:latin typeface="Apple SD Gothic Neo Light" charset="-127"/>
                <a:ea typeface="Apple SD Gothic Neo Light" charset="-127"/>
                <a:cs typeface="Apple SD Gothic Neo Light" charset="-127"/>
              </a:rPr>
              <a:t>Regression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D3F3F0-39F8-4AB1-BC2F-888D7696FE8B}"/>
              </a:ext>
            </a:extLst>
          </p:cNvPr>
          <p:cNvCxnSpPr/>
          <p:nvPr/>
        </p:nvCxnSpPr>
        <p:spPr>
          <a:xfrm flipH="1">
            <a:off x="1819528" y="1506774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A78A7F7-1D1E-46FB-A0BA-67F9C03E9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219" y="1381125"/>
            <a:ext cx="6770076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2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3950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Multivariate Regression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D3F3F0-39F8-4AB1-BC2F-888D7696FE8B}"/>
              </a:ext>
            </a:extLst>
          </p:cNvPr>
          <p:cNvCxnSpPr/>
          <p:nvPr/>
        </p:nvCxnSpPr>
        <p:spPr>
          <a:xfrm flipH="1">
            <a:off x="1819528" y="1506774"/>
            <a:ext cx="14400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668587F-5520-43C4-A48E-CDB57DFDC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808" y="1405270"/>
            <a:ext cx="8637924" cy="3166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B2350E-0FE2-4155-85B5-5FB6F628FB30}"/>
                  </a:ext>
                </a:extLst>
              </p:cNvPr>
              <p:cNvSpPr txBox="1"/>
              <p:nvPr/>
            </p:nvSpPr>
            <p:spPr>
              <a:xfrm>
                <a:off x="5277128" y="5534025"/>
                <a:ext cx="2393284" cy="369332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B2350E-0FE2-4155-85B5-5FB6F628F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128" y="5534025"/>
                <a:ext cx="2393284" cy="369332"/>
              </a:xfrm>
              <a:prstGeom prst="rect">
                <a:avLst/>
              </a:prstGeom>
              <a:blipFill>
                <a:blip r:embed="rId3"/>
                <a:stretch>
                  <a:fillRect l="-1531" t="-38333" r="-18622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106F2B5-093D-4122-8412-5B3DD3DD1DEF}"/>
              </a:ext>
            </a:extLst>
          </p:cNvPr>
          <p:cNvSpPr txBox="1"/>
          <p:nvPr/>
        </p:nvSpPr>
        <p:spPr>
          <a:xfrm>
            <a:off x="3576993" y="549055"/>
            <a:ext cx="253146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Basis Function Expansion</a:t>
            </a:r>
            <a:endParaRPr lang="ko-KR" altLang="en-US" dirty="0"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09107D0-0BBE-483F-8704-892E575A4892}"/>
              </a:ext>
            </a:extLst>
          </p:cNvPr>
          <p:cNvCxnSpPr/>
          <p:nvPr/>
        </p:nvCxnSpPr>
        <p:spPr>
          <a:xfrm>
            <a:off x="3426214" y="578238"/>
            <a:ext cx="0" cy="26057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04D0E79-A5CF-4E89-9C1D-4462833B34B6}"/>
              </a:ext>
            </a:extLst>
          </p:cNvPr>
          <p:cNvSpPr txBox="1"/>
          <p:nvPr/>
        </p:nvSpPr>
        <p:spPr>
          <a:xfrm>
            <a:off x="8221950" y="2244320"/>
            <a:ext cx="235352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ppleSDGothicNeoUL00" panose="02000503000000000000" pitchFamily="2" charset="-127"/>
                <a:ea typeface="AppleSDGothicNeoUL00" panose="02000503000000000000" pitchFamily="2" charset="-127"/>
              </a:rPr>
              <a:t>(Polynomial regression)</a:t>
            </a:r>
            <a:endParaRPr lang="ko-KR" altLang="en-US" dirty="0">
              <a:latin typeface="AppleSDGothicNeoUL00" panose="02000503000000000000" pitchFamily="2" charset="-127"/>
              <a:ea typeface="AppleSDGothicNeoUL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954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">
            <a:extLst>
              <a:ext uri="{FF2B5EF4-FFF2-40B4-BE49-F238E27FC236}">
                <a16:creationId xmlns:a16="http://schemas.microsoft.com/office/drawing/2014/main" id="{9D619D04-013E-4630-B348-6CFA4771E79C}"/>
              </a:ext>
            </a:extLst>
          </p:cNvPr>
          <p:cNvSpPr txBox="1">
            <a:spLocks/>
          </p:cNvSpPr>
          <p:nvPr/>
        </p:nvSpPr>
        <p:spPr>
          <a:xfrm>
            <a:off x="409707" y="500417"/>
            <a:ext cx="3950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rgbClr val="607796"/>
                </a:solidFill>
                <a:uFillTx/>
                <a:latin typeface="Apple SD Gothic Neo Light" charset="-127"/>
                <a:ea typeface="Apple SD Gothic Neo Light" charset="-127"/>
                <a:cs typeface="Apple SD Gothic Neo Light" charset="-127"/>
              </a:rPr>
              <a:t>Example</a:t>
            </a:r>
            <a:endParaRPr kumimoji="1" lang="ko-KR" altLang="en-US" sz="2000" dirty="0">
              <a:solidFill>
                <a:srgbClr val="607796"/>
              </a:solidFill>
              <a:uFillTx/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1978B1-F288-4C4D-AA50-82BB2A3B0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269" y="1114425"/>
            <a:ext cx="8212506" cy="475157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6AC9529-8D4B-40DC-A7D7-66FE19A9D7C4}"/>
              </a:ext>
            </a:extLst>
          </p:cNvPr>
          <p:cNvSpPr/>
          <p:nvPr/>
        </p:nvSpPr>
        <p:spPr>
          <a:xfrm>
            <a:off x="2384888" y="6524625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http://163.180.13.121:8888/notebooks/SJ/ML/IdeaLab%20Study/Untitled.ipynb</a:t>
            </a:r>
          </a:p>
        </p:txBody>
      </p:sp>
    </p:spTree>
    <p:extLst>
      <p:ext uri="{BB962C8B-B14F-4D97-AF65-F5344CB8AC3E}">
        <p14:creationId xmlns:p14="http://schemas.microsoft.com/office/powerpoint/2010/main" val="3427548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26838</TotalTime>
  <Words>54</Words>
  <Application>Microsoft Office PowerPoint</Application>
  <PresentationFormat>사용자 지정</PresentationFormat>
  <Paragraphs>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Apple SD Gothic Neo Light</vt:lpstr>
      <vt:lpstr>AppleSDGothicNeoUL00</vt:lpstr>
      <vt:lpstr>맑은 고딕</vt:lpstr>
      <vt:lpstr>Arial</vt:lpstr>
      <vt:lpstr>Calibri</vt:lpstr>
      <vt:lpstr>Cambria Math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DIP3E_Chapter03_Art.ppt [Compatibility Mode]</dc:title>
  <dc:creator>El-Sana</dc:creator>
  <cp:lastModifiedBy>송석정</cp:lastModifiedBy>
  <cp:revision>434</cp:revision>
  <cp:lastPrinted>2017-06-25T16:24:16Z</cp:lastPrinted>
  <dcterms:created xsi:type="dcterms:W3CDTF">2017-04-06T11:00:31Z</dcterms:created>
  <dcterms:modified xsi:type="dcterms:W3CDTF">2018-03-14T01:14:54Z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2011-01-21T00:00:00Z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2017-04-06T00:00:00Z</vt:filetime>
  </property>
</Properties>
</file>