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74" r:id="rId4"/>
    <p:sldId id="258" r:id="rId5"/>
    <p:sldId id="273" r:id="rId6"/>
    <p:sldId id="259" r:id="rId7"/>
    <p:sldId id="260" r:id="rId8"/>
    <p:sldId id="337" r:id="rId9"/>
    <p:sldId id="343" r:id="rId10"/>
    <p:sldId id="344" r:id="rId11"/>
    <p:sldId id="263" r:id="rId12"/>
    <p:sldId id="349" r:id="rId13"/>
    <p:sldId id="264" r:id="rId14"/>
    <p:sldId id="269" r:id="rId15"/>
    <p:sldId id="338" r:id="rId16"/>
    <p:sldId id="339" r:id="rId17"/>
    <p:sldId id="265" r:id="rId18"/>
    <p:sldId id="266" r:id="rId19"/>
    <p:sldId id="267" r:id="rId20"/>
    <p:sldId id="268" r:id="rId21"/>
    <p:sldId id="270" r:id="rId22"/>
    <p:sldId id="271" r:id="rId23"/>
    <p:sldId id="345" r:id="rId24"/>
    <p:sldId id="275" r:id="rId25"/>
    <p:sldId id="347" r:id="rId26"/>
    <p:sldId id="278" r:id="rId27"/>
    <p:sldId id="277" r:id="rId28"/>
    <p:sldId id="279" r:id="rId29"/>
    <p:sldId id="285" r:id="rId30"/>
    <p:sldId id="288" r:id="rId31"/>
    <p:sldId id="296" r:id="rId32"/>
    <p:sldId id="295" r:id="rId33"/>
    <p:sldId id="294" r:id="rId34"/>
    <p:sldId id="353" r:id="rId35"/>
    <p:sldId id="354" r:id="rId36"/>
    <p:sldId id="355" r:id="rId37"/>
    <p:sldId id="356" r:id="rId38"/>
    <p:sldId id="358" r:id="rId39"/>
    <p:sldId id="361" r:id="rId40"/>
    <p:sldId id="362" r:id="rId41"/>
    <p:sldId id="363" r:id="rId42"/>
    <p:sldId id="364" r:id="rId43"/>
    <p:sldId id="365" r:id="rId44"/>
    <p:sldId id="366" r:id="rId45"/>
    <p:sldId id="368" r:id="rId46"/>
    <p:sldId id="369" r:id="rId47"/>
    <p:sldId id="370" r:id="rId48"/>
    <p:sldId id="371" r:id="rId49"/>
    <p:sldId id="313" r:id="rId50"/>
    <p:sldId id="302" r:id="rId51"/>
    <p:sldId id="299" r:id="rId52"/>
    <p:sldId id="372" r:id="rId53"/>
    <p:sldId id="321" r:id="rId54"/>
    <p:sldId id="322" r:id="rId55"/>
    <p:sldId id="342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656" autoAdjust="0"/>
  </p:normalViewPr>
  <p:slideViewPr>
    <p:cSldViewPr snapToGrid="0" snapToObjects="1">
      <p:cViewPr>
        <p:scale>
          <a:sx n="90" d="100"/>
          <a:sy n="90" d="100"/>
        </p:scale>
        <p:origin x="-1216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DEMONSTRATE</a:t>
            </a:r>
            <a:r>
              <a:rPr lang="en-US" baseline="0"/>
              <a:t> CD HERE!!!</a:t>
            </a:r>
          </a:p>
          <a:p>
            <a:r>
              <a:rPr lang="en-US" baseline="0"/>
              <a:t>INCLUDE ~, .., . cd on its own. relative path vs absolute path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SHOW THESE COMMANDS IN ACTION, AND THEN BREAK FOR THEM TO DO THE WORKSHEET.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We’ll use Bash (</a:t>
            </a:r>
            <a:r>
              <a:rPr lang="en-US" dirty="0" err="1" smtClean="0">
                <a:sym typeface="Wingdings"/>
              </a:rPr>
              <a:t>bourne</a:t>
            </a:r>
            <a:r>
              <a:rPr lang="en-US" dirty="0" smtClean="0">
                <a:sym typeface="Wingdings"/>
              </a:rPr>
              <a:t>-again shell)</a:t>
            </a:r>
          </a:p>
        </p:txBody>
      </p:sp>
    </p:spTree>
    <p:extLst>
      <p:ext uri="{BB962C8B-B14F-4D97-AF65-F5344CB8AC3E}">
        <p14:creationId xmlns:p14="http://schemas.microsoft.com/office/powerpoint/2010/main" val="419326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3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The path from A to C is </a:t>
            </a:r>
            <a:r>
              <a:rPr lang="en-US" sz="2400" dirty="0" smtClean="0">
                <a:solidFill>
                  <a:schemeClr val="accent5"/>
                </a:solidFill>
                <a:latin typeface="Monaco"/>
                <a:cs typeface="Monaco"/>
              </a:rPr>
              <a:t>B/C</a:t>
            </a:r>
            <a:endParaRPr lang="en-US" sz="2400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0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</a:rPr>
              <a:t>The path from C to A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../..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358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The </a:t>
            </a:r>
            <a:r>
              <a:rPr lang="en-US" sz="2000" i="1" dirty="0" smtClean="0">
                <a:solidFill>
                  <a:srgbClr val="DC5924"/>
                </a:solidFill>
              </a:rPr>
              <a:t>full path </a:t>
            </a:r>
            <a:r>
              <a:rPr lang="en-US" sz="2000" dirty="0" smtClean="0">
                <a:solidFill>
                  <a:srgbClr val="DC5924"/>
                </a:solidFill>
              </a:rPr>
              <a:t>to my home directory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8155"/>
            <a:ext cx="8164689" cy="524651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Day One, May 23rd</a:t>
            </a:r>
          </a:p>
          <a:p>
            <a:pPr marL="914400" lvl="1" indent="-457200"/>
            <a:r>
              <a:rPr lang="en-US" sz="2200" dirty="0" smtClean="0"/>
              <a:t>UNIX / Bash</a:t>
            </a:r>
          </a:p>
          <a:p>
            <a:pPr marL="914400" lvl="1" indent="-457200"/>
            <a:r>
              <a:rPr lang="en-US" sz="2200" dirty="0" smtClean="0"/>
              <a:t>Python data structures and basic operations, Part 1 </a:t>
            </a:r>
          </a:p>
          <a:p>
            <a:pPr marL="914400" lvl="1" indent="-457200"/>
            <a:r>
              <a:rPr lang="en-US" sz="2200" dirty="0" smtClean="0"/>
              <a:t>Control flow, Part 1</a:t>
            </a:r>
          </a:p>
          <a:p>
            <a:r>
              <a:rPr lang="en-US" sz="2600" dirty="0" smtClean="0"/>
              <a:t>Day Two, May 24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Control flow, Part 2</a:t>
            </a:r>
          </a:p>
          <a:p>
            <a:pPr marL="914400" lvl="1" indent="-457200"/>
            <a:r>
              <a:rPr lang="en-US" sz="2200" dirty="0" smtClean="0"/>
              <a:t>File input/output</a:t>
            </a:r>
          </a:p>
          <a:p>
            <a:r>
              <a:rPr lang="en-US" sz="2600" dirty="0" smtClean="0"/>
              <a:t>Day Three, May 25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Functions</a:t>
            </a:r>
          </a:p>
          <a:p>
            <a:pPr marL="914400" lvl="1" indent="-457200"/>
            <a:r>
              <a:rPr lang="en-US" sz="2200" dirty="0" smtClean="0"/>
              <a:t>Modules</a:t>
            </a:r>
          </a:p>
          <a:p>
            <a:r>
              <a:rPr lang="en-US" sz="2600" dirty="0" smtClean="0"/>
              <a:t>Day Four, May 26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Best coding practices</a:t>
            </a:r>
          </a:p>
          <a:p>
            <a:pPr marL="914400" lvl="1" indent="-457200"/>
            <a:r>
              <a:rPr lang="en-US" sz="2200" dirty="0" smtClean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29774"/>
              </p:ext>
            </p:extLst>
          </p:nvPr>
        </p:nvGraphicFramePr>
        <p:xfrm>
          <a:off x="239784" y="1068650"/>
          <a:ext cx="8596715" cy="411012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736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42642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593" y="5550340"/>
            <a:ext cx="822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UNIX symbols/shortcuts!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Typing tab “auto-completes”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greater-than sign, &gt;, will re-direct printing to a file (overwrites the file!)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greater-than signs, &gt;&gt;, will also re-direct, but will </a:t>
            </a:r>
            <a:r>
              <a:rPr lang="en-US" i="1" dirty="0" smtClean="0"/>
              <a:t>append</a:t>
            </a:r>
            <a:r>
              <a:rPr lang="en-US" dirty="0" smtClean="0"/>
              <a:t> to the file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</p:txBody>
      </p:sp>
    </p:spTree>
    <p:extLst>
      <p:ext uri="{BB962C8B-B14F-4D97-AF65-F5344CB8AC3E}">
        <p14:creationId xmlns:p14="http://schemas.microsoft.com/office/powerpoint/2010/main" val="105477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20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Each defined variable has a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, and </a:t>
            </a:r>
            <a:r>
              <a:rPr lang="en-US" i="1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type</a:t>
            </a:r>
            <a:r>
              <a:rPr lang="en-US" dirty="0" smtClean="0"/>
              <a:t> determines what you can do with the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2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929252" y="4246998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21976" y="4482943"/>
            <a:ext cx="272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Floats have *decimals*</a:t>
            </a:r>
            <a:endParaRPr lang="en-US" sz="1600" dirty="0">
              <a:solidFill>
                <a:srgbClr val="DC5924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588928" y="2675112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6133" y="2911057"/>
            <a:ext cx="365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Integers are *counting numbers*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432" y="4775167"/>
            <a:ext cx="96529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3348" y="4920134"/>
            <a:ext cx="383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name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of this variable is </a:t>
            </a:r>
            <a:r>
              <a:rPr lang="en-US" dirty="0" smtClean="0">
                <a:solidFill>
                  <a:schemeClr val="accent2"/>
                </a:solidFill>
              </a:rPr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value</a:t>
            </a:r>
            <a:r>
              <a:rPr lang="en-US" dirty="0" smtClean="0"/>
              <a:t> of this variable is </a:t>
            </a:r>
            <a:r>
              <a:rPr lang="en-US" dirty="0" smtClean="0">
                <a:solidFill>
                  <a:srgbClr val="F5C201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type</a:t>
            </a:r>
            <a:r>
              <a:rPr lang="en-US" dirty="0" smtClean="0"/>
              <a:t> of this variable is </a:t>
            </a:r>
            <a:r>
              <a:rPr lang="en-US" dirty="0" smtClean="0">
                <a:solidFill>
                  <a:srgbClr val="F5C201"/>
                </a:solidFill>
              </a:rPr>
              <a:t>float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611" y="2341058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612" y="3857643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08000" y="3064066"/>
            <a:ext cx="4407012" cy="369332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Comments are denoted with </a:t>
            </a:r>
            <a:r>
              <a:rPr lang="en-US" dirty="0" err="1">
                <a:solidFill>
                  <a:schemeClr val="accent5"/>
                </a:solidFill>
              </a:rPr>
              <a:t>hashtags</a:t>
            </a:r>
            <a:endParaRPr lang="en-US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%, **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5320" y="4172403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57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print function to check your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8310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Use print statements to see what your computer is doing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2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</a:t>
            </a:r>
            <a:r>
              <a:rPr lang="it-IT" dirty="0" smtClean="0">
                <a:latin typeface="Monaco"/>
                <a:cs typeface="Monaco"/>
              </a:rPr>
              <a:t>(c)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Mathematical symbols followed by an equals sign will change the variable value </a:t>
            </a:r>
            <a:r>
              <a:rPr lang="en-US" i="1" dirty="0" smtClean="0"/>
              <a:t>in place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77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+=, -=, *=, /=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90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value in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1193" y="3043329"/>
            <a:ext cx="2740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Multiply by 8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</a:t>
            </a:r>
            <a:r>
              <a:rPr lang="en-US" dirty="0">
                <a:latin typeface="Monaco"/>
                <a:cs typeface="Monaco"/>
              </a:rPr>
              <a:t>= </a:t>
            </a:r>
            <a:r>
              <a:rPr lang="en-US" dirty="0" smtClean="0">
                <a:latin typeface="Monaco"/>
                <a:cs typeface="Monaco"/>
              </a:rPr>
              <a:t>2.5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*= 8</a:t>
            </a:r>
          </a:p>
          <a:p>
            <a:r>
              <a:rPr lang="en-US" dirty="0" smtClean="0">
                <a:latin typeface="Monaco"/>
                <a:cs typeface="Monaco"/>
              </a:rPr>
              <a:t>print(b)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20.0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5040" y="3307373"/>
            <a:ext cx="240101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Increment by 5</a:t>
            </a:r>
          </a:p>
          <a:p>
            <a:r>
              <a:rPr lang="en-US" dirty="0">
                <a:latin typeface="Monaco"/>
                <a:cs typeface="Monaco"/>
              </a:rPr>
              <a:t>a = 77</a:t>
            </a:r>
          </a:p>
          <a:p>
            <a:r>
              <a:rPr lang="en-US" dirty="0">
                <a:latin typeface="Monaco"/>
                <a:cs typeface="Monaco"/>
              </a:rPr>
              <a:t>a += 5</a:t>
            </a:r>
          </a:p>
          <a:p>
            <a:r>
              <a:rPr lang="en-US" dirty="0">
                <a:latin typeface="Monaco"/>
                <a:cs typeface="Monaco"/>
              </a:rPr>
              <a:t>print(a)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82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6049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6804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Evaluate a condition as True or False using </a:t>
            </a:r>
            <a:r>
              <a:rPr lang="en-US" i="1" dirty="0" smtClean="0"/>
              <a:t>logical operators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Variables with True/False values are of a type called </a:t>
            </a:r>
            <a:r>
              <a:rPr lang="en-US" i="1" dirty="0" err="1" smtClean="0"/>
              <a:t>boolean</a:t>
            </a:r>
            <a:r>
              <a:rPr lang="en-US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141673"/>
              </p:ext>
            </p:extLst>
          </p:nvPr>
        </p:nvGraphicFramePr>
        <p:xfrm>
          <a:off x="674862" y="3857453"/>
          <a:ext cx="7320025" cy="22687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3089"/>
                <a:gridCol w="5596936"/>
              </a:tblGrid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==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Equal</a:t>
                      </a:r>
                      <a:r>
                        <a:rPr lang="en-US" b="0" baseline="0" dirty="0" smtClean="0"/>
                        <a:t>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!=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Not</a:t>
                      </a:r>
                      <a:r>
                        <a:rPr lang="en-US" b="0" baseline="0" dirty="0" smtClean="0"/>
                        <a:t> equal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&gt;, &lt;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 than; less than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&gt;=,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</a:t>
                      </a:r>
                      <a:r>
                        <a:rPr lang="en-US" b="0" baseline="0" dirty="0" smtClean="0"/>
                        <a:t> than or equal to ; less than or equal to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18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logical comparisons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>
                <a:latin typeface="Monaco"/>
                <a:cs typeface="Monaco"/>
              </a:rPr>
              <a:t>c = -8.34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print(b &gt; a)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 == 6)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print(7 != c)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print(type(c) == "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  False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134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Python operators </a:t>
            </a: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 and </a:t>
            </a: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 to combine logical statements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: </a:t>
            </a:r>
            <a:r>
              <a:rPr lang="en-US" i="1" dirty="0" smtClean="0"/>
              <a:t>both</a:t>
            </a:r>
            <a:r>
              <a:rPr lang="en-US" dirty="0" smtClean="0"/>
              <a:t> conditions must be True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:  </a:t>
            </a:r>
            <a:r>
              <a:rPr lang="en-US" i="1" dirty="0" smtClean="0"/>
              <a:t>only one</a:t>
            </a:r>
            <a:r>
              <a:rPr lang="en-US" dirty="0" smtClean="0"/>
              <a:t> condition must be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14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35761"/>
            <a:ext cx="815873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c = -8.34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 == 6 and b == 120)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 == 6 or b == 92)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print(b &lt; 10 or a &gt; 55)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print(b != 7 and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(c) &lt;= 8)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smtClean="0">
                <a:latin typeface="Monaco"/>
                <a:cs typeface="Monaco"/>
              </a:rPr>
              <a:t>(c == -8.34 </a:t>
            </a:r>
            <a:r>
              <a:rPr lang="en-US" dirty="0">
                <a:latin typeface="Monaco"/>
                <a:cs typeface="Monaco"/>
              </a:rPr>
              <a:t>and </a:t>
            </a:r>
            <a:r>
              <a:rPr lang="en-US" dirty="0" smtClean="0">
                <a:latin typeface="Monaco"/>
                <a:cs typeface="Monaco"/>
              </a:rPr>
              <a:t>a == 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7888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6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93753" y="3216905"/>
            <a:ext cx="309927" cy="3624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38928" y="3546955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8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30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90840" y="3232166"/>
            <a:ext cx="378636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print("a is bigger")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</a:p>
        </p:txBody>
      </p:sp>
    </p:spTree>
    <p:extLst>
      <p:ext uri="{BB962C8B-B14F-4D97-AF65-F5344CB8AC3E}">
        <p14:creationId xmlns:p14="http://schemas.microsoft.com/office/powerpoint/2010/main" val="247350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766" y="1659320"/>
            <a:ext cx="378636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False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690761" y="3182449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27699" y="1874531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7699" y="54320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690761" y="4312168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5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0840" y="3232166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print("a is bigger")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print("a is not bigger")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</a:p>
        </p:txBody>
      </p:sp>
    </p:spTree>
    <p:extLst>
      <p:ext uri="{BB962C8B-B14F-4D97-AF65-F5344CB8AC3E}">
        <p14:creationId xmlns:p14="http://schemas.microsoft.com/office/powerpoint/2010/main" val="273629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0612" y="1231241"/>
            <a:ext cx="445708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elif </a:t>
            </a:r>
            <a:r>
              <a:rPr lang="en-US" i="1" dirty="0" smtClean="0">
                <a:latin typeface="Monaco"/>
                <a:cs typeface="Monaco"/>
              </a:rPr>
              <a:t>other logical </a:t>
            </a:r>
            <a:r>
              <a:rPr lang="en-US" i="1" dirty="0" err="1" smtClean="0">
                <a:latin typeface="Monaco"/>
                <a:cs typeface="Monaco"/>
              </a:rPr>
              <a:t>expr</a:t>
            </a:r>
            <a:r>
              <a:rPr lang="en-US" i="1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True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	...   Code run if *all* False</a:t>
            </a:r>
          </a:p>
          <a:p>
            <a:r>
              <a:rPr lang="en-US" dirty="0">
                <a:solidFill>
                  <a:srgbClr val="FF6E67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90761" y="2703757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27699" y="1425146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0761" y="3892091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90761" y="4933492"/>
            <a:ext cx="0" cy="729011"/>
          </a:xfrm>
          <a:prstGeom prst="line">
            <a:avLst/>
          </a:prstGeom>
          <a:ln>
            <a:solidFill>
              <a:srgbClr val="FF6E6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7699" y="5817392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7609" y="2587397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print("a is bigger")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print("b is bigger")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print("a is equal to b")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7154" y="5214257"/>
            <a:ext cx="261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You can have as many elif</a:t>
            </a:r>
            <a:r>
              <a:rPr lang="en-US" dirty="0">
                <a:solidFill>
                  <a:srgbClr val="DC5924"/>
                </a:solidFill>
              </a:rPr>
              <a:t> </a:t>
            </a:r>
            <a:r>
              <a:rPr lang="en-US" dirty="0" smtClean="0">
                <a:solidFill>
                  <a:srgbClr val="DC5924"/>
                </a:solidFill>
              </a:rPr>
              <a:t>statements as you want!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32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69154" y="2587397"/>
            <a:ext cx="4874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You don't need to end with else</a:t>
            </a:r>
          </a:p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print("a is bigger")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print("b is bigger")</a:t>
            </a:r>
          </a:p>
          <a:p>
            <a:r>
              <a:rPr lang="en-US" dirty="0" smtClean="0">
                <a:latin typeface="Monaco"/>
                <a:cs typeface="Monaco"/>
              </a:rPr>
              <a:t>elif a ==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print("a is equal to b")</a:t>
            </a:r>
          </a:p>
        </p:txBody>
      </p:sp>
    </p:spTree>
    <p:extLst>
      <p:ext uri="{BB962C8B-B14F-4D97-AF65-F5344CB8AC3E}">
        <p14:creationId xmlns:p14="http://schemas.microsoft.com/office/powerpoint/2010/main" val="4262099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container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Sounds scarier than it is!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String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List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Dictionary (tomorrow)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3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denoted with quotes and contain characters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Strings are </a:t>
            </a:r>
            <a:r>
              <a:rPr lang="en-US" i="1" dirty="0" smtClean="0"/>
              <a:t>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9484" y="2912262"/>
            <a:ext cx="4462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Define some strings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s1 = "Stephanie"</a:t>
            </a:r>
          </a:p>
          <a:p>
            <a:r>
              <a:rPr lang="en-US" dirty="0" smtClean="0">
                <a:latin typeface="Monaco"/>
                <a:cs typeface="Monaco"/>
              </a:rPr>
              <a:t>s2 = 'Another string'</a:t>
            </a:r>
          </a:p>
          <a:p>
            <a:r>
              <a:rPr lang="en-US" dirty="0" smtClean="0">
                <a:latin typeface="Monaco"/>
                <a:cs typeface="Monaco"/>
              </a:rPr>
              <a:t>s3 = "534"  # Not an integer!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2863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 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111" y="5739425"/>
            <a:ext cx="69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do you notice about the variable types inside these lists?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0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…Ok, you’ll learn some Python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079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print(d[1])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print(d[1:4])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print(d</a:t>
            </a:r>
            <a:r>
              <a:rPr lang="en-US" dirty="0" smtClean="0">
                <a:latin typeface="Monaco"/>
                <a:cs typeface="Monaco"/>
              </a:rPr>
              <a:t>[3:])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print(d[:5])  # assumes start at beginning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[1, 3, 5, 7, 9]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815481"/>
            <a:ext cx="8442383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 3,  5,  7,  9,  11,  13]</a:t>
            </a:r>
          </a:p>
          <a:p>
            <a:r>
              <a:rPr lang="en-US" b="1" dirty="0">
                <a:solidFill>
                  <a:srgbClr val="F5C201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rgbClr val="F5C201"/>
                </a:solidFill>
                <a:latin typeface="Monaco"/>
                <a:cs typeface="Monaco"/>
              </a:rPr>
              <a:t>    0   1   2   3   4   5    6   </a:t>
            </a:r>
            <a:r>
              <a:rPr lang="en-US" b="1" dirty="0" smtClean="0">
                <a:solidFill>
                  <a:srgbClr val="F5C201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rgbClr val="F5C201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  -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7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-6  -5  -4  -3  -2   -1   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  <a:sym typeface="Wingdings"/>
              </a:rPr>
              <a:t> Negative indexing</a:t>
            </a:r>
            <a:endParaRPr lang="en-US" dirty="0" smtClean="0">
              <a:solidFill>
                <a:srgbClr val="D1282E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last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print(d[-1])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#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Strings are indexed in the same way as lists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s1 </a:t>
            </a:r>
            <a:r>
              <a:rPr lang="en-US" dirty="0">
                <a:latin typeface="Monaco"/>
                <a:cs typeface="Monaco"/>
              </a:rPr>
              <a:t>= "Washington D.C."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print(s1[1])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443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Lists are mutable and 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286" y="1815481"/>
            <a:ext cx="875171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indexing to replace entries in a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[-8, -5, -3, 0, 1]</a:t>
            </a:r>
          </a:p>
          <a:p>
            <a:r>
              <a:rPr lang="en-US" dirty="0" smtClean="0">
                <a:latin typeface="Monaco"/>
                <a:cs typeface="Monaco"/>
              </a:rPr>
              <a:t>a[2] = 77</a:t>
            </a:r>
          </a:p>
          <a:p>
            <a:r>
              <a:rPr lang="en-US" dirty="0" smtClean="0">
                <a:latin typeface="Monaco"/>
                <a:cs typeface="Monaco"/>
              </a:rPr>
              <a:t>print(a)</a:t>
            </a:r>
          </a:p>
          <a:p>
            <a:r>
              <a:rPr lang="en-US" dirty="0" smtClean="0">
                <a:latin typeface="Monaco"/>
                <a:cs typeface="Monaco"/>
              </a:rPr>
              <a:t>    [</a:t>
            </a:r>
            <a:r>
              <a:rPr lang="en-US" dirty="0">
                <a:latin typeface="Monaco"/>
                <a:cs typeface="Monaco"/>
              </a:rPr>
              <a:t>-8, -5, </a:t>
            </a:r>
            <a:r>
              <a:rPr lang="en-US" dirty="0" smtClean="0">
                <a:latin typeface="Monaco"/>
                <a:cs typeface="Monaco"/>
              </a:rPr>
              <a:t>77, </a:t>
            </a:r>
            <a:r>
              <a:rPr lang="en-US" dirty="0">
                <a:latin typeface="Monaco"/>
                <a:cs typeface="Monaco"/>
              </a:rPr>
              <a:t>0, 1</a:t>
            </a:r>
            <a:r>
              <a:rPr lang="en-US" dirty="0" smtClean="0">
                <a:latin typeface="Monaco"/>
                <a:cs typeface="Monaco"/>
              </a:rPr>
              <a:t>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not with strings!!</a:t>
            </a:r>
          </a:p>
          <a:p>
            <a:r>
              <a:rPr lang="en-US" dirty="0" smtClean="0">
                <a:latin typeface="Monaco"/>
                <a:cs typeface="Monaco"/>
              </a:rPr>
              <a:t>a = "I will never ever change."</a:t>
            </a:r>
          </a:p>
          <a:p>
            <a:r>
              <a:rPr lang="en-US" dirty="0" smtClean="0">
                <a:latin typeface="Monaco"/>
                <a:cs typeface="Monaco"/>
              </a:rPr>
              <a:t>a[2] = "A"</a:t>
            </a:r>
          </a:p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: '</a:t>
            </a:r>
            <a:r>
              <a:rPr lang="en-US" dirty="0" err="1">
                <a:solidFill>
                  <a:srgbClr val="FF0000"/>
                </a:solidFill>
                <a:latin typeface="Monaco"/>
                <a:cs typeface="Monaco"/>
              </a:rPr>
              <a:t>str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' object does not support item assignment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Instead...</a:t>
            </a:r>
            <a:endParaRPr lang="is-IS" dirty="0" smtClean="0">
              <a:latin typeface="Monaco"/>
              <a:cs typeface="Monaco"/>
            </a:endParaRPr>
          </a:p>
          <a:p>
            <a:r>
              <a:rPr lang="is-IS" dirty="0" smtClean="0">
                <a:latin typeface="Monaco"/>
                <a:cs typeface="Monaco"/>
              </a:rPr>
              <a:t>new_a = a[:2] + "A" + a[3:]</a:t>
            </a:r>
          </a:p>
          <a:p>
            <a:r>
              <a:rPr lang="is-IS" dirty="0" smtClean="0">
                <a:latin typeface="Monaco"/>
                <a:cs typeface="Monaco"/>
              </a:rPr>
              <a:t>print(new_a)</a:t>
            </a:r>
          </a:p>
          <a:p>
            <a:r>
              <a:rPr lang="is-IS" dirty="0">
                <a:latin typeface="Monaco"/>
                <a:cs typeface="Monaco"/>
              </a:rPr>
              <a:t> </a:t>
            </a:r>
            <a:r>
              <a:rPr lang="is-IS" dirty="0" smtClean="0">
                <a:latin typeface="Monaco"/>
                <a:cs typeface="Monaco"/>
              </a:rPr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'I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Aill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never ever change.'</a:t>
            </a:r>
          </a:p>
        </p:txBody>
      </p:sp>
    </p:spTree>
    <p:extLst>
      <p:ext uri="{BB962C8B-B14F-4D97-AF65-F5344CB8AC3E}">
        <p14:creationId xmlns:p14="http://schemas.microsoft.com/office/powerpoint/2010/main" val="389326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We'll get *an error* if we try too much</a:t>
            </a:r>
          </a:p>
          <a:p>
            <a:r>
              <a:rPr lang="en-US" dirty="0" smtClean="0">
                <a:latin typeface="Monaco"/>
                <a:cs typeface="Monaco"/>
              </a:rPr>
              <a:t>s[2] = "A"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515" y="5345546"/>
            <a:ext cx="863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Traceback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(most recent call last):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TypeError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'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str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 object does not support item 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We can use indexing to re-write items in lists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f[2] = 77.8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77.8,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4]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2797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286991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569</TotalTime>
  <Words>2002</Words>
  <Application>Microsoft Macintosh PowerPoint</Application>
  <PresentationFormat>On-screen Show (4:3)</PresentationFormat>
  <Paragraphs>497</Paragraphs>
  <Slides>55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Essential</vt:lpstr>
      <vt:lpstr>Introduction to Python: Day one</vt:lpstr>
      <vt:lpstr>Topics we’ll cover: </vt:lpstr>
      <vt:lpstr>what you will gain from this course</vt:lpstr>
      <vt:lpstr>what you will gain from this course</vt:lpstr>
      <vt:lpstr>what you will gain from this course</vt:lpstr>
      <vt:lpstr>why learn computer programming?</vt:lpstr>
      <vt:lpstr>why learn python? </vt:lpstr>
      <vt:lpstr>computers are stupid</vt:lpstr>
      <vt:lpstr>Let’s begin with unix </vt:lpstr>
      <vt:lpstr>Let’s begin with unix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PowerPoint Presentation</vt:lpstr>
      <vt:lpstr>enter, python!</vt:lpstr>
      <vt:lpstr>enter, python!</vt:lpstr>
      <vt:lpstr>Python data types</vt:lpstr>
      <vt:lpstr>Integers and floats</vt:lpstr>
      <vt:lpstr>Integers and floats</vt:lpstr>
      <vt:lpstr>Integers and floats</vt:lpstr>
      <vt:lpstr>Mathematical operations</vt:lpstr>
      <vt:lpstr>Use the print function to check your code</vt:lpstr>
      <vt:lpstr>Modifying the value in place</vt:lpstr>
      <vt:lpstr>Modifying the value in place</vt:lpstr>
      <vt:lpstr>Modifying the value in place</vt:lpstr>
      <vt:lpstr>logical operators</vt:lpstr>
      <vt:lpstr>performing logical comparisons</vt:lpstr>
      <vt:lpstr>combining logical statements</vt:lpstr>
      <vt:lpstr>combining logical statements</vt:lpstr>
      <vt:lpstr>exercise break</vt:lpstr>
      <vt:lpstr>program control flow with if statements</vt:lpstr>
      <vt:lpstr>program control flow with if statements</vt:lpstr>
      <vt:lpstr>if-else statements</vt:lpstr>
      <vt:lpstr>if-else statements</vt:lpstr>
      <vt:lpstr>if-elif-else statements </vt:lpstr>
      <vt:lpstr>if-elif-else statements </vt:lpstr>
      <vt:lpstr>if-elif-else statements </vt:lpstr>
      <vt:lpstr>exercise break</vt:lpstr>
      <vt:lpstr>python container variables</vt:lpstr>
      <vt:lpstr>python strings</vt:lpstr>
      <vt:lpstr>Python lists</vt:lpstr>
      <vt:lpstr>indexing in python</vt:lpstr>
      <vt:lpstr>indexing in python</vt:lpstr>
      <vt:lpstr>Lists are mutable and strings are immutable</vt:lpstr>
      <vt:lpstr>strings are immutable</vt:lpstr>
      <vt:lpstr>lists are mutable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1050</cp:revision>
  <dcterms:created xsi:type="dcterms:W3CDTF">2015-05-13T18:41:17Z</dcterms:created>
  <dcterms:modified xsi:type="dcterms:W3CDTF">2016-05-19T15:24:56Z</dcterms:modified>
</cp:coreProperties>
</file>