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343" r:id="rId10"/>
    <p:sldId id="344" r:id="rId11"/>
    <p:sldId id="263" r:id="rId12"/>
    <p:sldId id="349" r:id="rId13"/>
    <p:sldId id="264" r:id="rId14"/>
    <p:sldId id="269" r:id="rId15"/>
    <p:sldId id="338" r:id="rId16"/>
    <p:sldId id="339" r:id="rId17"/>
    <p:sldId id="265" r:id="rId18"/>
    <p:sldId id="266" r:id="rId19"/>
    <p:sldId id="267" r:id="rId20"/>
    <p:sldId id="268" r:id="rId21"/>
    <p:sldId id="270" r:id="rId22"/>
    <p:sldId id="271" r:id="rId23"/>
    <p:sldId id="345" r:id="rId24"/>
    <p:sldId id="275" r:id="rId25"/>
    <p:sldId id="347" r:id="rId26"/>
    <p:sldId id="281" r:id="rId27"/>
    <p:sldId id="278" r:id="rId28"/>
    <p:sldId id="277" r:id="rId29"/>
    <p:sldId id="279" r:id="rId30"/>
    <p:sldId id="280" r:id="rId31"/>
    <p:sldId id="283" r:id="rId32"/>
    <p:sldId id="284" r:id="rId33"/>
    <p:sldId id="286" r:id="rId34"/>
    <p:sldId id="285" r:id="rId35"/>
    <p:sldId id="288" r:id="rId36"/>
    <p:sldId id="296" r:id="rId37"/>
    <p:sldId id="295" r:id="rId38"/>
    <p:sldId id="294" r:id="rId39"/>
    <p:sldId id="353" r:id="rId40"/>
    <p:sldId id="354" r:id="rId41"/>
    <p:sldId id="355" r:id="rId42"/>
    <p:sldId id="356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13" r:id="rId58"/>
    <p:sldId id="301" r:id="rId59"/>
    <p:sldId id="300" r:id="rId60"/>
    <p:sldId id="303" r:id="rId61"/>
    <p:sldId id="307" r:id="rId62"/>
    <p:sldId id="304" r:id="rId63"/>
    <p:sldId id="306" r:id="rId64"/>
    <p:sldId id="302" r:id="rId65"/>
    <p:sldId id="299" r:id="rId66"/>
    <p:sldId id="372" r:id="rId67"/>
    <p:sldId id="321" r:id="rId68"/>
    <p:sldId id="322" r:id="rId69"/>
    <p:sldId id="342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56" autoAdjust="0"/>
  </p:normalViewPr>
  <p:slideViewPr>
    <p:cSldViewPr snapToGrid="0" snapToObjects="1">
      <p:cViewPr>
        <p:scale>
          <a:sx n="90" d="100"/>
          <a:sy n="90" d="100"/>
        </p:scale>
        <p:origin x="-448" y="-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2015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164689" cy="52465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</a:t>
            </a:r>
            <a:r>
              <a:rPr lang="en-US" sz="2600" dirty="0" smtClean="0"/>
              <a:t>23rd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</a:t>
            </a:r>
            <a:r>
              <a:rPr lang="en-US" sz="2200" dirty="0" smtClean="0"/>
              <a:t>operations, Part 1 </a:t>
            </a:r>
          </a:p>
          <a:p>
            <a:pPr marL="914400" lvl="1" indent="-457200"/>
            <a:r>
              <a:rPr lang="en-US" sz="2200" dirty="0" smtClean="0"/>
              <a:t>Control flow, Part 1</a:t>
            </a:r>
            <a:endParaRPr lang="en-US" sz="2200" dirty="0" smtClean="0"/>
          </a:p>
          <a:p>
            <a:r>
              <a:rPr lang="en-US" sz="2600" dirty="0" smtClean="0"/>
              <a:t>Day Two, May </a:t>
            </a:r>
            <a:r>
              <a:rPr lang="en-US" sz="2600" dirty="0" smtClean="0"/>
              <a:t>24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</a:t>
            </a:r>
            <a:r>
              <a:rPr lang="en-US" sz="2200" dirty="0" smtClean="0"/>
              <a:t>flow, Part 2</a:t>
            </a:r>
          </a:p>
          <a:p>
            <a:pPr marL="914400" lvl="1" indent="-457200"/>
            <a:r>
              <a:rPr lang="en-US" sz="2200" dirty="0" smtClean="0"/>
              <a:t>File input/output</a:t>
            </a:r>
            <a:endParaRPr lang="en-US" sz="2200" dirty="0" smtClean="0"/>
          </a:p>
          <a:p>
            <a:r>
              <a:rPr lang="en-US" sz="2600" dirty="0" smtClean="0"/>
              <a:t>Day Three, May </a:t>
            </a:r>
            <a:r>
              <a:rPr lang="en-US" sz="2600" dirty="0" smtClean="0"/>
              <a:t>25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Functions</a:t>
            </a:r>
            <a:endParaRPr lang="en-US" sz="2200" dirty="0" smtClean="0"/>
          </a:p>
          <a:p>
            <a:pPr marL="914400" lvl="1" indent="-457200"/>
            <a:r>
              <a:rPr lang="en-US" sz="2200" dirty="0" smtClean="0"/>
              <a:t>Modules</a:t>
            </a:r>
            <a:endParaRPr lang="en-US" sz="2200" dirty="0" smtClean="0"/>
          </a:p>
          <a:p>
            <a:r>
              <a:rPr lang="en-US" sz="2600" dirty="0" smtClean="0"/>
              <a:t>Day Four, May </a:t>
            </a:r>
            <a:r>
              <a:rPr lang="en-US" sz="2600" dirty="0" smtClean="0"/>
              <a:t>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Best coding practices</a:t>
            </a:r>
          </a:p>
          <a:p>
            <a:pPr marL="914400" lvl="1" indent="-457200"/>
            <a:r>
              <a:rPr lang="en-US" sz="2200" dirty="0" smtClean="0"/>
              <a:t>Applications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29774"/>
              </p:ext>
            </p:extLst>
          </p:nvPr>
        </p:nvGraphicFramePr>
        <p:xfrm>
          <a:off x="239784" y="1068650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Floats have *decimals*</a:t>
            </a:r>
            <a:endParaRPr lang="en-US" sz="1600" dirty="0">
              <a:solidFill>
                <a:srgbClr val="DC5924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Integers are *counting numbers*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value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DC5924"/>
                </a:solidFill>
              </a:rPr>
              <a:t>type</a:t>
            </a:r>
            <a:r>
              <a:rPr lang="en-US" dirty="0" smtClean="0"/>
              <a:t> of this variable is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3064066"/>
            <a:ext cx="4407012" cy="369332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dirty="0" err="1">
                <a:solidFill>
                  <a:schemeClr val="accent5"/>
                </a:solidFill>
              </a:rPr>
              <a:t>hashtags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%, **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type of variable is c now?</a:t>
            </a:r>
            <a:endParaRPr lang="en-US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Use print statements to see what your computer is doing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</a:t>
            </a:r>
            <a:r>
              <a:rPr lang="en-US" dirty="0" smtClean="0">
                <a:latin typeface="Monaco"/>
                <a:cs typeface="Monaco"/>
              </a:rPr>
              <a:t>2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673"/>
              </p:ext>
            </p:extLst>
          </p:nvPr>
        </p:nvGraphicFramePr>
        <p:xfrm>
          <a:off x="674862" y="3857453"/>
          <a:ext cx="7320025" cy="22687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</a:t>
            </a:r>
            <a:r>
              <a:rPr lang="en-US" dirty="0" smtClean="0">
                <a:latin typeface="Monaco"/>
                <a:cs typeface="Monaco"/>
              </a:rPr>
              <a:t>120</a:t>
            </a:r>
          </a:p>
          <a:p>
            <a:r>
              <a:rPr lang="en-US" dirty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</a:t>
            </a:r>
            <a:r>
              <a:rPr lang="en-US" dirty="0" smtClean="0">
                <a:latin typeface="Monaco"/>
                <a:cs typeface="Monaco"/>
              </a:rPr>
              <a:t>&gt; </a:t>
            </a:r>
            <a:r>
              <a:rPr lang="en-US" dirty="0" smtClean="0">
                <a:latin typeface="Monaco"/>
                <a:cs typeface="Monaco"/>
              </a:rPr>
              <a:t>a)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</a:t>
            </a:r>
            <a:r>
              <a:rPr lang="en-US" dirty="0" smtClean="0">
                <a:latin typeface="Monaco"/>
                <a:cs typeface="Monaco"/>
              </a:rPr>
              <a:t>== </a:t>
            </a:r>
            <a:r>
              <a:rPr lang="en-US" dirty="0" smtClean="0">
                <a:latin typeface="Monaco"/>
                <a:cs typeface="Monaco"/>
              </a:rPr>
              <a:t>6)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print(7 </a:t>
            </a:r>
            <a:r>
              <a:rPr lang="en-US" dirty="0" smtClean="0">
                <a:latin typeface="Monaco"/>
                <a:cs typeface="Monaco"/>
              </a:rPr>
              <a:t>!= </a:t>
            </a:r>
            <a:r>
              <a:rPr lang="en-US" dirty="0" smtClean="0">
                <a:latin typeface="Monaco"/>
                <a:cs typeface="Monaco"/>
              </a:rPr>
              <a:t>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print(type(c) == "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 and </a:t>
            </a: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 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</a:t>
            </a:r>
            <a:r>
              <a:rPr lang="en-US" dirty="0" smtClean="0">
                <a:latin typeface="Monaco"/>
                <a:cs typeface="Monaco"/>
              </a:rPr>
              <a:t>-8.34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latin typeface="Monaco"/>
                <a:cs typeface="Monaco"/>
              </a:rPr>
              <a:t>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latin typeface="Monaco"/>
                <a:cs typeface="Monaco"/>
              </a:rPr>
              <a:t>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latin typeface="Monaco"/>
                <a:cs typeface="Monaco"/>
              </a:rPr>
              <a:t>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smtClean="0">
                <a:latin typeface="Monaco"/>
                <a:cs typeface="Monaco"/>
              </a:rPr>
              <a:t>b != 7 and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(c) &lt;= 8)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 smtClean="0">
                <a:latin typeface="Monaco"/>
                <a:cs typeface="Monaco"/>
              </a:rPr>
              <a:t>== </a:t>
            </a:r>
            <a:r>
              <a:rPr lang="en-US" dirty="0" smtClean="0">
                <a:latin typeface="Monaco"/>
                <a:cs typeface="Monaco"/>
              </a:rPr>
              <a:t>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67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5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4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0840" y="3232166"/>
            <a:ext cx="37863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not bigger"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0612" y="1231241"/>
            <a:ext cx="44570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27699" y="5817392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7609" y="2587397"/>
            <a:ext cx="4140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7154" y="5214257"/>
            <a:ext cx="2618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You can have as many elif</a:t>
            </a:r>
            <a:r>
              <a:rPr lang="en-US" dirty="0">
                <a:solidFill>
                  <a:srgbClr val="DC5924"/>
                </a:solidFill>
              </a:rPr>
              <a:t> </a:t>
            </a:r>
            <a:r>
              <a:rPr lang="en-US" dirty="0" smtClean="0">
                <a:solidFill>
                  <a:srgbClr val="DC5924"/>
                </a:solidFill>
              </a:rPr>
              <a:t>statements as you want!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8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9154" y="2587397"/>
            <a:ext cx="4874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You don't need to end with else</a:t>
            </a:r>
          </a:p>
          <a:p>
            <a:r>
              <a:rPr lang="en-US" dirty="0" smtClean="0">
                <a:latin typeface="Monaco"/>
                <a:cs typeface="Monaco"/>
              </a:rPr>
              <a:t>a = 7</a:t>
            </a:r>
          </a:p>
          <a:p>
            <a:r>
              <a:rPr lang="en-US" dirty="0" smtClean="0">
                <a:latin typeface="Monaco"/>
                <a:cs typeface="Monaco"/>
              </a:rPr>
              <a:t>b = 5</a:t>
            </a:r>
          </a:p>
          <a:p>
            <a:r>
              <a:rPr lang="en-US" dirty="0" smtClean="0">
                <a:latin typeface="Monaco"/>
                <a:cs typeface="Monaco"/>
              </a:rPr>
              <a:t>if a &gt; b:</a:t>
            </a:r>
          </a:p>
          <a:p>
            <a:r>
              <a:rPr lang="en-US" dirty="0" smtClean="0">
                <a:latin typeface="Monaco"/>
                <a:cs typeface="Monaco"/>
              </a:rPr>
              <a:t>	print "a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"b is bigger"</a:t>
            </a:r>
          </a:p>
          <a:p>
            <a:r>
              <a:rPr lang="en-US" dirty="0" smtClean="0">
                <a:latin typeface="Monaco"/>
                <a:cs typeface="Monaco"/>
              </a:rPr>
              <a:t>elif a == b: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 "a is equal to b"</a:t>
            </a: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4" y="2912262"/>
            <a:ext cx="446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Define some strings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dirty="0" smtClean="0">
                <a:latin typeface="Monaco"/>
                <a:cs typeface="Monaco"/>
              </a:rPr>
              <a:t>s3 = "534"  # Not an integer!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111" y="5739425"/>
            <a:ext cx="69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What do you notice about the variable types inside these lists?</a:t>
            </a:r>
            <a:endParaRPr lang="en-US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In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rgbClr val="DC5924"/>
                </a:solidFill>
              </a:rPr>
              <a:t>,  x is </a:t>
            </a:r>
            <a:r>
              <a:rPr lang="en-US" u="sng" dirty="0" smtClean="0">
                <a:solidFill>
                  <a:srgbClr val="DC5924"/>
                </a:solidFill>
              </a:rPr>
              <a:t>inclusive</a:t>
            </a:r>
            <a:r>
              <a:rPr lang="en-US" dirty="0" smtClean="0">
                <a:solidFill>
                  <a:srgbClr val="DC5924"/>
                </a:solidFill>
              </a:rPr>
              <a:t> and y is </a:t>
            </a:r>
            <a:r>
              <a:rPr lang="en-US" u="sng" dirty="0" smtClean="0">
                <a:solidFill>
                  <a:srgbClr val="DC5924"/>
                </a:solidFill>
              </a:rPr>
              <a:t>exclusive</a:t>
            </a:r>
            <a:endParaRPr lang="en-US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Strings are indexed in the same way as lists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s1 </a:t>
            </a:r>
            <a:r>
              <a:rPr lang="en-US" dirty="0">
                <a:latin typeface="Monaco"/>
                <a:cs typeface="Monaco"/>
              </a:rPr>
              <a:t>= "Washington D.C."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print(s1[1])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286" y="1815481"/>
            <a:ext cx="875171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indexing to replace entries in a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dirty="0" smtClean="0">
                <a:latin typeface="Monaco"/>
                <a:cs typeface="Monaco"/>
              </a:rPr>
              <a:t>a[2] = 77</a:t>
            </a:r>
          </a:p>
          <a:p>
            <a:r>
              <a:rPr lang="en-US" dirty="0" smtClean="0">
                <a:latin typeface="Monaco"/>
                <a:cs typeface="Monaco"/>
              </a:rPr>
              <a:t>print(a)</a:t>
            </a:r>
          </a:p>
          <a:p>
            <a:r>
              <a:rPr lang="en-US" dirty="0" smtClean="0">
                <a:latin typeface="Monaco"/>
                <a:cs typeface="Monaco"/>
              </a:rPr>
              <a:t>    [</a:t>
            </a:r>
            <a:r>
              <a:rPr lang="en-US" dirty="0">
                <a:latin typeface="Monaco"/>
                <a:cs typeface="Monaco"/>
              </a:rPr>
              <a:t>-8, -5, </a:t>
            </a:r>
            <a:r>
              <a:rPr lang="en-US" dirty="0" smtClean="0">
                <a:latin typeface="Monaco"/>
                <a:cs typeface="Monaco"/>
              </a:rPr>
              <a:t>77, </a:t>
            </a:r>
            <a:r>
              <a:rPr lang="en-US" dirty="0">
                <a:latin typeface="Monaco"/>
                <a:cs typeface="Monaco"/>
              </a:rPr>
              <a:t>0, 1</a:t>
            </a:r>
            <a:r>
              <a:rPr lang="en-US" dirty="0" smtClean="0">
                <a:latin typeface="Monaco"/>
                <a:cs typeface="Monaco"/>
              </a:rPr>
              <a:t>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not with strings!!</a:t>
            </a:r>
          </a:p>
          <a:p>
            <a:r>
              <a:rPr lang="en-US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dirty="0" smtClean="0">
                <a:latin typeface="Monaco"/>
                <a:cs typeface="Monaco"/>
              </a:rPr>
              <a:t>a[2] = "A"</a:t>
            </a:r>
          </a:p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Instead...</a:t>
            </a:r>
            <a:endParaRPr lang="is-IS" dirty="0" smtClean="0">
              <a:latin typeface="Monaco"/>
              <a:cs typeface="Monaco"/>
            </a:endParaRPr>
          </a:p>
          <a:p>
            <a:r>
              <a:rPr lang="is-IS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dirty="0" smtClean="0">
                <a:latin typeface="Monaco"/>
                <a:cs typeface="Monaco"/>
              </a:rPr>
              <a:t>print(new_a)</a:t>
            </a:r>
          </a:p>
          <a:p>
            <a:r>
              <a:rPr lang="is-IS" dirty="0">
                <a:latin typeface="Monaco"/>
                <a:cs typeface="Monaco"/>
              </a:rPr>
              <a:t> </a:t>
            </a:r>
            <a:r>
              <a:rPr lang="is-IS" dirty="0" smtClean="0">
                <a:latin typeface="Monaco"/>
                <a:cs typeface="Monaco"/>
              </a:rPr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560</TotalTime>
  <Words>2588</Words>
  <Application>Microsoft Macintosh PowerPoint</Application>
  <PresentationFormat>On-screen Show (4:3)</PresentationFormat>
  <Paragraphs>635</Paragraphs>
  <Slides>69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PowerPoint Presentation</vt:lpstr>
      <vt:lpstr>enter, python!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Use the print function to check your code</vt:lpstr>
      <vt:lpstr>Modifying the value in place</vt:lpstr>
      <vt:lpstr>Modifying the value in place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exercise break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Lists are mutable and strings are immutable</vt:lpstr>
      <vt:lpstr>strings are immutable</vt:lpstr>
      <vt:lpstr>lists are mutable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</cp:lastModifiedBy>
  <cp:revision>1037</cp:revision>
  <dcterms:created xsi:type="dcterms:W3CDTF">2015-05-13T18:41:17Z</dcterms:created>
  <dcterms:modified xsi:type="dcterms:W3CDTF">2016-05-10T21:04:37Z</dcterms:modified>
</cp:coreProperties>
</file>