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354" r:id="rId3"/>
    <p:sldId id="364" r:id="rId4"/>
    <p:sldId id="369" r:id="rId5"/>
    <p:sldId id="370" r:id="rId6"/>
    <p:sldId id="371" r:id="rId7"/>
    <p:sldId id="372" r:id="rId8"/>
    <p:sldId id="374" r:id="rId9"/>
    <p:sldId id="375" r:id="rId10"/>
    <p:sldId id="379" r:id="rId11"/>
    <p:sldId id="376" r:id="rId12"/>
    <p:sldId id="378" r:id="rId13"/>
    <p:sldId id="391" r:id="rId14"/>
    <p:sldId id="410" r:id="rId15"/>
    <p:sldId id="415" r:id="rId16"/>
    <p:sldId id="416" r:id="rId17"/>
    <p:sldId id="417" r:id="rId18"/>
    <p:sldId id="418" r:id="rId19"/>
    <p:sldId id="419" r:id="rId20"/>
    <p:sldId id="420" r:id="rId21"/>
    <p:sldId id="421" r:id="rId22"/>
    <p:sldId id="395" r:id="rId23"/>
    <p:sldId id="392" r:id="rId24"/>
    <p:sldId id="398" r:id="rId25"/>
    <p:sldId id="383" r:id="rId26"/>
    <p:sldId id="386" r:id="rId27"/>
    <p:sldId id="387" r:id="rId28"/>
    <p:sldId id="388" r:id="rId29"/>
    <p:sldId id="399" r:id="rId30"/>
    <p:sldId id="381" r:id="rId31"/>
    <p:sldId id="44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E67"/>
    <a:srgbClr val="FF0A67"/>
    <a:srgbClr val="32A600"/>
    <a:srgbClr val="AB2495"/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Two</a:t>
            </a:r>
            <a:endParaRPr lang="en-US" sz="66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Spielman</a:t>
            </a:r>
          </a:p>
          <a:p>
            <a:endParaRPr lang="en-US" dirty="0" smtClean="0"/>
          </a:p>
          <a:p>
            <a:r>
              <a:rPr lang="en-US" dirty="0" smtClean="0"/>
              <a:t>Big data in biology summer school, 2016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 counter variable to keep track of loop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996025"/>
            <a:ext cx="322120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 smtClean="0">
                <a:latin typeface="Monaco"/>
                <a:cs typeface="Monaco"/>
              </a:rPr>
              <a:t>	print(grade * 1.1)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86.9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</a:t>
            </a:r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1026" y="1755154"/>
            <a:ext cx="4237595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 = 0 </a:t>
            </a:r>
          </a:p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print("Iteration", 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	print(grade * 1.1)</a:t>
            </a:r>
          </a:p>
          <a:p>
            <a:r>
              <a:rPr lang="en-US" dirty="0">
                <a:solidFill>
                  <a:srgbClr val="DC5924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 += 1</a:t>
            </a:r>
          </a:p>
          <a:p>
            <a:endParaRPr lang="en-US" dirty="0">
              <a:latin typeface="Monaco"/>
              <a:cs typeface="Monaco"/>
            </a:endParaRPr>
          </a:p>
          <a:p>
            <a:pPr marL="0"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96.8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1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2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3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4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...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44715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a certain number of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latin typeface="Monaco"/>
                <a:cs typeface="Monaco"/>
              </a:rPr>
              <a:t>range()</a:t>
            </a:r>
            <a:r>
              <a:rPr lang="en-US" dirty="0" smtClean="0"/>
              <a:t> function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This function takes the same arguments as indexing with [ ]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57200" y="3456687"/>
            <a:ext cx="26979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for x in range(5):</a:t>
            </a:r>
          </a:p>
          <a:p>
            <a:r>
              <a:rPr lang="en-US" dirty="0" smtClean="0">
                <a:latin typeface="Monaco"/>
                <a:cs typeface="Monaco"/>
              </a:rPr>
              <a:t>	print(x)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0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2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3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4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4288" y="3435489"/>
            <a:ext cx="4664145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for x in range(2,8):</a:t>
            </a:r>
          </a:p>
          <a:p>
            <a:r>
              <a:rPr lang="en-US" dirty="0" smtClean="0">
                <a:latin typeface="Monaco"/>
                <a:cs typeface="Monaco"/>
              </a:rPr>
              <a:t>	print(x, "squared is", x**2)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2 squared is 4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3 squared is 9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4 squared is 16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5 squared is 25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6 squared is 36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7 squared is 49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3361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a certain number of times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8329" y="2806230"/>
            <a:ext cx="322120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 smtClean="0">
                <a:latin typeface="Monaco"/>
                <a:cs typeface="Monaco"/>
              </a:rPr>
              <a:t>	print(grade * 1.1)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86.9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</a:t>
            </a:r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15963" y="2806230"/>
            <a:ext cx="4723322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for i in </a:t>
            </a:r>
            <a:r>
              <a:rPr lang="en-US" b="1" dirty="0" smtClean="0">
                <a:solidFill>
                  <a:schemeClr val="accent5"/>
                </a:solidFill>
                <a:latin typeface="Monaco"/>
                <a:cs typeface="Monaco"/>
              </a:rPr>
              <a:t>range(</a:t>
            </a:r>
            <a:r>
              <a:rPr lang="en-US" b="1" dirty="0" err="1" smtClean="0">
                <a:solidFill>
                  <a:schemeClr val="accent5"/>
                </a:solidFill>
                <a:latin typeface="Monaco"/>
                <a:cs typeface="Monaco"/>
              </a:rPr>
              <a:t>len</a:t>
            </a:r>
            <a:r>
              <a:rPr lang="en-US" b="1" dirty="0" smtClean="0">
                <a:solidFill>
                  <a:schemeClr val="accent5"/>
                </a:solidFill>
                <a:latin typeface="Monaco"/>
                <a:cs typeface="Monaco"/>
              </a:rPr>
              <a:t>(grades))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print(grades[i</a:t>
            </a:r>
            <a:r>
              <a:rPr lang="en-US" dirty="0">
                <a:latin typeface="Monaco"/>
                <a:cs typeface="Monaco"/>
              </a:rPr>
              <a:t>]</a:t>
            </a:r>
            <a:r>
              <a:rPr lang="en-US" dirty="0" smtClean="0">
                <a:latin typeface="Monaco"/>
                <a:cs typeface="Monaco"/>
              </a:rPr>
              <a:t> * 1.1)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96.8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86.9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</a:t>
            </a:r>
            <a:r>
              <a:rPr lang="en-US" dirty="0" smtClean="0">
                <a:latin typeface="Monaco"/>
                <a:cs typeface="Monaco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75497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strings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2661" y="2036922"/>
            <a:ext cx="32212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for s in "python":</a:t>
            </a:r>
          </a:p>
          <a:p>
            <a:r>
              <a:rPr lang="en-US" dirty="0" smtClean="0">
                <a:latin typeface="Monaco"/>
                <a:cs typeface="Monaco"/>
              </a:rPr>
              <a:t>	print </a:t>
            </a:r>
            <a:r>
              <a:rPr lang="en-US" dirty="0">
                <a:latin typeface="Monaco"/>
                <a:cs typeface="Monaco"/>
              </a:rPr>
              <a:t>s</a:t>
            </a:r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p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y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h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o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n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782538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27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data type: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Dictionaries are defined with braces: </a:t>
            </a:r>
            <a:r>
              <a:rPr lang="en-US" dirty="0" smtClean="0">
                <a:latin typeface="Monaco"/>
                <a:cs typeface="Monaco"/>
              </a:rPr>
              <a:t>{}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Contain </a:t>
            </a:r>
            <a:r>
              <a:rPr lang="en-US" dirty="0" err="1" smtClean="0">
                <a:latin typeface="Monaco"/>
                <a:cs typeface="Monaco"/>
              </a:rPr>
              <a:t>key:value</a:t>
            </a:r>
            <a:r>
              <a:rPr lang="en-US" dirty="0" smtClean="0"/>
              <a:t> pairs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Known in other contexts as "associative arrays"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3463843"/>
            <a:ext cx="8338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dictionary of names</a:t>
            </a:r>
          </a:p>
          <a:p>
            <a:r>
              <a:rPr lang="en-US" dirty="0" smtClean="0">
                <a:latin typeface="Monaco"/>
                <a:cs typeface="Monaco"/>
              </a:rPr>
              <a:t>names = {"Stephanie": "Spielman", "Obama": "Barack", 	"Claus": "</a:t>
            </a:r>
            <a:r>
              <a:rPr lang="en-US" dirty="0" err="1" smtClean="0">
                <a:latin typeface="Monaco"/>
                <a:cs typeface="Monaco"/>
              </a:rPr>
              <a:t>Wilke</a:t>
            </a:r>
            <a:r>
              <a:rPr lang="en-US" dirty="0" smtClean="0">
                <a:latin typeface="Monaco"/>
                <a:cs typeface="Monaco"/>
              </a:rPr>
              <a:t>"}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Each </a:t>
            </a:r>
            <a:r>
              <a:rPr lang="en-US" dirty="0" err="1" smtClean="0">
                <a:latin typeface="Monaco"/>
                <a:cs typeface="Monaco"/>
              </a:rPr>
              <a:t>key:value</a:t>
            </a:r>
            <a:r>
              <a:rPr lang="en-US" dirty="0" smtClean="0">
                <a:latin typeface="Monaco"/>
                <a:cs typeface="Monaco"/>
              </a:rPr>
              <a:t> pair is a single item</a:t>
            </a: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(names))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dictionaries via *keys* (not position!!)</a:t>
            </a:r>
          </a:p>
          <a:p>
            <a:r>
              <a:rPr lang="en-US" dirty="0" smtClean="0">
                <a:latin typeface="Monaco"/>
                <a:cs typeface="Monaco"/>
              </a:rPr>
              <a:t>print(names["Barack"])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"Obama"</a:t>
            </a: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61248" y="3765274"/>
            <a:ext cx="3177481" cy="28360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96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data type: dictionaries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817687"/>
            <a:ext cx="8338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names = {"Stephanie": "Spielman", </a:t>
            </a:r>
            <a:r>
              <a:rPr lang="en-US" dirty="0" smtClean="0">
                <a:latin typeface="Monaco"/>
                <a:cs typeface="Monaco"/>
              </a:rPr>
              <a:t>"Barack"</a:t>
            </a:r>
            <a:r>
              <a:rPr lang="en-US" dirty="0">
                <a:latin typeface="Monaco"/>
                <a:cs typeface="Monaco"/>
              </a:rPr>
              <a:t>: </a:t>
            </a:r>
            <a:r>
              <a:rPr lang="en-US" dirty="0" smtClean="0">
                <a:latin typeface="Monaco"/>
                <a:cs typeface="Monaco"/>
              </a:rPr>
              <a:t>"Obama"</a:t>
            </a:r>
            <a:r>
              <a:rPr lang="en-US" dirty="0">
                <a:latin typeface="Monaco"/>
                <a:cs typeface="Monaco"/>
              </a:rPr>
              <a:t>, "Claus": </a:t>
            </a:r>
            <a:r>
              <a:rPr lang="en-US" dirty="0" smtClean="0">
                <a:latin typeface="Monaco"/>
                <a:cs typeface="Monaco"/>
              </a:rPr>
              <a:t>"</a:t>
            </a:r>
            <a:r>
              <a:rPr lang="en-US" dirty="0" err="1" smtClean="0">
                <a:latin typeface="Monaco"/>
                <a:cs typeface="Monaco"/>
              </a:rPr>
              <a:t>Wilke</a:t>
            </a:r>
            <a:r>
              <a:rPr lang="en-US" dirty="0">
                <a:latin typeface="Monaco"/>
                <a:cs typeface="Monaco"/>
              </a:rPr>
              <a:t>"}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Add a </a:t>
            </a:r>
            <a:r>
              <a:rPr lang="en-US" dirty="0" err="1" smtClean="0">
                <a:latin typeface="Monaco"/>
                <a:cs typeface="Monaco"/>
              </a:rPr>
              <a:t>key:value</a:t>
            </a:r>
            <a:r>
              <a:rPr lang="en-US" dirty="0" smtClean="0">
                <a:latin typeface="Monaco"/>
                <a:cs typeface="Monaco"/>
              </a:rPr>
              <a:t> pair to a dictionary and print to confirm</a:t>
            </a:r>
          </a:p>
          <a:p>
            <a:r>
              <a:rPr lang="en-US" dirty="0" smtClean="0">
                <a:latin typeface="Monaco"/>
                <a:cs typeface="Monaco"/>
              </a:rPr>
              <a:t>names["Bob"] = "Smith"</a:t>
            </a:r>
          </a:p>
        </p:txBody>
      </p:sp>
    </p:spTree>
    <p:extLst>
      <p:ext uri="{BB962C8B-B14F-4D97-AF65-F5344CB8AC3E}">
        <p14:creationId xmlns:p14="http://schemas.microsoft.com/office/powerpoint/2010/main" val="356652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data type: dictionaries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817687"/>
            <a:ext cx="833844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names = {"Stephanie": "Spielman", "</a:t>
            </a:r>
            <a:r>
              <a:rPr lang="en-US" dirty="0" err="1">
                <a:latin typeface="Monaco"/>
                <a:cs typeface="Monaco"/>
              </a:rPr>
              <a:t>Eleisha</a:t>
            </a:r>
            <a:r>
              <a:rPr lang="en-US" dirty="0">
                <a:latin typeface="Monaco"/>
                <a:cs typeface="Monaco"/>
              </a:rPr>
              <a:t>": "Jackson", "Claus": </a:t>
            </a:r>
            <a:r>
              <a:rPr lang="en-US" dirty="0" smtClean="0">
                <a:latin typeface="Monaco"/>
                <a:cs typeface="Monaco"/>
              </a:rPr>
              <a:t>"</a:t>
            </a:r>
            <a:r>
              <a:rPr lang="en-US" dirty="0" err="1" smtClean="0">
                <a:latin typeface="Monaco"/>
                <a:cs typeface="Monaco"/>
              </a:rPr>
              <a:t>Wilke</a:t>
            </a:r>
            <a:r>
              <a:rPr lang="en-US" dirty="0">
                <a:latin typeface="Monaco"/>
                <a:cs typeface="Monaco"/>
              </a:rPr>
              <a:t>"}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Add a </a:t>
            </a:r>
            <a:r>
              <a:rPr lang="en-US" dirty="0" err="1" smtClean="0">
                <a:latin typeface="Monaco"/>
                <a:cs typeface="Monaco"/>
              </a:rPr>
              <a:t>key:value</a:t>
            </a:r>
            <a:r>
              <a:rPr lang="en-US" dirty="0" smtClean="0">
                <a:latin typeface="Monaco"/>
                <a:cs typeface="Monaco"/>
              </a:rPr>
              <a:t> pair to a dictionary and print to confirm</a:t>
            </a:r>
          </a:p>
          <a:p>
            <a:r>
              <a:rPr lang="en-US" dirty="0" smtClean="0">
                <a:latin typeface="Monaco"/>
                <a:cs typeface="Monaco"/>
              </a:rPr>
              <a:t>names["Bob"] = "Smith"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print(names)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{'Barack': 'Obama', 'Claus': '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Wilke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'Bob': 'Smith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',     	'Stephanie':'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Spielman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'}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48072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 are unordered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Unique key:value pairs are *always* preserved, but their order is not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One of many reasons why we index with keys, not positions</a:t>
            </a:r>
          </a:p>
        </p:txBody>
      </p:sp>
    </p:spTree>
    <p:extLst>
      <p:ext uri="{BB962C8B-B14F-4D97-AF65-F5344CB8AC3E}">
        <p14:creationId xmlns:p14="http://schemas.microsoft.com/office/powerpoint/2010/main" val="2684652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Keys must be unique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Keys must be unique, but values may be repeated: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5498" y="2802628"/>
            <a:ext cx="603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acceptable_dict = {"a": 5, "b": 3, "c": 5}</a:t>
            </a:r>
          </a:p>
        </p:txBody>
      </p:sp>
    </p:spTree>
    <p:extLst>
      <p:ext uri="{BB962C8B-B14F-4D97-AF65-F5344CB8AC3E}">
        <p14:creationId xmlns:p14="http://schemas.microsoft.com/office/powerpoint/2010/main" val="678259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is our other control flow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56954" cy="4373563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Iteration performs the same code repeatedly</a:t>
            </a:r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Two flavors: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For-loops iterate a pre-specified number of times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While-loops iterate while a logical condition remains True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9693" y="3546955"/>
            <a:ext cx="7336692" cy="40958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91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Keys must be unique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Keys must be unique, but values may be repeated: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Adding an existing key will </a:t>
            </a:r>
            <a:r>
              <a:rPr lang="en-US" i="1" dirty="0"/>
              <a:t>overwrite </a:t>
            </a:r>
            <a:r>
              <a:rPr lang="en-US" dirty="0"/>
              <a:t>the original: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5498" y="2802628"/>
            <a:ext cx="603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acceptable_dict = {"a": 5, "b": 3, "c": 5}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5498" y="5177830"/>
            <a:ext cx="6033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acceptable_dict["a"] = 7</a:t>
            </a:r>
          </a:p>
          <a:p>
            <a:r>
              <a:rPr lang="en-US" dirty="0" smtClean="0">
                <a:latin typeface="Monaco"/>
                <a:cs typeface="Monaco"/>
              </a:rPr>
              <a:t>print acceptable_dict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{"a":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7, "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c":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5, "b": 3}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3520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dictionary methods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5716" y="1632754"/>
            <a:ext cx="81587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dictionary</a:t>
            </a:r>
          </a:p>
          <a:p>
            <a:r>
              <a:rPr lang="en-US" dirty="0" smtClean="0">
                <a:latin typeface="Monaco"/>
                <a:cs typeface="Monaco"/>
              </a:rPr>
              <a:t>medals = {"gold": "first", "silver": "second", "bronze": "third"}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.keys()</a:t>
            </a:r>
            <a:r>
              <a:rPr lang="en-US" dirty="0" smtClean="0">
                <a:latin typeface="Monaco"/>
                <a:cs typeface="Monaco"/>
              </a:rPr>
              <a:t> method returns a list of dictionary keys</a:t>
            </a: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medals.keys</a:t>
            </a:r>
            <a:r>
              <a:rPr lang="en-US" dirty="0" smtClean="0">
                <a:latin typeface="Monaco"/>
                <a:cs typeface="Monaco"/>
              </a:rPr>
              <a:t>())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['bronze', 'silver', 'gold'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]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.values(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returns a list of dictionary </a:t>
            </a:r>
            <a:r>
              <a:rPr lang="en-US" dirty="0" smtClean="0">
                <a:latin typeface="Monaco"/>
                <a:cs typeface="Monaco"/>
              </a:rPr>
              <a:t>values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medals.values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>
                <a:latin typeface="Monaco"/>
                <a:cs typeface="Monaco"/>
              </a:rPr>
              <a:t>))</a:t>
            </a:r>
          </a:p>
          <a:p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['third', 'second', 'first'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]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82107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dictionaries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154" y="2036922"/>
            <a:ext cx="8733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price = {"banana" : 0.79, "apple": 1.02, "bell pepper": 2.39}</a:t>
            </a:r>
          </a:p>
          <a:p>
            <a:r>
              <a:rPr lang="en-US" dirty="0" smtClean="0">
                <a:latin typeface="Monaco"/>
                <a:cs typeface="Monaco"/>
              </a:rPr>
              <a:t>for item in price:</a:t>
            </a:r>
          </a:p>
          <a:p>
            <a:r>
              <a:rPr lang="en-US" dirty="0" smtClean="0">
                <a:latin typeface="Monaco"/>
                <a:cs typeface="Monaco"/>
              </a:rPr>
              <a:t>	print(item)</a:t>
            </a:r>
          </a:p>
        </p:txBody>
      </p:sp>
    </p:spTree>
    <p:extLst>
      <p:ext uri="{BB962C8B-B14F-4D97-AF65-F5344CB8AC3E}">
        <p14:creationId xmlns:p14="http://schemas.microsoft.com/office/powerpoint/2010/main" val="3288283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dictionaries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154" y="2036922"/>
            <a:ext cx="87336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price = {"banana" : 0.79, "apple": 1.02, "bell pepper": 2.39}</a:t>
            </a:r>
          </a:p>
          <a:p>
            <a:r>
              <a:rPr lang="en-US" dirty="0" smtClean="0">
                <a:latin typeface="Monaco"/>
                <a:cs typeface="Monaco"/>
              </a:rPr>
              <a:t>for item in price:</a:t>
            </a:r>
          </a:p>
          <a:p>
            <a:r>
              <a:rPr lang="en-US" dirty="0" smtClean="0">
                <a:latin typeface="Monaco"/>
                <a:cs typeface="Monaco"/>
              </a:rPr>
              <a:t>	print(item)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bell pepper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banana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apple</a:t>
            </a:r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81385" y="3482093"/>
            <a:ext cx="375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What are we actually looping over?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658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dictionaries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154" y="2036922"/>
            <a:ext cx="87336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price = {"banana" : 0.79, "apple": 1.02, "bell pepper": 2.39}</a:t>
            </a:r>
          </a:p>
          <a:p>
            <a:r>
              <a:rPr lang="en-US" dirty="0" smtClean="0">
                <a:latin typeface="Monaco"/>
                <a:cs typeface="Monaco"/>
              </a:rPr>
              <a:t>for item in price:</a:t>
            </a:r>
          </a:p>
          <a:p>
            <a:r>
              <a:rPr lang="en-US" dirty="0" smtClean="0">
                <a:latin typeface="Monaco"/>
                <a:cs typeface="Monaco"/>
              </a:rPr>
              <a:t>	# Print the key *and* value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print(item, price[item])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bell pepper, 2.39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banana, 0.79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apple, 1.02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259606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85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the loops even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Two statements change loop flow: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continue </a:t>
            </a:r>
          </a:p>
          <a:p>
            <a:pPr marL="1600200" lvl="2" indent="-457200">
              <a:buFont typeface="Arial"/>
              <a:buChar char="•"/>
            </a:pPr>
            <a:r>
              <a:rPr lang="en-US" dirty="0" smtClean="0"/>
              <a:t>immediately start </a:t>
            </a:r>
            <a:r>
              <a:rPr lang="en-US" dirty="0"/>
              <a:t>the next </a:t>
            </a:r>
            <a:r>
              <a:rPr lang="en-US" dirty="0" smtClean="0"/>
              <a:t>iteration and skip </a:t>
            </a:r>
            <a:r>
              <a:rPr lang="en-US" dirty="0"/>
              <a:t>remaining loop </a:t>
            </a:r>
            <a:r>
              <a:rPr lang="en-US" dirty="0" smtClean="0"/>
              <a:t>statements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break</a:t>
            </a:r>
          </a:p>
          <a:p>
            <a:pPr marL="1600200" lvl="2" indent="-45720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immediately exit out of loop entirely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2105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continue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6004" y="1156348"/>
            <a:ext cx="8987996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codons </a:t>
            </a:r>
            <a:r>
              <a:rPr lang="en-US" dirty="0">
                <a:latin typeface="Monaco"/>
                <a:cs typeface="Monaco"/>
              </a:rPr>
              <a:t>= ["</a:t>
            </a:r>
            <a:r>
              <a:rPr lang="en-US" dirty="0" smtClean="0">
                <a:latin typeface="Monaco"/>
                <a:cs typeface="Monaco"/>
              </a:rPr>
              <a:t>ATT"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GAT"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NNA", </a:t>
            </a:r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smtClean="0">
                <a:latin typeface="Monaco"/>
                <a:cs typeface="Monaco"/>
              </a:rPr>
              <a:t>ANG"</a:t>
            </a:r>
            <a:r>
              <a:rPr lang="en-US" dirty="0">
                <a:latin typeface="Monaco"/>
                <a:cs typeface="Monaco"/>
              </a:rPr>
              <a:t>, </a:t>
            </a:r>
            <a:r>
              <a:rPr lang="en-US" dirty="0" smtClean="0">
                <a:latin typeface="Monaco"/>
                <a:cs typeface="Monaco"/>
              </a:rPr>
              <a:t>"NTT", "ATG"]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Print unambiguous codons only</a:t>
            </a:r>
          </a:p>
          <a:p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= 0</a:t>
            </a:r>
          </a:p>
          <a:p>
            <a:r>
              <a:rPr lang="en-US" dirty="0" smtClean="0">
                <a:latin typeface="Monaco"/>
                <a:cs typeface="Monaco"/>
              </a:rPr>
              <a:t>for seq </a:t>
            </a:r>
            <a:r>
              <a:rPr lang="en-US" dirty="0">
                <a:latin typeface="Monaco"/>
                <a:cs typeface="Monaco"/>
              </a:rPr>
              <a:t>in </a:t>
            </a:r>
            <a:r>
              <a:rPr lang="en-US" dirty="0" smtClean="0">
                <a:latin typeface="Monaco"/>
                <a:cs typeface="Monaco"/>
              </a:rPr>
              <a:t>codons: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+= 1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dirty="0">
                <a:latin typeface="Monaco"/>
                <a:cs typeface="Monaco"/>
              </a:rPr>
              <a:t>"N" in seq: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	continue     # Immediately start next iteration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"The sequence is " + seq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>
                <a:latin typeface="Monaco"/>
                <a:cs typeface="Monaco"/>
              </a:rPr>
              <a:t>"loop iteration count:", </a:t>
            </a:r>
            <a:r>
              <a:rPr lang="en-US" dirty="0" smtClean="0">
                <a:latin typeface="Monaco"/>
                <a:cs typeface="Monaco"/>
              </a:rPr>
              <a:t>i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ATT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GAT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2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ATG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6</a:t>
            </a:r>
          </a:p>
        </p:txBody>
      </p:sp>
      <p:cxnSp>
        <p:nvCxnSpPr>
          <p:cNvPr id="8" name="Elbow Connector 7"/>
          <p:cNvCxnSpPr/>
          <p:nvPr/>
        </p:nvCxnSpPr>
        <p:spPr>
          <a:xfrm rot="10800000">
            <a:off x="2709423" y="2465215"/>
            <a:ext cx="4920102" cy="853930"/>
          </a:xfrm>
          <a:prstGeom prst="bentConnector3">
            <a:avLst>
              <a:gd name="adj1" fmla="val -6078"/>
            </a:avLst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002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break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004" y="1166508"/>
            <a:ext cx="8987996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codons </a:t>
            </a:r>
            <a:r>
              <a:rPr lang="en-US" dirty="0">
                <a:latin typeface="Monaco"/>
                <a:cs typeface="Monaco"/>
              </a:rPr>
              <a:t>= ["</a:t>
            </a:r>
            <a:r>
              <a:rPr lang="en-US" dirty="0" smtClean="0">
                <a:latin typeface="Monaco"/>
                <a:cs typeface="Monaco"/>
              </a:rPr>
              <a:t>ATT"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GAT"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NNA", </a:t>
            </a:r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smtClean="0">
                <a:latin typeface="Monaco"/>
                <a:cs typeface="Monaco"/>
              </a:rPr>
              <a:t>ANG"</a:t>
            </a:r>
            <a:r>
              <a:rPr lang="en-US" dirty="0">
                <a:latin typeface="Monaco"/>
                <a:cs typeface="Monaco"/>
              </a:rPr>
              <a:t>, </a:t>
            </a:r>
            <a:r>
              <a:rPr lang="en-US" dirty="0" smtClean="0">
                <a:latin typeface="Monaco"/>
                <a:cs typeface="Monaco"/>
              </a:rPr>
              <a:t>"NTT", "ATG"]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Print unambiguous codons only</a:t>
            </a:r>
          </a:p>
          <a:p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= 0</a:t>
            </a:r>
          </a:p>
          <a:p>
            <a:r>
              <a:rPr lang="en-US" dirty="0" smtClean="0">
                <a:latin typeface="Monaco"/>
                <a:cs typeface="Monaco"/>
              </a:rPr>
              <a:t>for seq </a:t>
            </a:r>
            <a:r>
              <a:rPr lang="en-US" dirty="0">
                <a:latin typeface="Monaco"/>
                <a:cs typeface="Monaco"/>
              </a:rPr>
              <a:t>in </a:t>
            </a:r>
            <a:r>
              <a:rPr lang="en-US" dirty="0" smtClean="0">
                <a:latin typeface="Monaco"/>
                <a:cs typeface="Monaco"/>
              </a:rPr>
              <a:t>codons: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+= 1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dirty="0">
                <a:latin typeface="Monaco"/>
                <a:cs typeface="Monaco"/>
              </a:rPr>
              <a:t>"N" in seq:</a:t>
            </a:r>
          </a:p>
          <a:p>
            <a:r>
              <a:rPr lang="en-US" dirty="0" smtClean="0">
                <a:latin typeface="Monaco"/>
                <a:cs typeface="Monaco"/>
              </a:rPr>
              <a:t>		print "Oh no, ambiguities! I'm gonna stop."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	</a:t>
            </a:r>
          </a:p>
          <a:p>
            <a:r>
              <a:rPr lang="en-US" dirty="0" smtClean="0">
                <a:latin typeface="Monaco"/>
                <a:cs typeface="Monaco"/>
              </a:rPr>
              <a:t>		break  # Immediately exit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"The sequence is " + seq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>
                <a:latin typeface="Monaco"/>
                <a:cs typeface="Monaco"/>
              </a:rPr>
              <a:t>"loop iteration count:", i</a:t>
            </a:r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"Outside of the loop now."</a:t>
            </a:r>
          </a:p>
          <a:p>
            <a:endParaRPr lang="en-US" dirty="0">
              <a:latin typeface="Monaco"/>
              <a:cs typeface="Monaco"/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ATT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GAT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2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Outside of the loop no.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  <p:cxnSp>
        <p:nvCxnSpPr>
          <p:cNvPr id="5" name="Elbow Connector 4"/>
          <p:cNvCxnSpPr/>
          <p:nvPr/>
        </p:nvCxnSpPr>
        <p:spPr>
          <a:xfrm rot="10800000" flipV="1">
            <a:off x="4612640" y="3556000"/>
            <a:ext cx="1483360" cy="1117600"/>
          </a:xfrm>
          <a:prstGeom prst="bentConnector3">
            <a:avLst>
              <a:gd name="adj1" fmla="val -300"/>
            </a:avLst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648200" y="3556000"/>
            <a:ext cx="1447800" cy="0"/>
          </a:xfrm>
          <a:prstGeom prst="line">
            <a:avLst/>
          </a:prstGeom>
          <a:ln>
            <a:solidFill>
              <a:srgbClr val="DC592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303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break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004" y="1166508"/>
            <a:ext cx="8987996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codons </a:t>
            </a:r>
            <a:r>
              <a:rPr lang="en-US" dirty="0">
                <a:latin typeface="Monaco"/>
                <a:cs typeface="Monaco"/>
              </a:rPr>
              <a:t>= ["</a:t>
            </a:r>
            <a:r>
              <a:rPr lang="en-US" dirty="0" smtClean="0">
                <a:latin typeface="Monaco"/>
                <a:cs typeface="Monaco"/>
              </a:rPr>
              <a:t>ATT"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GAT"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NNA", </a:t>
            </a:r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smtClean="0">
                <a:latin typeface="Monaco"/>
                <a:cs typeface="Monaco"/>
              </a:rPr>
              <a:t>ANG"</a:t>
            </a:r>
            <a:r>
              <a:rPr lang="en-US" dirty="0">
                <a:latin typeface="Monaco"/>
                <a:cs typeface="Monaco"/>
              </a:rPr>
              <a:t>, </a:t>
            </a:r>
            <a:r>
              <a:rPr lang="en-US" dirty="0" smtClean="0">
                <a:latin typeface="Monaco"/>
                <a:cs typeface="Monaco"/>
              </a:rPr>
              <a:t>"NTT", "ATG"]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Print unambiguous codons only</a:t>
            </a:r>
          </a:p>
          <a:p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= 0</a:t>
            </a:r>
          </a:p>
          <a:p>
            <a:r>
              <a:rPr lang="en-US" dirty="0" smtClean="0">
                <a:latin typeface="Monaco"/>
                <a:cs typeface="Monaco"/>
              </a:rPr>
              <a:t>for seq </a:t>
            </a:r>
            <a:r>
              <a:rPr lang="en-US" dirty="0">
                <a:latin typeface="Monaco"/>
                <a:cs typeface="Monaco"/>
              </a:rPr>
              <a:t>in </a:t>
            </a:r>
            <a:r>
              <a:rPr lang="en-US" dirty="0" smtClean="0">
                <a:latin typeface="Monaco"/>
                <a:cs typeface="Monaco"/>
              </a:rPr>
              <a:t>codons: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+= 1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dirty="0">
                <a:latin typeface="Monaco"/>
                <a:cs typeface="Monaco"/>
              </a:rPr>
              <a:t>"N" in seq:</a:t>
            </a:r>
          </a:p>
          <a:p>
            <a:r>
              <a:rPr lang="en-US" dirty="0" smtClean="0">
                <a:latin typeface="Monaco"/>
                <a:cs typeface="Monaco"/>
              </a:rPr>
              <a:t>		print "Oh no, ambiguities! I'm gonna stop."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	</a:t>
            </a:r>
          </a:p>
          <a:p>
            <a:r>
              <a:rPr lang="en-US" dirty="0" smtClean="0">
                <a:latin typeface="Monaco"/>
                <a:cs typeface="Monaco"/>
              </a:rPr>
              <a:t>		break  # Immediately exit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"The sequence is " + seq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>
                <a:latin typeface="Monaco"/>
                <a:cs typeface="Monaco"/>
              </a:rPr>
              <a:t>"loop iteration count:", i</a:t>
            </a:r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"Outside of the loop now."</a:t>
            </a:r>
          </a:p>
          <a:p>
            <a:endParaRPr lang="en-US" dirty="0">
              <a:latin typeface="Monaco"/>
              <a:cs typeface="Monaco"/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ATT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GAT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2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Outside of the loop no.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  <p:cxnSp>
        <p:nvCxnSpPr>
          <p:cNvPr id="5" name="Elbow Connector 4"/>
          <p:cNvCxnSpPr/>
          <p:nvPr/>
        </p:nvCxnSpPr>
        <p:spPr>
          <a:xfrm rot="10800000" flipV="1">
            <a:off x="4612640" y="3556000"/>
            <a:ext cx="1483360" cy="1117600"/>
          </a:xfrm>
          <a:prstGeom prst="bentConnector3">
            <a:avLst>
              <a:gd name="adj1" fmla="val -300"/>
            </a:avLst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648200" y="3556000"/>
            <a:ext cx="1447800" cy="0"/>
          </a:xfrm>
          <a:prstGeom prst="line">
            <a:avLst/>
          </a:prstGeom>
          <a:ln>
            <a:solidFill>
              <a:srgbClr val="DC592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60462" y="5719247"/>
            <a:ext cx="3751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NB: these are essentially required for while-loops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63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with for-loops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Two basic uses: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Perform a task on each item in a list, dictionary, etc.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Perform a task a certain number of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48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if and for together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4255" y="1517496"/>
            <a:ext cx="7476412" cy="6001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# List of grades</a:t>
            </a:r>
          </a:p>
          <a:p>
            <a:r>
              <a:rPr lang="en-US" sz="1600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# Empty list of letter</a:t>
            </a:r>
          </a:p>
          <a:p>
            <a:r>
              <a:rPr lang="en-US" sz="1600" dirty="0" smtClean="0">
                <a:latin typeface="Monaco"/>
                <a:cs typeface="Monaco"/>
              </a:rPr>
              <a:t>letter_grades = []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# Determine the letter grade</a:t>
            </a:r>
          </a:p>
          <a:p>
            <a:r>
              <a:rPr lang="en-US" sz="1600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if grade &gt;= 90: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	letter_grades.append("A")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elif grade &gt;= 80: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letter_grades.append("B")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elif grade &gt;= 70: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letter_grades.append("C")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elif grade &gt;= 60: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letter_grades.append("D")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else: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letter_grades.append("F")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print letter_grades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['B', 'C', 'C', 'B', 'F', 'C', 'D']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	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endParaRPr lang="en-US" sz="16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46246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229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5554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item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27088" y="3221058"/>
            <a:ext cx="364526" cy="8439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66081" y="2933049"/>
            <a:ext cx="364526" cy="288009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47932" y="2926048"/>
            <a:ext cx="160558" cy="32671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24762" y="2933049"/>
            <a:ext cx="577187" cy="279441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5000" y="5446889"/>
            <a:ext cx="767644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  <a:latin typeface="Monaco"/>
                <a:cs typeface="Monaco"/>
              </a:rPr>
              <a:t>item</a:t>
            </a:r>
            <a:r>
              <a:rPr lang="en-US" sz="2400" dirty="0" smtClean="0"/>
              <a:t> is the loop variable.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Takes on a new value for each iteration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name is </a:t>
            </a:r>
            <a:r>
              <a:rPr lang="en-US" sz="2400" i="1" dirty="0" smtClean="0"/>
              <a:t>arbitrary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0263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9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5554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blahblahblah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35000" y="5446889"/>
            <a:ext cx="767644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  <a:latin typeface="Monaco"/>
                <a:cs typeface="Monaco"/>
              </a:rPr>
              <a:t>item</a:t>
            </a:r>
            <a:r>
              <a:rPr lang="en-US" sz="2400" dirty="0" smtClean="0"/>
              <a:t> is the loop variable.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Takes on a new value for each iteration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name is </a:t>
            </a:r>
            <a:r>
              <a:rPr lang="en-US" sz="2400" i="1" dirty="0" smtClean="0"/>
              <a:t>arbitrary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1025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5554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x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35000" y="5446889"/>
            <a:ext cx="767644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  <a:latin typeface="Monaco"/>
                <a:cs typeface="Monaco"/>
              </a:rPr>
              <a:t>item</a:t>
            </a:r>
            <a:r>
              <a:rPr lang="en-US" sz="2400" dirty="0" smtClean="0"/>
              <a:t> is the loop variable.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Takes on a new value for each iteration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name is </a:t>
            </a:r>
            <a:r>
              <a:rPr lang="en-US" sz="2400" i="1" dirty="0" smtClean="0"/>
              <a:t>arbitrary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719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 Example: curving grades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4602" y="1786320"/>
            <a:ext cx="5554399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 of grades</a:t>
            </a:r>
          </a:p>
          <a:p>
            <a:r>
              <a:rPr lang="en-US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grades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grade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grades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print(grade * 1.1)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86.9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	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585897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new lists inside loops with .append()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65421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 of grades</a:t>
            </a:r>
          </a:p>
          <a:p>
            <a:r>
              <a:rPr lang="en-US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Empty list of new grades to populate</a:t>
            </a:r>
          </a:p>
          <a:p>
            <a:r>
              <a:rPr lang="en-US" dirty="0" smtClean="0">
                <a:latin typeface="Monaco"/>
                <a:cs typeface="Monaco"/>
              </a:rPr>
              <a:t>new_grades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= [ 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grades and save curved grade</a:t>
            </a:r>
          </a:p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 smtClean="0">
                <a:latin typeface="Monaco"/>
                <a:cs typeface="Monaco"/>
              </a:rPr>
              <a:t>	new = grade * 1.1</a:t>
            </a:r>
          </a:p>
          <a:p>
            <a:r>
              <a:rPr lang="en-US" dirty="0" smtClean="0">
                <a:latin typeface="Monaco"/>
                <a:cs typeface="Monaco"/>
              </a:rPr>
              <a:t>	new_grades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.append(new)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print(new_grades)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96.8, 78.1,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62.7, 86.9,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52635" y="4005493"/>
            <a:ext cx="632253" cy="288009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11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no hard-coding!!!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6542176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 of grades</a:t>
            </a:r>
          </a:p>
          <a:p>
            <a:r>
              <a:rPr lang="en-US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Empty list of new grades to populate</a:t>
            </a:r>
          </a:p>
          <a:p>
            <a:r>
              <a:rPr lang="en-US" dirty="0" smtClean="0">
                <a:latin typeface="Monaco"/>
                <a:cs typeface="Monaco"/>
              </a:rPr>
              <a:t>new_grades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= []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Curving value</a:t>
            </a:r>
          </a:p>
          <a:p>
            <a:r>
              <a:rPr lang="en-US" dirty="0" smtClean="0">
                <a:latin typeface="Monaco"/>
                <a:cs typeface="Monaco"/>
              </a:rPr>
              <a:t>curve = 1.1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grades and save curved grade</a:t>
            </a:r>
          </a:p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 smtClean="0">
                <a:latin typeface="Monaco"/>
                <a:cs typeface="Monaco"/>
              </a:rPr>
              <a:t>	new = grade *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curve</a:t>
            </a:r>
          </a:p>
          <a:p>
            <a:r>
              <a:rPr lang="en-US" dirty="0" smtClean="0">
                <a:latin typeface="Monaco"/>
                <a:cs typeface="Monaco"/>
              </a:rPr>
              <a:t>	new_grades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.append(new)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print(new_grades)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96.8, 78.1,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62.7, 86.9,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84602" y="3451584"/>
            <a:ext cx="2301331" cy="560878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33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715</TotalTime>
  <Words>1132</Words>
  <Application>Microsoft Macintosh PowerPoint</Application>
  <PresentationFormat>On-screen Show (4:3)</PresentationFormat>
  <Paragraphs>381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Essential</vt:lpstr>
      <vt:lpstr>Introduction to Python: Day Two</vt:lpstr>
      <vt:lpstr>iteration is our other control flow tool</vt:lpstr>
      <vt:lpstr>iterating with for-loops </vt:lpstr>
      <vt:lpstr>Iterating over lists</vt:lpstr>
      <vt:lpstr>Iterating over lists</vt:lpstr>
      <vt:lpstr>Iterating over lists</vt:lpstr>
      <vt:lpstr>iterating over lists Example: curving grades</vt:lpstr>
      <vt:lpstr>Defining new lists inside loops with .append()</vt:lpstr>
      <vt:lpstr>but no hard-coding!!!</vt:lpstr>
      <vt:lpstr>use a counter variable to keep track of loop</vt:lpstr>
      <vt:lpstr>iterating a certain number of times</vt:lpstr>
      <vt:lpstr>iterating a certain number of times</vt:lpstr>
      <vt:lpstr>looping over strings</vt:lpstr>
      <vt:lpstr>exercise break</vt:lpstr>
      <vt:lpstr>another data type: dictionaries</vt:lpstr>
      <vt:lpstr>another data type: dictionaries</vt:lpstr>
      <vt:lpstr>another data type: dictionaries</vt:lpstr>
      <vt:lpstr>dictionaries are unordered</vt:lpstr>
      <vt:lpstr>dictionary Keys must be unique</vt:lpstr>
      <vt:lpstr>dictionary Keys must be unique</vt:lpstr>
      <vt:lpstr>Common dictionary methods</vt:lpstr>
      <vt:lpstr>looping over dictionaries</vt:lpstr>
      <vt:lpstr>looping over dictionaries</vt:lpstr>
      <vt:lpstr>looping over dictionaries</vt:lpstr>
      <vt:lpstr>exercise break</vt:lpstr>
      <vt:lpstr>controlling the loops even more</vt:lpstr>
      <vt:lpstr>the continue statement </vt:lpstr>
      <vt:lpstr>the break statement </vt:lpstr>
      <vt:lpstr>the break statement </vt:lpstr>
      <vt:lpstr>using if and for together</vt:lpstr>
      <vt:lpstr>exercise break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Spielman</cp:lastModifiedBy>
  <cp:revision>1677</cp:revision>
  <dcterms:created xsi:type="dcterms:W3CDTF">2015-05-13T18:41:17Z</dcterms:created>
  <dcterms:modified xsi:type="dcterms:W3CDTF">2016-05-24T00:58:33Z</dcterms:modified>
</cp:coreProperties>
</file>