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E67"/>
    <a:srgbClr val="FF0A67"/>
    <a:srgbClr val="32A600"/>
    <a:srgbClr val="AB2495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720" y="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Four	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2016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files with </a:t>
            </a:r>
            <a:r>
              <a:rPr lang="en-US" dirty="0" err="1" smtClean="0"/>
              <a:t>os.listdir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835285"/>
            <a:ext cx="83384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directory = "my/directory/with/tons/of/files/"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Obtain list of files in directory</a:t>
            </a:r>
          </a:p>
          <a:p>
            <a:r>
              <a:rPr lang="en-US" sz="2000" dirty="0" smtClean="0">
                <a:latin typeface="Monaco"/>
                <a:cs typeface="Monaco"/>
              </a:rPr>
              <a:t>files = </a:t>
            </a:r>
            <a:r>
              <a:rPr lang="en-US" sz="2000" dirty="0" err="1" smtClean="0">
                <a:latin typeface="Monaco"/>
                <a:cs typeface="Monaco"/>
              </a:rPr>
              <a:t>os.listdir</a:t>
            </a:r>
            <a:r>
              <a:rPr lang="en-US" sz="2000" dirty="0" smtClean="0">
                <a:latin typeface="Monaco"/>
                <a:cs typeface="Monaco"/>
              </a:rPr>
              <a:t>(directory)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Loop over files that end with .txt</a:t>
            </a:r>
          </a:p>
          <a:p>
            <a:r>
              <a:rPr lang="en-US" sz="2000" dirty="0" smtClean="0">
                <a:latin typeface="Monaco"/>
                <a:cs typeface="Monaco"/>
              </a:rPr>
              <a:t>for file in files: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if </a:t>
            </a:r>
            <a:r>
              <a:rPr lang="en-US" sz="2000" dirty="0" err="1" smtClean="0">
                <a:latin typeface="Monaco"/>
                <a:cs typeface="Monaco"/>
              </a:rPr>
              <a:t>file.endswith</a:t>
            </a:r>
            <a:r>
              <a:rPr lang="en-US" sz="2000" dirty="0" smtClean="0">
                <a:latin typeface="Monaco"/>
                <a:cs typeface="Monaco"/>
              </a:rPr>
              <a:t>(".txt"):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f = open(directory + file, "r")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# do something with file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f.close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6739" y="5225960"/>
            <a:ext cx="2494372" cy="34866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13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 few variables/functions I find useful: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sys.exit</a:t>
            </a:r>
            <a:r>
              <a:rPr lang="en-US" dirty="0" smtClean="0">
                <a:latin typeface="Monaco"/>
                <a:cs typeface="Monaco"/>
              </a:rPr>
              <a:t>()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626555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Arial"/>
                <a:cs typeface="Arial"/>
              </a:rPr>
              <a:t>is a list of directories in your </a:t>
            </a:r>
            <a:r>
              <a:rPr lang="en-US" b="0" dirty="0" smtClean="0">
                <a:latin typeface="Monaco"/>
                <a:cs typeface="Monaco"/>
              </a:rPr>
              <a:t>PYTHONPATH</a:t>
            </a:r>
            <a:r>
              <a:rPr lang="en-US" dirty="0" smtClean="0"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845298"/>
            <a:ext cx="83384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Add directories as usual, with append!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sys.path.append</a:t>
            </a:r>
            <a:r>
              <a:rPr lang="en-US" sz="2000" dirty="0" smtClean="0">
                <a:latin typeface="Monaco"/>
                <a:cs typeface="Monaco"/>
              </a:rPr>
              <a:t>("directory/I/want/to/access")</a:t>
            </a:r>
          </a:p>
        </p:txBody>
      </p:sp>
    </p:spTree>
    <p:extLst>
      <p:ext uri="{BB962C8B-B14F-4D97-AF65-F5344CB8AC3E}">
        <p14:creationId xmlns:p14="http://schemas.microsoft.com/office/powerpoint/2010/main" val="1401970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sys.argv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Arial"/>
                <a:cs typeface="Arial"/>
              </a:rPr>
              <a:t>is a list of command-line input arguments</a:t>
            </a:r>
          </a:p>
        </p:txBody>
      </p:sp>
    </p:spTree>
    <p:extLst>
      <p:ext uri="{BB962C8B-B14F-4D97-AF65-F5344CB8AC3E}">
        <p14:creationId xmlns:p14="http://schemas.microsoft.com/office/powerpoint/2010/main" val="2842394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sys.exit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>
                <a:latin typeface="Monaco"/>
                <a:cs typeface="Monaco"/>
              </a:rPr>
              <a:t>sys.exit</a:t>
            </a:r>
            <a:r>
              <a:rPr lang="en-US" dirty="0">
                <a:latin typeface="Monaco"/>
                <a:cs typeface="Monaco"/>
              </a:rPr>
              <a:t>() </a:t>
            </a:r>
            <a:r>
              <a:rPr lang="en-US" dirty="0">
                <a:cs typeface="Arial"/>
              </a:rPr>
              <a:t>will immediately stop the interpreter and exit out of the 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753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sys.exit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>
                <a:latin typeface="Monaco"/>
                <a:cs typeface="Monaco"/>
              </a:rPr>
              <a:t>sys.exit</a:t>
            </a:r>
            <a:r>
              <a:rPr lang="en-US" dirty="0">
                <a:latin typeface="Monaco"/>
                <a:cs typeface="Monaco"/>
              </a:rPr>
              <a:t>() </a:t>
            </a:r>
            <a:r>
              <a:rPr lang="en-US" dirty="0">
                <a:cs typeface="Arial"/>
              </a:rPr>
              <a:t>will immediately stop the interpreter and exit out of the script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50" y="3074968"/>
            <a:ext cx="83384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if </a:t>
            </a:r>
            <a:r>
              <a:rPr lang="en-US" sz="2000" dirty="0" err="1" smtClean="0">
                <a:latin typeface="Monaco"/>
                <a:cs typeface="Monaco"/>
              </a:rPr>
              <a:t>something_important</a:t>
            </a:r>
            <a:r>
              <a:rPr lang="en-US" sz="2000" dirty="0" smtClean="0">
                <a:latin typeface="Monaco"/>
                <a:cs typeface="Monaco"/>
              </a:rPr>
              <a:t> == False: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 "Oh no, something is wrong!!!"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sys.exit</a:t>
            </a:r>
            <a:r>
              <a:rPr lang="en-US" sz="2000" dirty="0" smtClean="0">
                <a:latin typeface="Monaco"/>
                <a:cs typeface="Monac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95553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latin typeface="Monaco"/>
                <a:cs typeface="Monaco"/>
              </a:rPr>
              <a:t>subprocess.call</a:t>
            </a:r>
            <a:r>
              <a:rPr lang="en-US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to run external processes and/or </a:t>
            </a:r>
            <a:r>
              <a:rPr lang="en-US" dirty="0" err="1" smtClean="0"/>
              <a:t>softwares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179440"/>
            <a:ext cx="89583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Monaco"/>
                <a:cs typeface="Monaco"/>
              </a:rPr>
              <a:t>import </a:t>
            </a:r>
            <a:r>
              <a:rPr lang="en-US" sz="1700" dirty="0" err="1" smtClean="0">
                <a:latin typeface="Monaco"/>
                <a:cs typeface="Monaco"/>
              </a:rPr>
              <a:t>subprocess</a:t>
            </a:r>
            <a:r>
              <a:rPr lang="en-US" sz="1700" dirty="0" smtClean="0">
                <a:latin typeface="Monaco"/>
                <a:cs typeface="Monaco"/>
              </a:rPr>
              <a:t>, sys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Call an external software, 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endParaRPr lang="en-US" sz="1700" dirty="0" smtClean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result = </a:t>
            </a:r>
            <a:r>
              <a:rPr lang="en-US" sz="1700" dirty="0" err="1" smtClean="0">
                <a:latin typeface="Monaco"/>
                <a:cs typeface="Monaco"/>
              </a:rPr>
              <a:t>subprocess.call</a:t>
            </a:r>
            <a:r>
              <a:rPr lang="en-US" sz="1700" dirty="0" smtClean="0">
                <a:latin typeface="Monaco"/>
                <a:cs typeface="Monaco"/>
              </a:rPr>
              <a:t>("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r>
              <a:rPr lang="en-US" sz="1700" dirty="0" smtClean="0">
                <a:latin typeface="Monaco"/>
                <a:cs typeface="Monaco"/>
              </a:rPr>
              <a:t> </a:t>
            </a:r>
            <a:r>
              <a:rPr lang="en-US" sz="1700" dirty="0" err="1" smtClean="0">
                <a:latin typeface="Monaco"/>
                <a:cs typeface="Monaco"/>
              </a:rPr>
              <a:t>infile</a:t>
            </a:r>
            <a:r>
              <a:rPr lang="en-US" sz="1700" dirty="0" smtClean="0">
                <a:latin typeface="Monaco"/>
                <a:cs typeface="Monaco"/>
              </a:rPr>
              <a:t> &gt; </a:t>
            </a:r>
            <a:r>
              <a:rPr lang="en-US" sz="1700" dirty="0" err="1" smtClean="0">
                <a:latin typeface="Monaco"/>
                <a:cs typeface="Monaco"/>
              </a:rPr>
              <a:t>outfile</a:t>
            </a:r>
            <a:r>
              <a:rPr lang="en-US" sz="1700" dirty="0" smtClean="0">
                <a:latin typeface="Monaco"/>
                <a:cs typeface="Monaco"/>
              </a:rPr>
              <a:t>", shell=True)</a:t>
            </a:r>
          </a:p>
        </p:txBody>
      </p:sp>
    </p:spTree>
    <p:extLst>
      <p:ext uri="{BB962C8B-B14F-4D97-AF65-F5344CB8AC3E}">
        <p14:creationId xmlns:p14="http://schemas.microsoft.com/office/powerpoint/2010/main" val="3461933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latin typeface="Monaco"/>
                <a:cs typeface="Monaco"/>
              </a:rPr>
              <a:t>subprocess.call</a:t>
            </a:r>
            <a:r>
              <a:rPr lang="en-US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to run external processes and/or </a:t>
            </a:r>
            <a:r>
              <a:rPr lang="en-US" dirty="0" err="1" smtClean="0"/>
              <a:t>softwares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179440"/>
            <a:ext cx="895831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Monaco"/>
                <a:cs typeface="Monaco"/>
              </a:rPr>
              <a:t>import </a:t>
            </a:r>
            <a:r>
              <a:rPr lang="en-US" sz="1700" dirty="0" err="1" smtClean="0">
                <a:latin typeface="Monaco"/>
                <a:cs typeface="Monaco"/>
              </a:rPr>
              <a:t>subprocess</a:t>
            </a:r>
            <a:r>
              <a:rPr lang="en-US" sz="1700" dirty="0" smtClean="0">
                <a:latin typeface="Monaco"/>
                <a:cs typeface="Monaco"/>
              </a:rPr>
              <a:t>, sys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Call an external software, 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endParaRPr lang="en-US" sz="1700" dirty="0" smtClean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result = </a:t>
            </a:r>
            <a:r>
              <a:rPr lang="en-US" sz="1700" dirty="0" err="1" smtClean="0">
                <a:latin typeface="Monaco"/>
                <a:cs typeface="Monaco"/>
              </a:rPr>
              <a:t>subprocess.call</a:t>
            </a:r>
            <a:r>
              <a:rPr lang="en-US" sz="1700" dirty="0" smtClean="0">
                <a:latin typeface="Monaco"/>
                <a:cs typeface="Monaco"/>
              </a:rPr>
              <a:t>("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r>
              <a:rPr lang="en-US" sz="1700" dirty="0" smtClean="0">
                <a:latin typeface="Monaco"/>
                <a:cs typeface="Monaco"/>
              </a:rPr>
              <a:t> </a:t>
            </a:r>
            <a:r>
              <a:rPr lang="en-US" sz="1700" dirty="0" err="1" smtClean="0">
                <a:latin typeface="Monaco"/>
                <a:cs typeface="Monaco"/>
              </a:rPr>
              <a:t>infile</a:t>
            </a:r>
            <a:r>
              <a:rPr lang="en-US" sz="1700" dirty="0" smtClean="0">
                <a:latin typeface="Monaco"/>
                <a:cs typeface="Monaco"/>
              </a:rPr>
              <a:t> &gt; </a:t>
            </a:r>
            <a:r>
              <a:rPr lang="en-US" sz="1700" dirty="0" err="1" smtClean="0">
                <a:latin typeface="Monaco"/>
                <a:cs typeface="Monaco"/>
              </a:rPr>
              <a:t>outfile</a:t>
            </a:r>
            <a:r>
              <a:rPr lang="en-US" sz="1700" dirty="0" smtClean="0">
                <a:latin typeface="Monaco"/>
                <a:cs typeface="Monaco"/>
              </a:rPr>
              <a:t>", shell=True)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Variable "result" stores the </a:t>
            </a:r>
            <a:r>
              <a:rPr lang="en-US" sz="1700" dirty="0" smtClean="0">
                <a:solidFill>
                  <a:schemeClr val="accent5"/>
                </a:solidFill>
                <a:latin typeface="Monaco"/>
                <a:cs typeface="Monaco"/>
              </a:rPr>
              <a:t>UNIX exit code </a:t>
            </a:r>
            <a:r>
              <a:rPr lang="en-US" sz="1700" dirty="0" smtClean="0">
                <a:latin typeface="Monaco"/>
                <a:cs typeface="Monaco"/>
              </a:rPr>
              <a:t>(1 = error, 0 = ok)</a:t>
            </a:r>
          </a:p>
        </p:txBody>
      </p:sp>
    </p:spTree>
    <p:extLst>
      <p:ext uri="{BB962C8B-B14F-4D97-AF65-F5344CB8AC3E}">
        <p14:creationId xmlns:p14="http://schemas.microsoft.com/office/powerpoint/2010/main" val="2028058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latin typeface="Monaco"/>
                <a:cs typeface="Monaco"/>
              </a:rPr>
              <a:t>subprocess.call</a:t>
            </a:r>
            <a:r>
              <a:rPr lang="en-US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to run external processes and/or </a:t>
            </a:r>
            <a:r>
              <a:rPr lang="en-US" dirty="0" err="1" smtClean="0"/>
              <a:t>softwares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179440"/>
            <a:ext cx="8958313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Monaco"/>
                <a:cs typeface="Monaco"/>
              </a:rPr>
              <a:t>import </a:t>
            </a:r>
            <a:r>
              <a:rPr lang="en-US" sz="1700" dirty="0" err="1" smtClean="0">
                <a:latin typeface="Monaco"/>
                <a:cs typeface="Monaco"/>
              </a:rPr>
              <a:t>subprocess</a:t>
            </a:r>
            <a:r>
              <a:rPr lang="en-US" sz="1700" dirty="0" smtClean="0">
                <a:latin typeface="Monaco"/>
                <a:cs typeface="Monaco"/>
              </a:rPr>
              <a:t>, sys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Call an external software, 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endParaRPr lang="en-US" sz="1700" dirty="0" smtClean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result = </a:t>
            </a:r>
            <a:r>
              <a:rPr lang="en-US" sz="1700" dirty="0" err="1" smtClean="0">
                <a:latin typeface="Monaco"/>
                <a:cs typeface="Monaco"/>
              </a:rPr>
              <a:t>subprocess.call</a:t>
            </a:r>
            <a:r>
              <a:rPr lang="en-US" sz="1700" dirty="0" smtClean="0">
                <a:latin typeface="Monaco"/>
                <a:cs typeface="Monaco"/>
              </a:rPr>
              <a:t>("</a:t>
            </a:r>
            <a:r>
              <a:rPr lang="en-US" sz="1700" dirty="0" err="1" smtClean="0">
                <a:latin typeface="Monaco"/>
                <a:cs typeface="Monaco"/>
              </a:rPr>
              <a:t>FastTree</a:t>
            </a:r>
            <a:r>
              <a:rPr lang="en-US" sz="1700" dirty="0" smtClean="0">
                <a:latin typeface="Monaco"/>
                <a:cs typeface="Monaco"/>
              </a:rPr>
              <a:t> </a:t>
            </a:r>
            <a:r>
              <a:rPr lang="en-US" sz="1700" dirty="0" err="1" smtClean="0">
                <a:latin typeface="Monaco"/>
                <a:cs typeface="Monaco"/>
              </a:rPr>
              <a:t>infile</a:t>
            </a:r>
            <a:r>
              <a:rPr lang="en-US" sz="1700" dirty="0" smtClean="0">
                <a:latin typeface="Monaco"/>
                <a:cs typeface="Monaco"/>
              </a:rPr>
              <a:t> &gt; </a:t>
            </a:r>
            <a:r>
              <a:rPr lang="en-US" sz="1700" dirty="0" err="1" smtClean="0">
                <a:latin typeface="Monaco"/>
                <a:cs typeface="Monaco"/>
              </a:rPr>
              <a:t>outfile</a:t>
            </a:r>
            <a:r>
              <a:rPr lang="en-US" sz="1700" dirty="0" smtClean="0">
                <a:latin typeface="Monaco"/>
                <a:cs typeface="Monaco"/>
              </a:rPr>
              <a:t>", shell=True)</a:t>
            </a:r>
          </a:p>
          <a:p>
            <a:endParaRPr lang="en-US" sz="1700" dirty="0">
              <a:latin typeface="Monaco"/>
              <a:cs typeface="Monaco"/>
            </a:endParaRPr>
          </a:p>
          <a:p>
            <a:r>
              <a:rPr lang="en-US" sz="1700" dirty="0" smtClean="0">
                <a:latin typeface="Monaco"/>
                <a:cs typeface="Monaco"/>
              </a:rPr>
              <a:t># Variable "result" stores the </a:t>
            </a:r>
            <a:r>
              <a:rPr lang="en-US" sz="1700" dirty="0" smtClean="0">
                <a:solidFill>
                  <a:schemeClr val="accent5"/>
                </a:solidFill>
                <a:latin typeface="Monaco"/>
                <a:cs typeface="Monaco"/>
              </a:rPr>
              <a:t>UNIX exit code </a:t>
            </a:r>
            <a:r>
              <a:rPr lang="en-US" sz="1700" dirty="0" smtClean="0">
                <a:latin typeface="Monaco"/>
                <a:cs typeface="Monaco"/>
              </a:rPr>
              <a:t>(1 = error, 0 = ok)</a:t>
            </a:r>
          </a:p>
          <a:p>
            <a:r>
              <a:rPr lang="en-US" sz="1700" dirty="0" smtClean="0">
                <a:solidFill>
                  <a:srgbClr val="000000"/>
                </a:solidFill>
                <a:latin typeface="Monaco"/>
                <a:cs typeface="Monaco"/>
              </a:rPr>
              <a:t>if result != 0:</a:t>
            </a:r>
          </a:p>
          <a:p>
            <a:r>
              <a:rPr lang="en-US" sz="1700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sz="1700" dirty="0" smtClean="0">
                <a:solidFill>
                  <a:srgbClr val="000000"/>
                </a:solidFill>
                <a:latin typeface="Monaco"/>
                <a:cs typeface="Monaco"/>
              </a:rPr>
              <a:t>print "There was an error in the external command!"</a:t>
            </a:r>
          </a:p>
          <a:p>
            <a:r>
              <a:rPr lang="en-US" sz="1700" dirty="0">
                <a:solidFill>
                  <a:schemeClr val="accent5"/>
                </a:solidFill>
                <a:latin typeface="Monaco"/>
                <a:cs typeface="Monaco"/>
              </a:rPr>
              <a:t>	</a:t>
            </a:r>
            <a:r>
              <a:rPr lang="en-US" sz="1700" dirty="0" err="1" smtClean="0">
                <a:solidFill>
                  <a:schemeClr val="accent5"/>
                </a:solidFill>
                <a:latin typeface="Monaco"/>
                <a:cs typeface="Monaco"/>
              </a:rPr>
              <a:t>sys.exit</a:t>
            </a:r>
            <a:r>
              <a:rPr lang="en-US" sz="1700" dirty="0" smtClean="0">
                <a:solidFill>
                  <a:schemeClr val="accent5"/>
                </a:solidFill>
                <a:latin typeface="Monaco"/>
                <a:cs typeface="Monaco"/>
              </a:rPr>
              <a:t>() </a:t>
            </a:r>
            <a:r>
              <a:rPr lang="en-US" sz="1700" dirty="0" smtClean="0">
                <a:latin typeface="Monaco"/>
                <a:cs typeface="Monaco"/>
              </a:rPr>
              <a:t># Immediately exits, entire script stops running</a:t>
            </a:r>
          </a:p>
        </p:txBody>
      </p:sp>
    </p:spTree>
    <p:extLst>
      <p:ext uri="{BB962C8B-B14F-4D97-AF65-F5344CB8AC3E}">
        <p14:creationId xmlns:p14="http://schemas.microsoft.com/office/powerpoint/2010/main" val="1406567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own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Any python script can be imported into another!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0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Separate libraries of code that provide specific functionality for a certain set of tasks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Some are part of </a:t>
            </a:r>
            <a:r>
              <a:rPr lang="en-US" i="1" dirty="0" smtClean="0"/>
              <a:t>base Python</a:t>
            </a:r>
            <a:r>
              <a:rPr lang="en-US" dirty="0" smtClean="0"/>
              <a:t> and some are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990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own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Any python script can be imported into another!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2862043"/>
            <a:ext cx="83384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# Import a script named </a:t>
            </a:r>
            <a:r>
              <a:rPr lang="en-US" sz="2000" dirty="0" err="1" smtClean="0">
                <a:latin typeface="Monaco"/>
                <a:cs typeface="Monaco"/>
              </a:rPr>
              <a:t>useful_functions.py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sys.path.append</a:t>
            </a:r>
            <a:r>
              <a:rPr lang="en-US" sz="2000" dirty="0" smtClean="0">
                <a:latin typeface="Monaco"/>
                <a:cs typeface="Monaco"/>
              </a:rPr>
              <a:t>("/path/to/</a:t>
            </a:r>
            <a:r>
              <a:rPr lang="en-US" sz="2000" dirty="0" err="1" smtClean="0">
                <a:latin typeface="Monaco"/>
                <a:cs typeface="Monaco"/>
              </a:rPr>
              <a:t>useful_functions.py</a:t>
            </a:r>
            <a:r>
              <a:rPr lang="en-US" sz="2000" dirty="0" smtClean="0">
                <a:latin typeface="Monaco"/>
                <a:cs typeface="Monaco"/>
              </a:rPr>
              <a:t>/")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useful_functions.py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useful_functions.py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665775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external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err="1" smtClean="0"/>
              <a:t>NumPy</a:t>
            </a:r>
            <a:r>
              <a:rPr lang="en-US" dirty="0" smtClean="0"/>
              <a:t> and </a:t>
            </a:r>
            <a:r>
              <a:rPr lang="en-US" dirty="0" err="1" smtClean="0"/>
              <a:t>SciPy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Excellent for numerical analysis, working with matrices, etc.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TELL YOUR MATLAB FRIENDS!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matplotlib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Plotting!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pandas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Data </a:t>
            </a:r>
            <a:r>
              <a:rPr lang="en-US" dirty="0" smtClean="0"/>
              <a:t>manipulation</a:t>
            </a:r>
            <a:r>
              <a:rPr lang="en-US" dirty="0"/>
              <a:t> </a:t>
            </a:r>
            <a:r>
              <a:rPr lang="en-US" dirty="0" smtClean="0"/>
              <a:t>and high-performance data structures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Data mining/analysis and machine learning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IPython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cracked-out python interpreter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/>
              <a:t>DendroPy</a:t>
            </a:r>
            <a:endParaRPr lang="en-US" dirty="0"/>
          </a:p>
          <a:p>
            <a:pPr marL="914400" lvl="1" indent="-457200">
              <a:buFont typeface="Arial"/>
              <a:buChar char="•"/>
            </a:pPr>
            <a:r>
              <a:rPr lang="en-US" dirty="0"/>
              <a:t>Phylogenetic tree </a:t>
            </a:r>
            <a:r>
              <a:rPr lang="en-US" dirty="0" smtClean="0"/>
              <a:t>analysis</a:t>
            </a:r>
            <a:r>
              <a:rPr lang="en-US" dirty="0"/>
              <a:t> </a:t>
            </a:r>
            <a:r>
              <a:rPr lang="en-US" dirty="0" smtClean="0"/>
              <a:t>and manipulation (not builder)</a:t>
            </a:r>
            <a:endParaRPr lang="en-US" dirty="0"/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15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external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program </a:t>
            </a:r>
            <a:r>
              <a:rPr lang="en-US" dirty="0" smtClean="0">
                <a:latin typeface="Monaco"/>
                <a:cs typeface="Monaco"/>
              </a:rPr>
              <a:t>pip </a:t>
            </a:r>
            <a:r>
              <a:rPr lang="en-US" dirty="0" smtClean="0">
                <a:cs typeface="Monaco"/>
              </a:rPr>
              <a:t>from a bash terminal</a:t>
            </a:r>
          </a:p>
        </p:txBody>
      </p:sp>
    </p:spTree>
    <p:extLst>
      <p:ext uri="{BB962C8B-B14F-4D97-AF65-F5344CB8AC3E}">
        <p14:creationId xmlns:p14="http://schemas.microsoft.com/office/powerpoint/2010/main" val="588526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external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program </a:t>
            </a:r>
            <a:r>
              <a:rPr lang="en-US" dirty="0" smtClean="0">
                <a:latin typeface="Monaco"/>
                <a:cs typeface="Monaco"/>
              </a:rPr>
              <a:t>pip </a:t>
            </a:r>
            <a:r>
              <a:rPr lang="en-US" dirty="0" smtClean="0">
                <a:cs typeface="Monaco"/>
              </a:rPr>
              <a:t>from a bash terminal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Linux users can obtain pip with:</a:t>
            </a:r>
          </a:p>
          <a:p>
            <a:pPr lvl="1" indent="0">
              <a:buNone/>
            </a:pP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latin typeface="Monaco"/>
                <a:cs typeface="Monaco"/>
              </a:rPr>
              <a:t>sudo</a:t>
            </a:r>
            <a:r>
              <a:rPr lang="en-US" dirty="0">
                <a:latin typeface="Monaco"/>
                <a:cs typeface="Monaco"/>
              </a:rPr>
              <a:t> apt-get install pip</a:t>
            </a:r>
            <a:endParaRPr lang="en-US" dirty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 smtClean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Mac users w/ homebrew have it already (comes with Python)</a:t>
            </a:r>
          </a:p>
        </p:txBody>
      </p:sp>
    </p:spTree>
    <p:extLst>
      <p:ext uri="{BB962C8B-B14F-4D97-AF65-F5344CB8AC3E}">
        <p14:creationId xmlns:p14="http://schemas.microsoft.com/office/powerpoint/2010/main" val="1141706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external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program </a:t>
            </a:r>
            <a:r>
              <a:rPr lang="en-US" dirty="0" smtClean="0">
                <a:latin typeface="Monaco"/>
                <a:cs typeface="Monaco"/>
              </a:rPr>
              <a:t>pip </a:t>
            </a:r>
            <a:r>
              <a:rPr lang="en-US" dirty="0" smtClean="0">
                <a:cs typeface="Monaco"/>
              </a:rPr>
              <a:t>from a bash terminal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Linux users can obtain pip with:</a:t>
            </a:r>
          </a:p>
          <a:p>
            <a:pPr lvl="1" indent="0">
              <a:buNone/>
            </a:pP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latin typeface="Monaco"/>
                <a:cs typeface="Monaco"/>
              </a:rPr>
              <a:t>sudo</a:t>
            </a:r>
            <a:r>
              <a:rPr lang="en-US" dirty="0">
                <a:latin typeface="Monaco"/>
                <a:cs typeface="Monaco"/>
              </a:rPr>
              <a:t> apt-get install pip</a:t>
            </a:r>
            <a:endParaRPr lang="en-US" dirty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 smtClean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Mac users w/ homebrew have it already (comes with Python)</a:t>
            </a:r>
          </a:p>
          <a:p>
            <a:pPr marL="914400" lvl="1" indent="-457200">
              <a:buFont typeface="Arial"/>
              <a:buChar char="•"/>
            </a:pPr>
            <a:endParaRPr lang="en-US" dirty="0">
              <a:cs typeface="Monaco"/>
            </a:endParaRPr>
          </a:p>
          <a:p>
            <a:pPr marL="457200" indent="-457200">
              <a:buFont typeface="Arial"/>
              <a:buChar char="•"/>
            </a:pPr>
            <a:r>
              <a:rPr lang="en-US" dirty="0">
                <a:cs typeface="Monaco"/>
              </a:rPr>
              <a:t>Install package named XXX with:</a:t>
            </a:r>
          </a:p>
          <a:p>
            <a:r>
              <a:rPr lang="en-US" sz="2000" b="0" dirty="0" smtClean="0">
                <a:latin typeface="Monaco"/>
                <a:cs typeface="Monaco"/>
              </a:rPr>
              <a:t>	</a:t>
            </a:r>
            <a:r>
              <a:rPr lang="en-US" sz="2400" b="0" dirty="0" smtClean="0">
                <a:latin typeface="Monaco"/>
                <a:cs typeface="Monaco"/>
              </a:rPr>
              <a:t>pip </a:t>
            </a:r>
            <a:r>
              <a:rPr lang="en-US" sz="2400" b="0" dirty="0">
                <a:latin typeface="Monaco"/>
                <a:cs typeface="Monaco"/>
              </a:rPr>
              <a:t>install XXX</a:t>
            </a:r>
          </a:p>
          <a:p>
            <a:pPr lvl="1" indent="0">
              <a:buNone/>
            </a:pPr>
            <a:endParaRPr lang="en-US" dirty="0" smtClean="0"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72373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base-python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b="0" dirty="0" err="1">
                <a:latin typeface="Monaco"/>
                <a:cs typeface="Monaco"/>
              </a:rPr>
              <a:t>os</a:t>
            </a:r>
            <a:r>
              <a:rPr lang="en-US" dirty="0"/>
              <a:t> and </a:t>
            </a:r>
            <a:r>
              <a:rPr lang="en-US" b="0" dirty="0" err="1">
                <a:latin typeface="Monaco"/>
                <a:cs typeface="Monaco"/>
              </a:rPr>
              <a:t>shutil</a:t>
            </a:r>
            <a:endParaRPr lang="en-US" b="0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interacting with the </a:t>
            </a:r>
            <a:r>
              <a:rPr lang="en-US" b="1" dirty="0"/>
              <a:t>o</a:t>
            </a:r>
            <a:r>
              <a:rPr lang="en-US" dirty="0"/>
              <a:t>perating </a:t>
            </a:r>
            <a:r>
              <a:rPr lang="en-US" b="1" dirty="0"/>
              <a:t>s</a:t>
            </a:r>
            <a:r>
              <a:rPr lang="en-US" dirty="0"/>
              <a:t>ystem</a:t>
            </a:r>
          </a:p>
          <a:p>
            <a:pPr marL="457200" indent="-457200">
              <a:buFont typeface="Arial"/>
              <a:buChar char="•"/>
            </a:pPr>
            <a:r>
              <a:rPr lang="en-US" b="0" dirty="0">
                <a:solidFill>
                  <a:srgbClr val="000000"/>
                </a:solidFill>
                <a:latin typeface="Monaco"/>
                <a:cs typeface="Monaco"/>
              </a:rPr>
              <a:t>sys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interacting with the Python interpreter</a:t>
            </a:r>
          </a:p>
          <a:p>
            <a:pPr marL="457200" indent="-457200">
              <a:buFont typeface="Arial"/>
              <a:buChar char="•"/>
            </a:pPr>
            <a:r>
              <a:rPr lang="en-US" b="0" dirty="0" err="1">
                <a:latin typeface="Monaco"/>
                <a:cs typeface="Monaco"/>
              </a:rPr>
              <a:t>subprocess</a:t>
            </a:r>
            <a:endParaRPr lang="en-US" b="0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calling external software from your Python script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latin typeface="Monaco"/>
                <a:cs typeface="Monaco"/>
              </a:rPr>
              <a:t>re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Regular expressions</a:t>
            </a:r>
            <a:endParaRPr lang="en-US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87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 in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import command at the *top* of your 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2921841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as </a:t>
            </a:r>
            <a:r>
              <a:rPr lang="en-US" sz="2000" dirty="0" err="1" smtClean="0">
                <a:latin typeface="Monaco"/>
                <a:cs typeface="Monaco"/>
              </a:rPr>
              <a:t>opsys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from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import </a:t>
            </a:r>
            <a:r>
              <a:rPr lang="en-US" sz="2000" dirty="0" smtClean="0">
                <a:latin typeface="Monaco"/>
                <a:cs typeface="Monaco"/>
              </a:rPr>
              <a:t>&lt;function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submodule</a:t>
            </a:r>
            <a:r>
              <a:rPr lang="en-US" sz="2000" dirty="0">
                <a:latin typeface="Monaco"/>
                <a:cs typeface="Monaco"/>
              </a:rPr>
              <a:t>&gt;</a:t>
            </a:r>
          </a:p>
          <a:p>
            <a:r>
              <a:rPr lang="en-US" sz="2000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0765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 in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import command at the *top* of your 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2921841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import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as </a:t>
            </a:r>
            <a:r>
              <a:rPr lang="en-US" sz="2000" dirty="0" err="1">
                <a:latin typeface="Monaco"/>
                <a:cs typeface="Monaco"/>
              </a:rPr>
              <a:t>opsys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from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import </a:t>
            </a:r>
            <a:r>
              <a:rPr lang="en-US" sz="2000" dirty="0" smtClean="0">
                <a:latin typeface="Monaco"/>
                <a:cs typeface="Monaco"/>
              </a:rPr>
              <a:t>&lt;function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submodule</a:t>
            </a:r>
            <a:r>
              <a:rPr lang="en-US" sz="2000" dirty="0">
                <a:latin typeface="Monaco"/>
                <a:cs typeface="Monaco"/>
              </a:rPr>
              <a:t>&gt;</a:t>
            </a:r>
          </a:p>
          <a:p>
            <a:r>
              <a:rPr lang="en-US" sz="2000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031751" y="2810602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68956" y="3194398"/>
            <a:ext cx="437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 </a:t>
            </a:r>
          </a:p>
          <a:p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   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opsys.function_name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583113" y="4404631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20318" y="4778889"/>
            <a:ext cx="331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6810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 in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import command at the *top* of your 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2921841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import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as </a:t>
            </a:r>
            <a:r>
              <a:rPr lang="en-US" sz="2000" dirty="0" err="1">
                <a:latin typeface="Monaco"/>
                <a:cs typeface="Monaco"/>
              </a:rPr>
              <a:t>opsys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from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import </a:t>
            </a:r>
            <a:r>
              <a:rPr lang="en-US" sz="2000" dirty="0" smtClean="0">
                <a:latin typeface="Monaco"/>
                <a:cs typeface="Monaco"/>
              </a:rPr>
              <a:t>&lt;function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submodule</a:t>
            </a:r>
            <a:r>
              <a:rPr lang="en-US" sz="2000" dirty="0">
                <a:latin typeface="Monaco"/>
                <a:cs typeface="Monaco"/>
              </a:rPr>
              <a:t>&gt;</a:t>
            </a:r>
          </a:p>
          <a:p>
            <a:r>
              <a:rPr lang="en-US" sz="2000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031751" y="2810602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68956" y="3194398"/>
            <a:ext cx="437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 </a:t>
            </a:r>
          </a:p>
          <a:p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   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opsys.function_name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583113" y="4404631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20318" y="4778889"/>
            <a:ext cx="331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4539" y="2921841"/>
            <a:ext cx="1497089" cy="496182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9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os</a:t>
            </a:r>
            <a:r>
              <a:rPr lang="en-US" dirty="0" smtClean="0"/>
              <a:t>/</a:t>
            </a:r>
            <a:r>
              <a:rPr lang="en-US" dirty="0" err="1" smtClean="0"/>
              <a:t>shutil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Functions provide UNIX commands</a:t>
            </a:r>
          </a:p>
        </p:txBody>
      </p:sp>
    </p:spTree>
    <p:extLst>
      <p:ext uri="{BB962C8B-B14F-4D97-AF65-F5344CB8AC3E}">
        <p14:creationId xmlns:p14="http://schemas.microsoft.com/office/powerpoint/2010/main" val="1520970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os</a:t>
            </a:r>
            <a:r>
              <a:rPr lang="en-US" dirty="0" smtClean="0"/>
              <a:t>/</a:t>
            </a:r>
            <a:r>
              <a:rPr lang="en-US" dirty="0" err="1" smtClean="0"/>
              <a:t>shutil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Functions provide UNIX commands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472035"/>
              </p:ext>
            </p:extLst>
          </p:nvPr>
        </p:nvGraphicFramePr>
        <p:xfrm>
          <a:off x="239784" y="2647026"/>
          <a:ext cx="8596715" cy="302523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749656"/>
                <a:gridCol w="3847059"/>
              </a:tblGrid>
              <a:tr h="46019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latin typeface="Monaco"/>
                          <a:cs typeface="Monaco"/>
                        </a:rPr>
                        <a:t>os</a:t>
                      </a:r>
                      <a:r>
                        <a:rPr lang="en-US" sz="2200" dirty="0" smtClean="0">
                          <a:latin typeface="Monaco"/>
                          <a:cs typeface="Monaco"/>
                        </a:rPr>
                        <a:t>/</a:t>
                      </a:r>
                      <a:r>
                        <a:rPr lang="en-US" sz="2200" dirty="0" err="1" smtClean="0">
                          <a:latin typeface="Monaco"/>
                          <a:cs typeface="Monaco"/>
                        </a:rPr>
                        <a:t>shutil</a:t>
                      </a:r>
                      <a:r>
                        <a:rPr lang="en-US" sz="2200" dirty="0" smtClean="0"/>
                        <a:t> function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UNIX</a:t>
                      </a:r>
                      <a:r>
                        <a:rPr lang="en-US" sz="2200" baseline="0" dirty="0" smtClean="0"/>
                        <a:t> equivalent</a:t>
                      </a:r>
                      <a:endParaRPr lang="en-US" sz="220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os.remove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("filename")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rm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filename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os.rmdir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rm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–r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os.chdir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Monaco"/>
                          <a:cs typeface="Monaco"/>
                        </a:rPr>
                        <a:t>cd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os.listdir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ls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370482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os.mkdir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mkdir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shutil.copy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", 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newfile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cp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newfile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shutil.move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", 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newfile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mv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newfile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983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files with </a:t>
            </a:r>
            <a:r>
              <a:rPr lang="en-US" dirty="0" err="1" smtClean="0"/>
              <a:t>os.listdir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848795"/>
            <a:ext cx="83384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directory = "my/directory/with/tons/of/files/"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Obtain list of files in directory</a:t>
            </a:r>
          </a:p>
          <a:p>
            <a:r>
              <a:rPr lang="en-US" sz="2000" dirty="0" smtClean="0">
                <a:latin typeface="Monaco"/>
                <a:cs typeface="Monaco"/>
              </a:rPr>
              <a:t>files = </a:t>
            </a:r>
            <a:r>
              <a:rPr lang="en-US" sz="2000" dirty="0" err="1" smtClean="0">
                <a:latin typeface="Monaco"/>
                <a:cs typeface="Monaco"/>
              </a:rPr>
              <a:t>os.listdir</a:t>
            </a:r>
            <a:r>
              <a:rPr lang="en-US" sz="2000" dirty="0" smtClean="0">
                <a:latin typeface="Monaco"/>
                <a:cs typeface="Monaco"/>
              </a:rPr>
              <a:t>(directory)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Loop over files that end with .txt</a:t>
            </a:r>
          </a:p>
          <a:p>
            <a:r>
              <a:rPr lang="en-US" sz="2000" dirty="0" smtClean="0">
                <a:latin typeface="Monaco"/>
                <a:cs typeface="Monaco"/>
              </a:rPr>
              <a:t>for file in files: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if </a:t>
            </a:r>
            <a:r>
              <a:rPr lang="en-US" sz="2000" dirty="0" err="1" smtClean="0">
                <a:latin typeface="Monaco"/>
                <a:cs typeface="Monaco"/>
              </a:rPr>
              <a:t>file.endswith</a:t>
            </a:r>
            <a:r>
              <a:rPr lang="en-US" sz="2000" dirty="0" smtClean="0">
                <a:latin typeface="Monaco"/>
                <a:cs typeface="Monaco"/>
              </a:rPr>
              <a:t>(".txt"):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f = open(directory + file, "r")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# do something with file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f.close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333810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1210</TotalTime>
  <Words>846</Words>
  <Application>Microsoft Macintosh PowerPoint</Application>
  <PresentationFormat>On-screen Show (4:3)</PresentationFormat>
  <Paragraphs>197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Essential</vt:lpstr>
      <vt:lpstr>Introduction to Python: Day Four </vt:lpstr>
      <vt:lpstr>python modules</vt:lpstr>
      <vt:lpstr>a few base-python modules</vt:lpstr>
      <vt:lpstr>loading modules in a script</vt:lpstr>
      <vt:lpstr>loading modules in a script</vt:lpstr>
      <vt:lpstr>loading modules in a script</vt:lpstr>
      <vt:lpstr>the os/shutil modules</vt:lpstr>
      <vt:lpstr>the os/shutil modules</vt:lpstr>
      <vt:lpstr>looping over files with os.listdir</vt:lpstr>
      <vt:lpstr>looping over files with os.listdir</vt:lpstr>
      <vt:lpstr>the sys module</vt:lpstr>
      <vt:lpstr>using sys.path</vt:lpstr>
      <vt:lpstr>using sys.argv</vt:lpstr>
      <vt:lpstr>using sys.exit()</vt:lpstr>
      <vt:lpstr>using sys.exit()</vt:lpstr>
      <vt:lpstr>the subprocess module</vt:lpstr>
      <vt:lpstr>the subprocess module</vt:lpstr>
      <vt:lpstr>the subprocess module</vt:lpstr>
      <vt:lpstr>creating your own modules</vt:lpstr>
      <vt:lpstr>creating your own modules</vt:lpstr>
      <vt:lpstr>Useful external modules</vt:lpstr>
      <vt:lpstr>install external modules</vt:lpstr>
      <vt:lpstr>install external modules</vt:lpstr>
      <vt:lpstr>install external modules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2060</cp:revision>
  <dcterms:created xsi:type="dcterms:W3CDTF">2015-05-13T18:41:17Z</dcterms:created>
  <dcterms:modified xsi:type="dcterms:W3CDTF">2016-05-24T00:53:19Z</dcterms:modified>
</cp:coreProperties>
</file>