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471" r:id="rId3"/>
    <p:sldId id="354" r:id="rId4"/>
    <p:sldId id="364" r:id="rId5"/>
    <p:sldId id="369" r:id="rId6"/>
    <p:sldId id="370" r:id="rId7"/>
    <p:sldId id="371" r:id="rId8"/>
    <p:sldId id="372" r:id="rId9"/>
    <p:sldId id="373" r:id="rId10"/>
    <p:sldId id="375" r:id="rId11"/>
    <p:sldId id="379" r:id="rId12"/>
    <p:sldId id="376" r:id="rId13"/>
    <p:sldId id="378" r:id="rId14"/>
    <p:sldId id="391" r:id="rId15"/>
    <p:sldId id="410" r:id="rId16"/>
    <p:sldId id="415" r:id="rId17"/>
    <p:sldId id="417" r:id="rId18"/>
    <p:sldId id="418" r:id="rId19"/>
    <p:sldId id="420" r:id="rId20"/>
    <p:sldId id="421" r:id="rId21"/>
    <p:sldId id="395" r:id="rId22"/>
    <p:sldId id="398" r:id="rId23"/>
    <p:sldId id="441" r:id="rId24"/>
    <p:sldId id="386" r:id="rId25"/>
    <p:sldId id="387" r:id="rId26"/>
    <p:sldId id="388" r:id="rId27"/>
    <p:sldId id="381" r:id="rId28"/>
    <p:sldId id="472" r:id="rId29"/>
    <p:sldId id="473" r:id="rId30"/>
    <p:sldId id="47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E67"/>
    <a:srgbClr val="FF0A67"/>
    <a:srgbClr val="32A600"/>
    <a:srgbClr val="AB2495"/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>
        <p:scale>
          <a:sx n="94" d="100"/>
          <a:sy n="94" d="100"/>
        </p:scale>
        <p:origin x="2064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Two</a:t>
            </a:r>
            <a:endParaRPr lang="en-US" sz="66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J Spielman, PhD</a:t>
            </a:r>
          </a:p>
          <a:p>
            <a:endParaRPr lang="en-US" dirty="0" smtClean="0"/>
          </a:p>
          <a:p>
            <a:r>
              <a:rPr lang="en-US" dirty="0" smtClean="0"/>
              <a:t>Big data in biology summer school, 2018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no hard-coding!!!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199" y="1687354"/>
            <a:ext cx="848608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List of grades</a:t>
            </a:r>
          </a:p>
          <a:p>
            <a:r>
              <a:rPr lang="en-US" sz="2200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Define an empty list of new grades to populate</a:t>
            </a:r>
          </a:p>
          <a:p>
            <a:r>
              <a:rPr lang="en-US" sz="2200" dirty="0" smtClean="0">
                <a:latin typeface="Monaco"/>
                <a:cs typeface="Monaco"/>
              </a:rPr>
              <a:t>new_grades</a:t>
            </a:r>
            <a:r>
              <a:rPr lang="en-US" sz="2200" dirty="0">
                <a:latin typeface="Monaco"/>
                <a:cs typeface="Monaco"/>
              </a:rPr>
              <a:t> </a:t>
            </a:r>
            <a:r>
              <a:rPr lang="en-US" sz="2200" dirty="0" smtClean="0">
                <a:latin typeface="Monaco"/>
                <a:cs typeface="Monaco"/>
              </a:rPr>
              <a:t>= []</a:t>
            </a: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tx2"/>
                </a:solidFill>
                <a:latin typeface="Monaco"/>
                <a:cs typeface="Monaco"/>
              </a:rPr>
              <a:t>curve = 1.1</a:t>
            </a: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Loop over the grades and save curved grade</a:t>
            </a:r>
          </a:p>
          <a:p>
            <a:r>
              <a:rPr lang="en-US" sz="2200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sz="2200" dirty="0" smtClean="0">
                <a:latin typeface="Monaco"/>
                <a:cs typeface="Monaco"/>
              </a:rPr>
              <a:t>	new = grade * </a:t>
            </a:r>
            <a:r>
              <a:rPr lang="en-US" sz="2200" dirty="0" smtClean="0">
                <a:solidFill>
                  <a:schemeClr val="tx2"/>
                </a:solidFill>
                <a:latin typeface="Monaco"/>
                <a:cs typeface="Monaco"/>
              </a:rPr>
              <a:t>curve</a:t>
            </a:r>
          </a:p>
          <a:p>
            <a:r>
              <a:rPr lang="en-US" sz="2200" dirty="0" smtClean="0">
                <a:latin typeface="Monaco"/>
                <a:cs typeface="Monaco"/>
              </a:rPr>
              <a:t>	new_grades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.append(new)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print(</a:t>
            </a:r>
            <a:r>
              <a:rPr lang="en-US" sz="2200" dirty="0" err="1" smtClean="0">
                <a:latin typeface="Monaco"/>
                <a:cs typeface="Monaco"/>
              </a:rPr>
              <a:t>new_grades</a:t>
            </a:r>
            <a:r>
              <a:rPr lang="en-US" sz="2200" dirty="0" smtClean="0">
                <a:latin typeface="Monaco"/>
                <a:cs typeface="Monaco"/>
              </a:rPr>
              <a:t>)</a:t>
            </a:r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	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96.8, 78.1,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81.4, 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91.3,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62.7, 86.9, 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72.6]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>
                <a:latin typeface="Monaco"/>
                <a:cs typeface="Monaco"/>
              </a:rPr>
              <a:t>	</a:t>
            </a:r>
            <a:endParaRPr lang="en-US" sz="22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64173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 counter variable to keep track of loop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20894" y="1656295"/>
            <a:ext cx="51424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 = 0 </a:t>
            </a:r>
          </a:p>
          <a:p>
            <a:r>
              <a:rPr lang="en-US" dirty="0" smtClean="0">
                <a:latin typeface="Monaco"/>
                <a:cs typeface="Monaco"/>
              </a:rPr>
              <a:t>curve = 1.1</a:t>
            </a:r>
          </a:p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print("Iteration", 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	print(grade * curve)</a:t>
            </a:r>
          </a:p>
          <a:p>
            <a:r>
              <a:rPr lang="en-US" dirty="0">
                <a:solidFill>
                  <a:srgbClr val="DC5924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 += 1</a:t>
            </a:r>
          </a:p>
          <a:p>
            <a:endParaRPr lang="en-US" dirty="0">
              <a:latin typeface="Monaco"/>
              <a:cs typeface="Monaco"/>
            </a:endParaRPr>
          </a:p>
          <a:p>
            <a:pPr marL="0"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0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1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2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3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4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...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4471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a certain number of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latin typeface="Monaco"/>
                <a:cs typeface="Monaco"/>
              </a:rPr>
              <a:t>range()</a:t>
            </a:r>
            <a:r>
              <a:rPr lang="en-US" dirty="0" smtClean="0"/>
              <a:t> function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This function takes the same arguments as indexing with [ ]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57200" y="3456687"/>
            <a:ext cx="26979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for x 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range(</a:t>
            </a:r>
            <a:r>
              <a:rPr lang="en-US" dirty="0" smtClean="0">
                <a:latin typeface="Monaco"/>
                <a:cs typeface="Monaco"/>
              </a:rPr>
              <a:t>5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print(x)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0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2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3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4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4288" y="3435489"/>
            <a:ext cx="4664145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for x 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range(</a:t>
            </a:r>
            <a:r>
              <a:rPr lang="en-US" dirty="0" smtClean="0">
                <a:latin typeface="Monaco"/>
                <a:cs typeface="Monaco"/>
              </a:rPr>
              <a:t>2,8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print(x, "squared is", x**2)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2 squared is 4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3 squared is 9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4 squared is 16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5 squared is 25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6 squared is 36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7 squared is 49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336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a certain number of times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137490"/>
            <a:ext cx="415801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curve = 1.1</a:t>
            </a:r>
          </a:p>
          <a:p>
            <a:r>
              <a:rPr lang="en-US" sz="2200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sz="2200" dirty="0" smtClean="0">
                <a:latin typeface="Monaco"/>
                <a:cs typeface="Monaco"/>
              </a:rPr>
              <a:t>	print(grade * curve)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86.9</a:t>
            </a:r>
          </a:p>
          <a:p>
            <a:pPr lvl="1"/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</a:t>
            </a:r>
            <a:endParaRPr lang="en-US" sz="2200" dirty="0" smtClean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58017" y="2137489"/>
            <a:ext cx="508734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for i in </a:t>
            </a:r>
            <a:r>
              <a:rPr lang="en-US" sz="2200" b="1" dirty="0" smtClean="0">
                <a:solidFill>
                  <a:schemeClr val="accent5"/>
                </a:solidFill>
                <a:latin typeface="Monaco"/>
                <a:cs typeface="Monaco"/>
              </a:rPr>
              <a:t>range(</a:t>
            </a:r>
            <a:r>
              <a:rPr lang="en-US" sz="2200" b="1" dirty="0" err="1" smtClean="0">
                <a:solidFill>
                  <a:schemeClr val="accent5"/>
                </a:solidFill>
                <a:latin typeface="Monaco"/>
                <a:cs typeface="Monaco"/>
              </a:rPr>
              <a:t>len</a:t>
            </a:r>
            <a:r>
              <a:rPr lang="en-US" sz="2200" b="1" dirty="0" smtClean="0">
                <a:solidFill>
                  <a:schemeClr val="accent5"/>
                </a:solidFill>
                <a:latin typeface="Monaco"/>
                <a:cs typeface="Monaco"/>
              </a:rPr>
              <a:t>(</a:t>
            </a:r>
            <a:r>
              <a:rPr lang="en-US" sz="2200" dirty="0" smtClean="0">
                <a:latin typeface="Monaco"/>
                <a:cs typeface="Monaco"/>
              </a:rPr>
              <a:t>grades</a:t>
            </a:r>
            <a:r>
              <a:rPr lang="en-US" sz="2200" b="1" dirty="0" smtClean="0">
                <a:solidFill>
                  <a:schemeClr val="accent5"/>
                </a:solidFill>
                <a:latin typeface="Monaco"/>
                <a:cs typeface="Monaco"/>
              </a:rPr>
              <a:t>))</a:t>
            </a:r>
            <a:r>
              <a:rPr lang="en-US" sz="2200" dirty="0" smtClean="0">
                <a:latin typeface="Monaco"/>
                <a:cs typeface="Monaco"/>
              </a:rPr>
              <a:t>:</a:t>
            </a:r>
          </a:p>
          <a:p>
            <a:r>
              <a:rPr lang="en-US" sz="2200" dirty="0" smtClean="0">
                <a:latin typeface="Monaco"/>
                <a:cs typeface="Monaco"/>
              </a:rPr>
              <a:t>	print(grades[</a:t>
            </a:r>
            <a:r>
              <a:rPr lang="en-US" sz="2200" dirty="0" err="1" smtClean="0">
                <a:latin typeface="Monaco"/>
                <a:cs typeface="Monaco"/>
              </a:rPr>
              <a:t>i</a:t>
            </a:r>
            <a:r>
              <a:rPr lang="en-US" sz="2200" dirty="0">
                <a:latin typeface="Monaco"/>
                <a:cs typeface="Monaco"/>
              </a:rPr>
              <a:t>]</a:t>
            </a:r>
            <a:r>
              <a:rPr lang="en-US" sz="2200" dirty="0" smtClean="0">
                <a:latin typeface="Monaco"/>
                <a:cs typeface="Monaco"/>
              </a:rPr>
              <a:t> * curve)</a:t>
            </a:r>
            <a:br>
              <a:rPr lang="en-US" sz="2200" dirty="0" smtClean="0">
                <a:latin typeface="Monaco"/>
                <a:cs typeface="Monaco"/>
              </a:rPr>
            </a:br>
            <a:endParaRPr lang="en-US" sz="2200" dirty="0" smtClean="0">
              <a:latin typeface="Monaco"/>
              <a:cs typeface="Monaco"/>
            </a:endParaRP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96.8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86.9</a:t>
            </a:r>
          </a:p>
          <a:p>
            <a:pPr lvl="1"/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</a:t>
            </a:r>
            <a:r>
              <a:rPr lang="en-US" sz="2200" dirty="0" smtClean="0">
                <a:latin typeface="Monaco"/>
                <a:cs typeface="Monaco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7549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strings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2661" y="2036922"/>
            <a:ext cx="32212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for s in "python":</a:t>
            </a:r>
          </a:p>
          <a:p>
            <a:r>
              <a:rPr lang="en-US" sz="2200" dirty="0" smtClean="0">
                <a:latin typeface="Monaco"/>
                <a:cs typeface="Monaco"/>
              </a:rPr>
              <a:t>	print(s)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p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y</a:t>
            </a:r>
          </a:p>
          <a:p>
            <a:pPr lvl="1"/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h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o</a:t>
            </a:r>
          </a:p>
          <a:p>
            <a:pPr lvl="1"/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n</a:t>
            </a:r>
            <a:endParaRPr lang="en-US" sz="22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78253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2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data type: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Dictionaries are defined with braces: </a:t>
            </a:r>
            <a:r>
              <a:rPr lang="en-US" dirty="0" smtClean="0">
                <a:latin typeface="Monaco"/>
                <a:cs typeface="Monaco"/>
              </a:rPr>
              <a:t>{}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Contain </a:t>
            </a:r>
            <a:r>
              <a:rPr lang="en-US" dirty="0" err="1" smtClean="0">
                <a:latin typeface="Monaco"/>
                <a:cs typeface="Monaco"/>
              </a:rPr>
              <a:t>key:value</a:t>
            </a:r>
            <a:r>
              <a:rPr lang="en-US" dirty="0" smtClean="0"/>
              <a:t> pairs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Known in other contexts as "associative arrays"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3463843"/>
            <a:ext cx="8338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Define a dictionary of names</a:t>
            </a:r>
          </a:p>
          <a:p>
            <a:r>
              <a:rPr lang="en-US" dirty="0" smtClean="0">
                <a:latin typeface="Monaco"/>
                <a:cs typeface="Monaco"/>
              </a:rPr>
              <a:t>names = {"Stephanie": "Spielman", "</a:t>
            </a:r>
            <a:r>
              <a:rPr lang="en-US" dirty="0" err="1" smtClean="0">
                <a:latin typeface="Monaco"/>
                <a:cs typeface="Monaco"/>
              </a:rPr>
              <a:t>Dariya</a:t>
            </a:r>
            <a:r>
              <a:rPr lang="en-US" dirty="0" smtClean="0">
                <a:latin typeface="Monaco"/>
                <a:cs typeface="Monaco"/>
              </a:rPr>
              <a:t>": "</a:t>
            </a:r>
            <a:r>
              <a:rPr lang="en-US" dirty="0" err="1" smtClean="0">
                <a:latin typeface="Monaco"/>
                <a:cs typeface="Monaco"/>
              </a:rPr>
              <a:t>Sydykova</a:t>
            </a:r>
            <a:r>
              <a:rPr lang="en-US" dirty="0" smtClean="0">
                <a:latin typeface="Monaco"/>
                <a:cs typeface="Monaco"/>
              </a:rPr>
              <a:t>", 	"Claus": "Wilke"}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Each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key:value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pair is a single item</a:t>
            </a: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(names))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Index dictionaries via *keys* (not position!!)</a:t>
            </a:r>
          </a:p>
          <a:p>
            <a:r>
              <a:rPr lang="en-US" dirty="0" smtClean="0">
                <a:latin typeface="Monaco"/>
                <a:cs typeface="Monaco"/>
              </a:rPr>
              <a:t>print(names["Claus"])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"Wilke"</a:t>
            </a: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61248" y="3765274"/>
            <a:ext cx="3177481" cy="28360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9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data type: dictionaries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817687"/>
            <a:ext cx="8338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names = {"Stephanie": "Spielman", </a:t>
            </a:r>
            <a:r>
              <a:rPr lang="en-US" dirty="0" smtClean="0">
                <a:latin typeface="Monaco"/>
                <a:cs typeface="Monaco"/>
              </a:rPr>
              <a:t>"</a:t>
            </a:r>
            <a:r>
              <a:rPr lang="en-US" dirty="0" err="1" smtClean="0">
                <a:latin typeface="Monaco"/>
                <a:cs typeface="Monaco"/>
              </a:rPr>
              <a:t>Dariya</a:t>
            </a:r>
            <a:r>
              <a:rPr lang="en-US" dirty="0" smtClean="0">
                <a:latin typeface="Monaco"/>
                <a:cs typeface="Monaco"/>
              </a:rPr>
              <a:t>": "</a:t>
            </a:r>
            <a:r>
              <a:rPr lang="en-US" dirty="0" err="1" smtClean="0">
                <a:latin typeface="Monaco"/>
                <a:cs typeface="Monaco"/>
              </a:rPr>
              <a:t>Sydykova</a:t>
            </a:r>
            <a:r>
              <a:rPr lang="en-US" dirty="0" smtClean="0">
                <a:latin typeface="Monaco"/>
                <a:cs typeface="Monaco"/>
              </a:rPr>
              <a:t>", </a:t>
            </a:r>
            <a:r>
              <a:rPr lang="en-US" dirty="0">
                <a:latin typeface="Monaco"/>
                <a:cs typeface="Monaco"/>
              </a:rPr>
              <a:t>"Claus": </a:t>
            </a:r>
            <a:r>
              <a:rPr lang="en-US" dirty="0" smtClean="0">
                <a:latin typeface="Monaco"/>
                <a:cs typeface="Monaco"/>
              </a:rPr>
              <a:t>"Wilke</a:t>
            </a:r>
            <a:r>
              <a:rPr lang="en-US" dirty="0">
                <a:latin typeface="Monaco"/>
                <a:cs typeface="Monaco"/>
              </a:rPr>
              <a:t>"}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Add a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key:value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pair to a dictionary and print to confirm</a:t>
            </a:r>
          </a:p>
          <a:p>
            <a:r>
              <a:rPr lang="en-US" dirty="0" smtClean="0">
                <a:latin typeface="Monaco"/>
                <a:cs typeface="Monaco"/>
              </a:rPr>
              <a:t>names["Bob"] = "Smith"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print(names)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{'Claus': 'Wilke',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'Bob':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'Smith',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Stephanie':'Spielman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', '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Dariya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': '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Sydykova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'}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8434" y="5237220"/>
            <a:ext cx="36575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DC5924"/>
                </a:solidFill>
              </a:rPr>
              <a:t>Did you expect this output?</a:t>
            </a:r>
            <a:endParaRPr lang="en-US" sz="22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07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 are unordered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Unique key:value pairs are *always* preserved, but their order is not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One of many reasons why we index with keys, not positions</a:t>
            </a:r>
          </a:p>
        </p:txBody>
      </p:sp>
    </p:spTree>
    <p:extLst>
      <p:ext uri="{BB962C8B-B14F-4D97-AF65-F5344CB8AC3E}">
        <p14:creationId xmlns:p14="http://schemas.microsoft.com/office/powerpoint/2010/main" val="268465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Keys must be unique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Keys must be unique, but values may be repeated: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Adding an existing key will </a:t>
            </a:r>
            <a:r>
              <a:rPr lang="en-US" i="1" dirty="0"/>
              <a:t>overwrite </a:t>
            </a:r>
            <a:r>
              <a:rPr lang="en-US" dirty="0"/>
              <a:t>the original: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23833" y="2802628"/>
            <a:ext cx="75608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acceptable_dict = {"a": 5, "b": 3, "c": 5}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5498" y="5177830"/>
            <a:ext cx="70416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acceptable_dict["a"] = 7</a:t>
            </a:r>
          </a:p>
          <a:p>
            <a:r>
              <a:rPr lang="en-US" sz="2200" dirty="0" smtClean="0">
                <a:latin typeface="Monaco"/>
                <a:cs typeface="Monaco"/>
              </a:rPr>
              <a:t>print(</a:t>
            </a:r>
            <a:r>
              <a:rPr lang="en-US" sz="2200" dirty="0" err="1" smtClean="0">
                <a:latin typeface="Monaco"/>
                <a:cs typeface="Monaco"/>
              </a:rPr>
              <a:t>acceptable_dict</a:t>
            </a:r>
            <a:r>
              <a:rPr lang="en-US" sz="2200" dirty="0" smtClean="0">
                <a:latin typeface="Monaco"/>
                <a:cs typeface="Monaco"/>
              </a:rPr>
              <a:t>)</a:t>
            </a:r>
          </a:p>
          <a:p>
            <a:r>
              <a:rPr lang="en-US" sz="2200" dirty="0">
                <a:solidFill>
                  <a:srgbClr val="A6A6A6"/>
                </a:solidFill>
                <a:latin typeface="Monaco"/>
                <a:cs typeface="Monaco"/>
              </a:rPr>
              <a:t>	{"a": </a:t>
            </a:r>
            <a:r>
              <a:rPr lang="en-US" sz="2200" dirty="0" smtClean="0">
                <a:solidFill>
                  <a:srgbClr val="A6A6A6"/>
                </a:solidFill>
                <a:latin typeface="Monaco"/>
                <a:cs typeface="Monaco"/>
              </a:rPr>
              <a:t>7, "</a:t>
            </a:r>
            <a:r>
              <a:rPr lang="en-US" sz="2200" dirty="0">
                <a:solidFill>
                  <a:srgbClr val="A6A6A6"/>
                </a:solidFill>
                <a:latin typeface="Monaco"/>
                <a:cs typeface="Monaco"/>
              </a:rPr>
              <a:t>c": </a:t>
            </a:r>
            <a:r>
              <a:rPr lang="en-US" sz="2200" dirty="0" smtClean="0">
                <a:solidFill>
                  <a:srgbClr val="A6A6A6"/>
                </a:solidFill>
                <a:latin typeface="Monaco"/>
                <a:cs typeface="Monaco"/>
              </a:rPr>
              <a:t>5, "b": 3}</a:t>
            </a:r>
            <a:endParaRPr lang="en-US" sz="2200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352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we have learned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Working with several variable types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/>
              <a:t>Integer, float, </a:t>
            </a:r>
            <a:r>
              <a:rPr lang="en-US" dirty="0" err="1" smtClean="0"/>
              <a:t>boolean</a:t>
            </a:r>
            <a:r>
              <a:rPr lang="en-US" dirty="0" smtClean="0"/>
              <a:t>, string, list</a:t>
            </a:r>
          </a:p>
          <a:p>
            <a:pPr marL="457200" indent="-457200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Printing our code</a:t>
            </a:r>
          </a:p>
          <a:p>
            <a:pPr marL="457200" indent="-457200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Evaluating with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if</a:t>
            </a:r>
            <a:r>
              <a:rPr lang="en-US" dirty="0" smtClean="0"/>
              <a:t>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4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dictionary methods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632754"/>
            <a:ext cx="948519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medals = {"gold": "first", "silver": "second", "bronze": "third"}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 The </a:t>
            </a: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.keys()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 method returns an iterator* of dictionary keys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print(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medals</a:t>
            </a:r>
            <a:r>
              <a:rPr lang="en-US" dirty="0" err="1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.keys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dict_keys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(['gold', 'silver', 'bronze'])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print(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medals.keys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()[0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])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TypeError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'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dict_keys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 object does not support indexing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print(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list(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medals.keys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()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0])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'gold'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print(list(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medals</a:t>
            </a:r>
            <a:r>
              <a:rPr lang="en-US" dirty="0" err="1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.values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##.values() -&gt; the values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solidFill>
                  <a:srgbClr val="A6A6A6"/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>
                <a:solidFill>
                  <a:srgbClr val="A6A6A6"/>
                </a:solidFill>
                <a:latin typeface="Monaco" charset="0"/>
                <a:ea typeface="Monaco" charset="0"/>
                <a:cs typeface="Monaco" charset="0"/>
              </a:rPr>
              <a:t>['third', 'second', 'first</a:t>
            </a:r>
            <a:r>
              <a:rPr lang="en-US" dirty="0" smtClean="0">
                <a:solidFill>
                  <a:srgbClr val="A6A6A6"/>
                </a:solidFill>
                <a:latin typeface="Monaco" charset="0"/>
                <a:ea typeface="Monaco" charset="0"/>
                <a:cs typeface="Monaco" charset="0"/>
              </a:rPr>
              <a:t>']</a:t>
            </a:r>
          </a:p>
          <a:p>
            <a:endParaRPr lang="en-US" dirty="0" smtClean="0">
              <a:solidFill>
                <a:srgbClr val="A6A6A6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solidFill>
                <a:srgbClr val="A6A6A6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print(list(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medals</a:t>
            </a:r>
            <a:r>
              <a:rPr lang="en-US" dirty="0" err="1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.items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##.items() -&gt; </a:t>
            </a: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tuples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 of (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key,value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US" dirty="0">
              <a:solidFill>
                <a:srgbClr val="A6A6A6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[(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'gold', 'first'), ('silver', 'second'), ('bronze', 'third')]</a:t>
            </a:r>
          </a:p>
          <a:p>
            <a:endParaRPr lang="en-US" dirty="0">
              <a:solidFill>
                <a:srgbClr val="A6A6A6"/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07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dictionaries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154" y="2036922"/>
            <a:ext cx="87336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price = {"banana" : 0.79, "apple": 1.02, "bell pepper": 2.39}</a:t>
            </a:r>
          </a:p>
          <a:p>
            <a:r>
              <a:rPr lang="en-US" dirty="0" smtClean="0">
                <a:latin typeface="Monaco"/>
                <a:cs typeface="Monaco"/>
              </a:rPr>
              <a:t>for item in price:</a:t>
            </a:r>
          </a:p>
          <a:p>
            <a:r>
              <a:rPr lang="en-US" dirty="0" smtClean="0">
                <a:latin typeface="Monaco"/>
                <a:cs typeface="Monaco"/>
              </a:rPr>
              <a:t>	print(item)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bell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pepper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banana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apple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1385" y="3482093"/>
            <a:ext cx="5270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What are we actually looping over?</a:t>
            </a:r>
            <a:endParaRPr lang="en-US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28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dictionaries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154" y="1777614"/>
            <a:ext cx="873369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price = {"banana" : 0.79, "apple": 1.02, "bell pepper": 2.39}</a:t>
            </a:r>
          </a:p>
          <a:p>
            <a:r>
              <a:rPr lang="en-US" dirty="0" smtClean="0">
                <a:latin typeface="Monaco"/>
                <a:cs typeface="Monaco"/>
              </a:rPr>
              <a:t>for item in price: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	# Print the key *and* value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print( item, price[item] 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bell pepper 2.39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banana 0.79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apple 1.02</a:t>
            </a:r>
          </a:p>
          <a:p>
            <a:pPr lvl="1"/>
            <a:endParaRPr lang="en-US" dirty="0">
              <a:latin typeface="Monaco"/>
              <a:cs typeface="Monaco"/>
            </a:endParaRPr>
          </a:p>
          <a:p>
            <a:pPr marL="12700" lvl="1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Getting fancier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for </a:t>
            </a:r>
            <a:r>
              <a:rPr lang="en-US" dirty="0" smtClean="0">
                <a:latin typeface="Monaco"/>
                <a:cs typeface="Monaco"/>
              </a:rPr>
              <a:t>x in </a:t>
            </a:r>
            <a:r>
              <a:rPr lang="en-US" dirty="0" err="1" smtClean="0">
                <a:latin typeface="Monaco"/>
                <a:cs typeface="Monaco"/>
              </a:rPr>
              <a:t>price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.items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()</a:t>
            </a:r>
            <a:r>
              <a:rPr lang="en-US" dirty="0" smtClean="0">
                <a:latin typeface="Monaco"/>
                <a:cs typeface="Monaco"/>
              </a:rPr>
              <a:t>: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print( </a:t>
            </a:r>
            <a:r>
              <a:rPr lang="en-US" dirty="0" smtClean="0">
                <a:latin typeface="Monaco"/>
                <a:cs typeface="Monaco"/>
              </a:rPr>
              <a:t>x[0], x[1] 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bell pepper 2.39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banana 0.79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apple 1.02</a:t>
            </a:r>
            <a:endParaRPr lang="en-US" dirty="0">
              <a:latin typeface="Monaco"/>
              <a:cs typeface="Monaco"/>
            </a:endParaRPr>
          </a:p>
          <a:p>
            <a:pPr lvl="1"/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1999" y="4270604"/>
            <a:ext cx="40446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 lvl="1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Even fancier!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for </a:t>
            </a:r>
            <a:r>
              <a:rPr lang="en-US" dirty="0" smtClean="0">
                <a:latin typeface="Monaco"/>
                <a:cs typeface="Monaco"/>
              </a:rPr>
              <a:t>(x, y) </a:t>
            </a:r>
            <a:r>
              <a:rPr lang="en-US" dirty="0">
                <a:latin typeface="Monaco"/>
                <a:cs typeface="Monaco"/>
              </a:rPr>
              <a:t>in </a:t>
            </a:r>
            <a:r>
              <a:rPr lang="en-US" dirty="0" err="1">
                <a:latin typeface="Monaco"/>
                <a:cs typeface="Monaco"/>
              </a:rPr>
              <a:t>price</a:t>
            </a:r>
            <a:r>
              <a:rPr lang="en-US" dirty="0" err="1">
                <a:solidFill>
                  <a:schemeClr val="accent5"/>
                </a:solidFill>
                <a:latin typeface="Monaco"/>
                <a:cs typeface="Monaco"/>
              </a:rPr>
              <a:t>.items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()</a:t>
            </a:r>
            <a:r>
              <a:rPr lang="en-US" dirty="0">
                <a:latin typeface="Monaco"/>
                <a:cs typeface="Monaco"/>
              </a:rPr>
              <a:t>:</a:t>
            </a:r>
          </a:p>
          <a:p>
            <a:r>
              <a:rPr lang="en-US" dirty="0">
                <a:latin typeface="Monaco"/>
                <a:cs typeface="Monaco"/>
              </a:rPr>
              <a:t>	print( </a:t>
            </a:r>
            <a:r>
              <a:rPr lang="en-US" dirty="0" smtClean="0">
                <a:latin typeface="Monaco"/>
                <a:cs typeface="Monaco"/>
              </a:rPr>
              <a:t>x, y 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bell pepper 2.39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banana 0.79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apple 1.02</a:t>
            </a:r>
            <a:endParaRPr lang="en-US" dirty="0">
              <a:latin typeface="Monaco"/>
              <a:cs typeface="Monac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60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90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the loops even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Two statements change loop flow:</a:t>
            </a:r>
          </a:p>
          <a:p>
            <a:pPr marL="914400" lvl="1" indent="-457200">
              <a:buFont typeface="Arial"/>
              <a:buChar char="•"/>
            </a:pPr>
            <a:r>
              <a:rPr lang="en-US" b="1" dirty="0" smtClean="0">
                <a:latin typeface="Monaco"/>
                <a:cs typeface="Monaco"/>
              </a:rPr>
              <a:t>continue </a:t>
            </a:r>
          </a:p>
          <a:p>
            <a:pPr marL="1600200" lvl="2" indent="-457200">
              <a:buFont typeface="Arial"/>
              <a:buChar char="•"/>
            </a:pPr>
            <a:r>
              <a:rPr lang="en-US" dirty="0" smtClean="0"/>
              <a:t>immediately start </a:t>
            </a:r>
            <a:r>
              <a:rPr lang="en-US" dirty="0"/>
              <a:t>the next </a:t>
            </a:r>
            <a:r>
              <a:rPr lang="en-US" dirty="0" smtClean="0"/>
              <a:t>iteration and skip </a:t>
            </a:r>
            <a:r>
              <a:rPr lang="en-US" dirty="0"/>
              <a:t>remaining loop </a:t>
            </a:r>
            <a:r>
              <a:rPr lang="en-US" dirty="0" smtClean="0"/>
              <a:t>statements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b="1" dirty="0" smtClean="0">
                <a:latin typeface="Monaco"/>
                <a:cs typeface="Monaco"/>
              </a:rPr>
              <a:t>break</a:t>
            </a:r>
          </a:p>
          <a:p>
            <a:pPr marL="1600200" lvl="2" indent="-45720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immediately exit out of loop entirely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210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continue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6004" y="1156348"/>
            <a:ext cx="89879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codons </a:t>
            </a:r>
            <a:r>
              <a:rPr lang="en-US" dirty="0">
                <a:latin typeface="Monaco"/>
                <a:cs typeface="Monaco"/>
              </a:rPr>
              <a:t>= ["</a:t>
            </a:r>
            <a:r>
              <a:rPr lang="en-US" dirty="0" smtClean="0">
                <a:latin typeface="Monaco"/>
                <a:cs typeface="Monaco"/>
              </a:rPr>
              <a:t>ATT"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GAT"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NNA", </a:t>
            </a:r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smtClean="0">
                <a:latin typeface="Monaco"/>
                <a:cs typeface="Monaco"/>
              </a:rPr>
              <a:t>ANG"</a:t>
            </a:r>
            <a:r>
              <a:rPr lang="en-US" dirty="0">
                <a:latin typeface="Monaco"/>
                <a:cs typeface="Monaco"/>
              </a:rPr>
              <a:t>, </a:t>
            </a:r>
            <a:r>
              <a:rPr lang="en-US" dirty="0" smtClean="0">
                <a:latin typeface="Monaco"/>
                <a:cs typeface="Monaco"/>
              </a:rPr>
              <a:t>"NTT", "ATG"]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Print unambiguous codons only</a:t>
            </a:r>
          </a:p>
          <a:p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= 0</a:t>
            </a:r>
          </a:p>
          <a:p>
            <a:r>
              <a:rPr lang="en-US" dirty="0" smtClean="0">
                <a:latin typeface="Monaco"/>
                <a:cs typeface="Monaco"/>
              </a:rPr>
              <a:t>for seq </a:t>
            </a:r>
            <a:r>
              <a:rPr lang="en-US" dirty="0">
                <a:latin typeface="Monaco"/>
                <a:cs typeface="Monaco"/>
              </a:rPr>
              <a:t>in </a:t>
            </a:r>
            <a:r>
              <a:rPr lang="en-US" dirty="0" smtClean="0">
                <a:latin typeface="Monaco"/>
                <a:cs typeface="Monaco"/>
              </a:rPr>
              <a:t>codons: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+= 1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dirty="0">
                <a:latin typeface="Monaco"/>
                <a:cs typeface="Monaco"/>
              </a:rPr>
              <a:t>"N" in seq: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chemeClr val="tx2"/>
                </a:solidFill>
                <a:latin typeface="Monaco"/>
                <a:cs typeface="Monaco"/>
              </a:rPr>
              <a:t>continue</a:t>
            </a:r>
            <a:r>
              <a:rPr lang="en-US" dirty="0" smtClean="0">
                <a:latin typeface="Monaco"/>
                <a:cs typeface="Monaco"/>
              </a:rPr>
              <a:t>    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Immediately start next iteration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print("loop iteration count:", </a:t>
            </a:r>
            <a:r>
              <a:rPr lang="en-US" dirty="0" err="1">
                <a:latin typeface="Monaco"/>
                <a:cs typeface="Monaco"/>
              </a:rPr>
              <a:t>i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print("The sequence is ", </a:t>
            </a:r>
            <a:r>
              <a:rPr lang="en-US" dirty="0" err="1" smtClean="0">
                <a:latin typeface="Monaco"/>
                <a:cs typeface="Monaco"/>
              </a:rPr>
              <a:t>seq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	print()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Prints a newline, for clarity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pPr lvl="1"/>
            <a:endParaRPr lang="en-US" dirty="0">
              <a:latin typeface="Monaco"/>
              <a:cs typeface="Monaco"/>
            </a:endParaRPr>
          </a:p>
          <a:p>
            <a:pPr marL="12700"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count: 1</a:t>
            </a:r>
          </a:p>
          <a:p>
            <a:pPr marL="12700"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sequence is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ATT</a:t>
            </a:r>
          </a:p>
          <a:p>
            <a:pPr marL="12700" lvl="1"/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marL="12700"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2</a:t>
            </a:r>
          </a:p>
          <a:p>
            <a:pPr marL="12700"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sequence is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GAT</a:t>
            </a:r>
          </a:p>
          <a:p>
            <a:pPr marL="12700" lvl="1"/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marL="12700"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6</a:t>
            </a:r>
          </a:p>
          <a:p>
            <a:pPr marL="12700"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sequence is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ATG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  <p:cxnSp>
        <p:nvCxnSpPr>
          <p:cNvPr id="8" name="Elbow Connector 7"/>
          <p:cNvCxnSpPr/>
          <p:nvPr/>
        </p:nvCxnSpPr>
        <p:spPr>
          <a:xfrm rot="10800000">
            <a:off x="2709423" y="2465215"/>
            <a:ext cx="4920102" cy="853930"/>
          </a:xfrm>
          <a:prstGeom prst="bentConnector3">
            <a:avLst>
              <a:gd name="adj1" fmla="val -6078"/>
            </a:avLst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00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break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004" y="1021645"/>
            <a:ext cx="8987996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latin typeface="Monaco"/>
                <a:cs typeface="Monaco"/>
              </a:rPr>
              <a:t>codons </a:t>
            </a:r>
            <a:r>
              <a:rPr lang="en-US" sz="1700" dirty="0">
                <a:latin typeface="Monaco"/>
                <a:cs typeface="Monaco"/>
              </a:rPr>
              <a:t>= ["</a:t>
            </a:r>
            <a:r>
              <a:rPr lang="en-US" sz="1700" dirty="0" smtClean="0">
                <a:latin typeface="Monaco"/>
                <a:cs typeface="Monaco"/>
              </a:rPr>
              <a:t>ATT"</a:t>
            </a:r>
            <a:r>
              <a:rPr lang="en-US" sz="1700" dirty="0">
                <a:latin typeface="Monaco"/>
                <a:cs typeface="Monaco"/>
              </a:rPr>
              <a:t>, "</a:t>
            </a:r>
            <a:r>
              <a:rPr lang="en-US" sz="1700" dirty="0" smtClean="0">
                <a:latin typeface="Monaco"/>
                <a:cs typeface="Monaco"/>
              </a:rPr>
              <a:t>GAT"</a:t>
            </a:r>
            <a:r>
              <a:rPr lang="en-US" sz="1700" dirty="0">
                <a:latin typeface="Monaco"/>
                <a:cs typeface="Monaco"/>
              </a:rPr>
              <a:t>, "</a:t>
            </a:r>
            <a:r>
              <a:rPr lang="en-US" sz="1700" dirty="0" smtClean="0">
                <a:latin typeface="Monaco"/>
                <a:cs typeface="Monaco"/>
              </a:rPr>
              <a:t>NNA", </a:t>
            </a:r>
            <a:r>
              <a:rPr lang="en-US" sz="1700" dirty="0">
                <a:latin typeface="Monaco"/>
                <a:cs typeface="Monaco"/>
              </a:rPr>
              <a:t>"</a:t>
            </a:r>
            <a:r>
              <a:rPr lang="en-US" sz="1700" dirty="0" smtClean="0">
                <a:latin typeface="Monaco"/>
                <a:cs typeface="Monaco"/>
              </a:rPr>
              <a:t>ANG"</a:t>
            </a:r>
            <a:r>
              <a:rPr lang="en-US" sz="1700" dirty="0">
                <a:latin typeface="Monaco"/>
                <a:cs typeface="Monaco"/>
              </a:rPr>
              <a:t>, </a:t>
            </a:r>
            <a:r>
              <a:rPr lang="en-US" sz="1700" dirty="0" smtClean="0">
                <a:latin typeface="Monaco"/>
                <a:cs typeface="Monaco"/>
              </a:rPr>
              <a:t>"NTT", "ATG"]</a:t>
            </a:r>
            <a:endParaRPr lang="en-US" sz="1700" dirty="0">
              <a:latin typeface="Monaco"/>
              <a:cs typeface="Monaco"/>
            </a:endParaRPr>
          </a:p>
          <a:p>
            <a:endParaRPr lang="en-US" sz="1700" dirty="0" smtClean="0">
              <a:latin typeface="Monaco"/>
              <a:cs typeface="Monaco"/>
            </a:endParaRPr>
          </a:p>
          <a:p>
            <a:r>
              <a:rPr lang="en-US" sz="17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Print unambiguous codons only</a:t>
            </a:r>
          </a:p>
          <a:p>
            <a:r>
              <a:rPr lang="en-US" sz="1700" dirty="0" smtClean="0">
                <a:latin typeface="Monaco"/>
                <a:cs typeface="Monaco"/>
              </a:rPr>
              <a:t>i </a:t>
            </a:r>
            <a:r>
              <a:rPr lang="en-US" sz="1700" dirty="0">
                <a:latin typeface="Monaco"/>
                <a:cs typeface="Monaco"/>
              </a:rPr>
              <a:t>= 0</a:t>
            </a:r>
          </a:p>
          <a:p>
            <a:r>
              <a:rPr lang="en-US" sz="1700" dirty="0" smtClean="0">
                <a:latin typeface="Monaco"/>
                <a:cs typeface="Monaco"/>
              </a:rPr>
              <a:t>for seq </a:t>
            </a:r>
            <a:r>
              <a:rPr lang="en-US" sz="1700" dirty="0">
                <a:latin typeface="Monaco"/>
                <a:cs typeface="Monaco"/>
              </a:rPr>
              <a:t>in </a:t>
            </a:r>
            <a:r>
              <a:rPr lang="en-US" sz="1700" dirty="0" smtClean="0">
                <a:latin typeface="Monaco"/>
                <a:cs typeface="Monaco"/>
              </a:rPr>
              <a:t>codons:</a:t>
            </a:r>
            <a:endParaRPr lang="en-US" sz="1700" dirty="0">
              <a:latin typeface="Monaco"/>
              <a:cs typeface="Monaco"/>
            </a:endParaRPr>
          </a:p>
          <a:p>
            <a:r>
              <a:rPr lang="en-US" sz="1700" dirty="0">
                <a:latin typeface="Monaco"/>
                <a:cs typeface="Monaco"/>
              </a:rPr>
              <a:t>	</a:t>
            </a:r>
            <a:r>
              <a:rPr lang="en-US" sz="1700" dirty="0" smtClean="0">
                <a:latin typeface="Monaco"/>
                <a:cs typeface="Monaco"/>
              </a:rPr>
              <a:t>i </a:t>
            </a:r>
            <a:r>
              <a:rPr lang="en-US" sz="1700" dirty="0">
                <a:latin typeface="Monaco"/>
                <a:cs typeface="Monaco"/>
              </a:rPr>
              <a:t>+= 1</a:t>
            </a:r>
          </a:p>
          <a:p>
            <a:r>
              <a:rPr lang="en-US" sz="1700" dirty="0">
                <a:latin typeface="Monaco"/>
                <a:cs typeface="Monaco"/>
              </a:rPr>
              <a:t>	</a:t>
            </a:r>
            <a:r>
              <a:rPr lang="en-US" sz="1700" dirty="0" smtClean="0">
                <a:latin typeface="Monaco"/>
                <a:cs typeface="Monaco"/>
              </a:rPr>
              <a:t>if </a:t>
            </a:r>
            <a:r>
              <a:rPr lang="en-US" sz="1700" dirty="0">
                <a:latin typeface="Monaco"/>
                <a:cs typeface="Monaco"/>
              </a:rPr>
              <a:t>"N" in seq:</a:t>
            </a:r>
          </a:p>
          <a:p>
            <a:r>
              <a:rPr lang="en-US" sz="1700" dirty="0" smtClean="0">
                <a:latin typeface="Monaco"/>
                <a:cs typeface="Monaco"/>
              </a:rPr>
              <a:t>		print("Oh no, ambiguities! I'm gonna stop.")</a:t>
            </a:r>
            <a:r>
              <a:rPr lang="en-US" sz="1700" dirty="0">
                <a:latin typeface="Monaco"/>
                <a:cs typeface="Monaco"/>
              </a:rPr>
              <a:t>	</a:t>
            </a:r>
            <a:r>
              <a:rPr lang="en-US" sz="1700" dirty="0" smtClean="0">
                <a:latin typeface="Monaco"/>
                <a:cs typeface="Monaco"/>
              </a:rPr>
              <a:t>	</a:t>
            </a:r>
          </a:p>
          <a:p>
            <a:r>
              <a:rPr lang="en-US" sz="1700" dirty="0" smtClean="0">
                <a:latin typeface="Monaco"/>
                <a:cs typeface="Monaco"/>
              </a:rPr>
              <a:t>		</a:t>
            </a:r>
            <a:r>
              <a:rPr lang="en-US" sz="1700" b="1" dirty="0" smtClean="0">
                <a:solidFill>
                  <a:schemeClr val="tx2"/>
                </a:solidFill>
                <a:latin typeface="Monaco"/>
                <a:cs typeface="Monaco"/>
              </a:rPr>
              <a:t>break</a:t>
            </a:r>
            <a:r>
              <a:rPr lang="en-US" sz="1700" dirty="0" smtClean="0">
                <a:latin typeface="Monaco"/>
                <a:cs typeface="Monaco"/>
              </a:rPr>
              <a:t>  </a:t>
            </a:r>
            <a:r>
              <a:rPr lang="en-US" sz="17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Immediately exit</a:t>
            </a:r>
            <a:endParaRPr lang="en-US" sz="17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1700" dirty="0">
                <a:latin typeface="Monaco"/>
                <a:cs typeface="Monaco"/>
              </a:rPr>
              <a:t>	print("loop iteration count:", </a:t>
            </a:r>
            <a:r>
              <a:rPr lang="en-US" sz="1700" dirty="0" err="1">
                <a:latin typeface="Monaco"/>
                <a:cs typeface="Monaco"/>
              </a:rPr>
              <a:t>i</a:t>
            </a:r>
            <a:r>
              <a:rPr lang="en-US" sz="1700" dirty="0">
                <a:latin typeface="Monaco"/>
                <a:cs typeface="Monaco"/>
              </a:rPr>
              <a:t>)</a:t>
            </a:r>
          </a:p>
          <a:p>
            <a:r>
              <a:rPr lang="en-US" sz="1700" dirty="0">
                <a:latin typeface="Monaco"/>
                <a:cs typeface="Monaco"/>
              </a:rPr>
              <a:t>	print("The sequence is ", </a:t>
            </a:r>
            <a:r>
              <a:rPr lang="en-US" sz="1700" dirty="0" err="1">
                <a:latin typeface="Monaco"/>
                <a:cs typeface="Monaco"/>
              </a:rPr>
              <a:t>seq</a:t>
            </a:r>
            <a:r>
              <a:rPr lang="en-US" sz="1700" dirty="0">
                <a:latin typeface="Monaco"/>
                <a:cs typeface="Monaco"/>
              </a:rPr>
              <a:t>)</a:t>
            </a:r>
          </a:p>
          <a:p>
            <a:r>
              <a:rPr lang="en-US" sz="1700" dirty="0">
                <a:latin typeface="Monaco"/>
                <a:cs typeface="Monaco"/>
              </a:rPr>
              <a:t>	print() </a:t>
            </a:r>
            <a:r>
              <a:rPr lang="en-US" sz="17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Prints a newline, for clarity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print("Outside of the loop now.")</a:t>
            </a:r>
          </a:p>
          <a:p>
            <a:endParaRPr lang="en-US" sz="1700" dirty="0">
              <a:latin typeface="Monaco"/>
              <a:cs typeface="Monaco"/>
            </a:endParaRPr>
          </a:p>
          <a:p>
            <a:pPr marL="12700" lvl="1"/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1</a:t>
            </a:r>
          </a:p>
          <a:p>
            <a:pPr marL="12700" lvl="1"/>
            <a:r>
              <a:rPr lang="en-US" sz="17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</a:t>
            </a:r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sequence is </a:t>
            </a:r>
            <a:r>
              <a:rPr lang="en-US" sz="17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ATT</a:t>
            </a:r>
          </a:p>
          <a:p>
            <a:pPr marL="12700" lvl="1"/>
            <a:endParaRPr lang="en-US" sz="17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marL="12700" lvl="1"/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2</a:t>
            </a:r>
          </a:p>
          <a:p>
            <a:pPr marL="12700" lvl="1"/>
            <a:r>
              <a:rPr lang="en-US" sz="17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</a:t>
            </a:r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sequence is </a:t>
            </a:r>
            <a:r>
              <a:rPr lang="en-US" sz="17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GAT</a:t>
            </a:r>
          </a:p>
          <a:p>
            <a:pPr marL="12700" lvl="1"/>
            <a:endParaRPr lang="en-US" sz="17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marL="12700" lvl="1"/>
            <a:r>
              <a:rPr lang="en-US" sz="17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Outside of the loop now.</a:t>
            </a:r>
            <a:endParaRPr lang="en-US" sz="17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  <p:cxnSp>
        <p:nvCxnSpPr>
          <p:cNvPr id="5" name="Elbow Connector 4"/>
          <p:cNvCxnSpPr/>
          <p:nvPr/>
        </p:nvCxnSpPr>
        <p:spPr>
          <a:xfrm rot="10800000" flipV="1">
            <a:off x="4544400" y="3291186"/>
            <a:ext cx="1483360" cy="1117600"/>
          </a:xfrm>
          <a:prstGeom prst="bentConnector3">
            <a:avLst>
              <a:gd name="adj1" fmla="val -300"/>
            </a:avLst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579960" y="3283040"/>
            <a:ext cx="1447800" cy="0"/>
          </a:xfrm>
          <a:prstGeom prst="line">
            <a:avLst/>
          </a:prstGeom>
          <a:ln>
            <a:solidFill>
              <a:srgbClr val="DC592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60462" y="5719247"/>
            <a:ext cx="3751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NB: these are essentially required for while-loops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30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if and for together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475448"/>
            <a:ext cx="7476412" cy="6001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# List of grades</a:t>
            </a:r>
          </a:p>
          <a:p>
            <a:r>
              <a:rPr lang="en-US" sz="1600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# Empty list of letter</a:t>
            </a:r>
          </a:p>
          <a:p>
            <a:r>
              <a:rPr lang="en-US" sz="1600" dirty="0" smtClean="0">
                <a:latin typeface="Monaco"/>
                <a:cs typeface="Monaco"/>
              </a:rPr>
              <a:t>letter_grades = []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# Determine the letter grade</a:t>
            </a:r>
          </a:p>
          <a:p>
            <a:r>
              <a:rPr lang="en-US" sz="1600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if grade &gt;= 90: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	letter_grades.append("A")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elif grade &gt;= 80: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letter_grades.append("B")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elif grade &gt;= 70: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letter_grades.append("C")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elif grade &gt;= 60: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letter_grades.append("D")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else: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letter_grades.append("F")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print(</a:t>
            </a:r>
            <a:r>
              <a:rPr lang="en-US" sz="1600" dirty="0" err="1" smtClean="0">
                <a:latin typeface="Monaco"/>
                <a:cs typeface="Monaco"/>
              </a:rPr>
              <a:t>letter_grades</a:t>
            </a:r>
            <a:r>
              <a:rPr lang="en-US" sz="1600" dirty="0" smtClean="0">
                <a:latin typeface="Monaco"/>
                <a:cs typeface="Monaco"/>
              </a:rPr>
              <a:t>)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['B', 'C', 'C', 'B', 'F', 'C', 'D']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	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endParaRPr lang="en-US" sz="1600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1280" y="2948752"/>
            <a:ext cx="3751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This code WORKS, but I see a problem. What is it?</a:t>
            </a:r>
            <a:endParaRPr lang="en-US" sz="2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4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57085"/>
            <a:ext cx="9341893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Monaco"/>
                <a:cs typeface="Monaco"/>
              </a:rPr>
              <a:t># List of grades</a:t>
            </a:r>
          </a:p>
          <a:p>
            <a:r>
              <a:rPr lang="en-US" sz="1500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sz="1500" dirty="0">
              <a:latin typeface="Monaco"/>
              <a:cs typeface="Monaco"/>
            </a:endParaRPr>
          </a:p>
          <a:p>
            <a:r>
              <a:rPr lang="en-US" sz="1500" dirty="0" smtClean="0">
                <a:latin typeface="Monaco"/>
                <a:cs typeface="Monaco"/>
              </a:rPr>
              <a:t># Dictionary of grade BOUNDARIES as letter: [lower inclusive, upper exclusive]</a:t>
            </a:r>
          </a:p>
          <a:p>
            <a:r>
              <a:rPr lang="en-US" sz="1500" dirty="0" err="1" smtClean="0">
                <a:latin typeface="Monaco"/>
                <a:cs typeface="Monaco"/>
              </a:rPr>
              <a:t>grade_bounds</a:t>
            </a:r>
            <a:r>
              <a:rPr lang="en-US" sz="1500" dirty="0" smtClean="0">
                <a:latin typeface="Monaco"/>
                <a:cs typeface="Monaco"/>
              </a:rPr>
              <a:t> = {"A": [90, 101], </a:t>
            </a:r>
          </a:p>
          <a:p>
            <a:r>
              <a:rPr lang="en-US" sz="1500" dirty="0">
                <a:latin typeface="Monaco"/>
                <a:cs typeface="Monaco"/>
              </a:rPr>
              <a:t>	</a:t>
            </a:r>
            <a:r>
              <a:rPr lang="en-US" sz="1500" dirty="0" smtClean="0">
                <a:latin typeface="Monaco"/>
                <a:cs typeface="Monaco"/>
              </a:rPr>
              <a:t>			"B": [80, 90], </a:t>
            </a:r>
          </a:p>
          <a:p>
            <a:r>
              <a:rPr lang="en-US" sz="1500" dirty="0">
                <a:latin typeface="Monaco"/>
                <a:cs typeface="Monaco"/>
              </a:rPr>
              <a:t>	</a:t>
            </a:r>
            <a:r>
              <a:rPr lang="en-US" sz="1500" dirty="0" smtClean="0">
                <a:latin typeface="Monaco"/>
                <a:cs typeface="Monaco"/>
              </a:rPr>
              <a:t>			"C": [70, 80], </a:t>
            </a:r>
          </a:p>
          <a:p>
            <a:r>
              <a:rPr lang="en-US" sz="1500" dirty="0">
                <a:latin typeface="Monaco"/>
                <a:cs typeface="Monaco"/>
              </a:rPr>
              <a:t>	</a:t>
            </a:r>
            <a:r>
              <a:rPr lang="en-US" sz="1500" dirty="0" smtClean="0">
                <a:latin typeface="Monaco"/>
                <a:cs typeface="Monaco"/>
              </a:rPr>
              <a:t>			"D": [60, 70], </a:t>
            </a:r>
          </a:p>
          <a:p>
            <a:r>
              <a:rPr lang="en-US" sz="1500" dirty="0">
                <a:latin typeface="Monaco"/>
                <a:cs typeface="Monaco"/>
              </a:rPr>
              <a:t>	</a:t>
            </a:r>
            <a:r>
              <a:rPr lang="en-US" sz="1500" dirty="0" smtClean="0">
                <a:latin typeface="Monaco"/>
                <a:cs typeface="Monaco"/>
              </a:rPr>
              <a:t>			"F":[0,60] }</a:t>
            </a:r>
          </a:p>
          <a:p>
            <a:endParaRPr lang="en-US" sz="1500" dirty="0">
              <a:latin typeface="Monaco"/>
              <a:cs typeface="Monaco"/>
            </a:endParaRPr>
          </a:p>
          <a:p>
            <a:r>
              <a:rPr lang="en-US" sz="1500" dirty="0" smtClean="0">
                <a:latin typeface="Monaco"/>
                <a:cs typeface="Monaco"/>
              </a:rPr>
              <a:t># Empty list of letter</a:t>
            </a:r>
          </a:p>
          <a:p>
            <a:r>
              <a:rPr lang="en-US" sz="1500" dirty="0" smtClean="0">
                <a:latin typeface="Monaco"/>
                <a:cs typeface="Monaco"/>
              </a:rPr>
              <a:t>letter_grades = []</a:t>
            </a:r>
          </a:p>
          <a:p>
            <a:endParaRPr lang="en-US" sz="1500" dirty="0" smtClean="0">
              <a:latin typeface="Monaco"/>
              <a:cs typeface="Monaco"/>
            </a:endParaRPr>
          </a:p>
          <a:p>
            <a:r>
              <a:rPr lang="en-US" sz="1500" dirty="0" smtClean="0">
                <a:latin typeface="Monaco"/>
                <a:cs typeface="Monaco"/>
              </a:rPr>
              <a:t># Determine the letter grade</a:t>
            </a:r>
          </a:p>
          <a:p>
            <a:r>
              <a:rPr lang="en-US" sz="1500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sz="1500" dirty="0">
                <a:latin typeface="Monaco"/>
                <a:cs typeface="Monaco"/>
              </a:rPr>
              <a:t>	</a:t>
            </a:r>
            <a:r>
              <a:rPr lang="en-US" sz="1500" dirty="0" smtClean="0">
                <a:latin typeface="Monaco"/>
                <a:cs typeface="Monaco"/>
              </a:rPr>
              <a:t>for bound in </a:t>
            </a:r>
            <a:r>
              <a:rPr lang="en-US" sz="1500" dirty="0" err="1" smtClean="0">
                <a:latin typeface="Monaco"/>
                <a:cs typeface="Monaco"/>
              </a:rPr>
              <a:t>grade_bounds</a:t>
            </a:r>
            <a:r>
              <a:rPr lang="en-US" sz="1500" dirty="0" smtClean="0">
                <a:latin typeface="Monaco"/>
                <a:cs typeface="Monaco"/>
              </a:rPr>
              <a:t>:</a:t>
            </a:r>
          </a:p>
          <a:p>
            <a:r>
              <a:rPr lang="en-US" sz="1500" dirty="0">
                <a:latin typeface="Monaco"/>
                <a:cs typeface="Monaco"/>
              </a:rPr>
              <a:t>	</a:t>
            </a:r>
            <a:r>
              <a:rPr lang="en-US" sz="1500" dirty="0" smtClean="0">
                <a:latin typeface="Monaco"/>
                <a:cs typeface="Monaco"/>
              </a:rPr>
              <a:t>	if grade &gt;= </a:t>
            </a:r>
            <a:r>
              <a:rPr lang="en-US" sz="1500" dirty="0" err="1" smtClean="0">
                <a:latin typeface="Monaco"/>
                <a:cs typeface="Monaco"/>
              </a:rPr>
              <a:t>grade_bounds</a:t>
            </a:r>
            <a:r>
              <a:rPr lang="en-US" sz="1500" dirty="0" smtClean="0">
                <a:latin typeface="Monaco"/>
                <a:cs typeface="Monaco"/>
              </a:rPr>
              <a:t>[bound][0] and grade &lt; </a:t>
            </a:r>
            <a:r>
              <a:rPr lang="en-US" sz="1500" dirty="0" err="1" smtClean="0">
                <a:latin typeface="Monaco"/>
                <a:cs typeface="Monaco"/>
              </a:rPr>
              <a:t>grade_bounds</a:t>
            </a:r>
            <a:r>
              <a:rPr lang="en-US" sz="1500" dirty="0" smtClean="0">
                <a:latin typeface="Monaco"/>
                <a:cs typeface="Monaco"/>
              </a:rPr>
              <a:t>[bound][1]:</a:t>
            </a:r>
          </a:p>
          <a:p>
            <a:r>
              <a:rPr lang="en-US" sz="1500" dirty="0">
                <a:latin typeface="Monaco"/>
                <a:cs typeface="Monaco"/>
              </a:rPr>
              <a:t>	</a:t>
            </a:r>
            <a:r>
              <a:rPr lang="en-US" sz="1500" dirty="0" smtClean="0">
                <a:latin typeface="Monaco"/>
                <a:cs typeface="Monaco"/>
              </a:rPr>
              <a:t>		</a:t>
            </a:r>
            <a:r>
              <a:rPr lang="en-US" sz="1500" dirty="0" err="1" smtClean="0">
                <a:latin typeface="Monaco"/>
                <a:cs typeface="Monaco"/>
              </a:rPr>
              <a:t>letter_grades.append</a:t>
            </a:r>
            <a:r>
              <a:rPr lang="en-US" sz="1500" dirty="0" smtClean="0">
                <a:latin typeface="Monaco"/>
                <a:cs typeface="Monaco"/>
              </a:rPr>
              <a:t>(bound)</a:t>
            </a:r>
          </a:p>
          <a:p>
            <a:r>
              <a:rPr lang="en-US" sz="1500" dirty="0">
                <a:latin typeface="Monaco"/>
                <a:cs typeface="Monaco"/>
              </a:rPr>
              <a:t>	</a:t>
            </a:r>
            <a:r>
              <a:rPr lang="en-US" sz="1500" dirty="0" smtClean="0">
                <a:latin typeface="Monaco"/>
                <a:cs typeface="Monaco"/>
              </a:rPr>
              <a:t>	</a:t>
            </a:r>
          </a:p>
          <a:p>
            <a:endParaRPr lang="en-US" sz="1500" dirty="0" smtClean="0">
              <a:latin typeface="Monaco"/>
              <a:cs typeface="Monaco"/>
            </a:endParaRPr>
          </a:p>
          <a:p>
            <a:r>
              <a:rPr lang="en-US" sz="1500" dirty="0" smtClean="0">
                <a:latin typeface="Monaco"/>
                <a:cs typeface="Monaco"/>
              </a:rPr>
              <a:t>print(</a:t>
            </a:r>
            <a:r>
              <a:rPr lang="en-US" sz="1500" dirty="0" err="1" smtClean="0">
                <a:latin typeface="Monaco"/>
                <a:cs typeface="Monaco"/>
              </a:rPr>
              <a:t>letter_grades</a:t>
            </a:r>
            <a:r>
              <a:rPr lang="en-US" sz="1500" dirty="0" smtClean="0">
                <a:latin typeface="Monaco"/>
                <a:cs typeface="Monaco"/>
              </a:rPr>
              <a:t>)</a:t>
            </a:r>
          </a:p>
          <a:p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fr-FR" sz="15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['B', 'C', 'C', 'B', 'F', 'C', 'D']</a:t>
            </a:r>
            <a:endParaRPr lang="en-US" sz="15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1500" dirty="0">
                <a:latin typeface="Monaco"/>
                <a:cs typeface="Monaco"/>
              </a:rPr>
              <a:t>	</a:t>
            </a:r>
            <a:endParaRPr lang="en-US" sz="1500" dirty="0" smtClean="0">
              <a:latin typeface="Monaco"/>
              <a:cs typeface="Monaco"/>
            </a:endParaRPr>
          </a:p>
          <a:p>
            <a:r>
              <a:rPr lang="en-US" sz="1500" dirty="0" smtClean="0">
                <a:latin typeface="Monaco"/>
                <a:cs typeface="Monaco"/>
              </a:rPr>
              <a:t>	</a:t>
            </a:r>
          </a:p>
          <a:p>
            <a:r>
              <a:rPr lang="en-US" sz="1500" dirty="0">
                <a:latin typeface="Monaco"/>
                <a:cs typeface="Monaco"/>
              </a:rPr>
              <a:t>	</a:t>
            </a:r>
            <a:endParaRPr lang="en-US" sz="1500" dirty="0" smtClean="0">
              <a:latin typeface="Monaco"/>
              <a:cs typeface="Monaco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3081" y="-660426"/>
            <a:ext cx="8418393" cy="1371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This is complex! Don't freak out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3458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handy dictionary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task: </a:t>
            </a:r>
            <a:r>
              <a:rPr lang="en-US" sz="2000" b="0" dirty="0" smtClean="0"/>
              <a:t>Count the number of each character in a string, by creating a dictionary, </a:t>
            </a:r>
            <a:r>
              <a:rPr lang="en-US" sz="2000" b="0" dirty="0" err="1" smtClean="0">
                <a:latin typeface="Monaco" charset="0"/>
                <a:ea typeface="Monaco" charset="0"/>
                <a:cs typeface="Monaco" charset="0"/>
              </a:rPr>
              <a:t>key:value</a:t>
            </a:r>
            <a:r>
              <a:rPr lang="en-US" sz="2000" b="0" dirty="0" smtClean="0">
                <a:latin typeface="Monaco" charset="0"/>
                <a:ea typeface="Monaco" charset="0"/>
                <a:cs typeface="Monaco" charset="0"/>
              </a:rPr>
              <a:t>::</a:t>
            </a:r>
            <a:r>
              <a:rPr lang="en-US" sz="2000" b="0" dirty="0" err="1" smtClean="0">
                <a:latin typeface="Monaco" charset="0"/>
                <a:ea typeface="Monaco" charset="0"/>
                <a:cs typeface="Monaco" charset="0"/>
              </a:rPr>
              <a:t>character:count</a:t>
            </a:r>
            <a:r>
              <a:rPr lang="en-US" sz="2000" b="0" dirty="0" smtClean="0"/>
              <a:t>. </a:t>
            </a:r>
          </a:p>
          <a:p>
            <a:r>
              <a:rPr lang="en-US" sz="2000" dirty="0" smtClean="0"/>
              <a:t>The catch: </a:t>
            </a:r>
            <a:r>
              <a:rPr lang="en-US" sz="2000" b="0" dirty="0" smtClean="0"/>
              <a:t>You don't know beforehand what characters are there!</a:t>
            </a:r>
            <a:endParaRPr lang="en-US" sz="20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3170764"/>
            <a:ext cx="833844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 = "supercalifragilisticexpialidocious"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string_counts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= {}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for item in string: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if item in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string_counts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string_counts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[item] += 1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else: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	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string_counts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[item] = 1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print(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string_counts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{'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3, 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u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2, 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2, 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2, 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r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2, 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3, 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a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3, 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l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3, 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7, 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f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1, 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g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1, 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t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1, 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x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1, 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d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1, 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o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2}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solidFill>
                <a:srgbClr val="DC5924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1574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is our other control flow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56954" cy="4373563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Iteration performs the same code repeatedly</a:t>
            </a:r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Two flavors: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For-loops iterate a pre-specified number of times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While-loops iterate while a logical condition remains True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9693" y="3546955"/>
            <a:ext cx="7336692" cy="40958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9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50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with for-loops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Two basic uses: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Perform a task on each item in a list, dictionary, etc.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Perform a task a certain number of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4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74593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item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27088" y="3221058"/>
            <a:ext cx="364526" cy="8439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66081" y="2933049"/>
            <a:ext cx="364526" cy="288009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47932" y="2926048"/>
            <a:ext cx="160558" cy="32671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24762" y="2933049"/>
            <a:ext cx="577187" cy="279441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5000" y="5446889"/>
            <a:ext cx="767644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  <a:latin typeface="Monaco"/>
                <a:cs typeface="Monaco"/>
              </a:rPr>
              <a:t>item</a:t>
            </a:r>
            <a:r>
              <a:rPr lang="en-US" sz="2400" dirty="0" smtClean="0"/>
              <a:t> is the loop variable.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Takes on a new value for each iteration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name is </a:t>
            </a:r>
            <a:r>
              <a:rPr lang="en-US" sz="2400" i="1" dirty="0" smtClean="0"/>
              <a:t>arbitrary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026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9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67633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blahblahblah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35000" y="5446889"/>
            <a:ext cx="767644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  <a:latin typeface="Monaco"/>
                <a:cs typeface="Monaco"/>
              </a:rPr>
              <a:t>item</a:t>
            </a:r>
            <a:r>
              <a:rPr lang="en-US" sz="2400" dirty="0" smtClean="0"/>
              <a:t> is the loop variable.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Takes on a new value for each iteration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name is </a:t>
            </a:r>
            <a:r>
              <a:rPr lang="en-US" sz="2400" i="1" dirty="0" smtClean="0"/>
              <a:t>arbitrary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102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70090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x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35000" y="5446889"/>
            <a:ext cx="767644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  <a:latin typeface="Monaco"/>
                <a:cs typeface="Monaco"/>
              </a:rPr>
              <a:t>item</a:t>
            </a:r>
            <a:r>
              <a:rPr lang="en-US" sz="2400" dirty="0" smtClean="0"/>
              <a:t> is the loop variable.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Takes on a new value for each iteration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name is </a:t>
            </a:r>
            <a:r>
              <a:rPr lang="en-US" sz="2400" i="1" dirty="0" smtClean="0"/>
              <a:t>arbitrary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7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 Example: curving grades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3587" y="1731729"/>
            <a:ext cx="7063613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List of grades</a:t>
            </a:r>
          </a:p>
          <a:p>
            <a:r>
              <a:rPr lang="en-US" sz="2200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Loop over the grades</a:t>
            </a:r>
          </a:p>
          <a:p>
            <a:r>
              <a:rPr lang="en-US" sz="2200" dirty="0" smtClean="0">
                <a:latin typeface="Monaco"/>
                <a:cs typeface="Monaco"/>
              </a:rPr>
              <a:t>for </a:t>
            </a:r>
            <a:r>
              <a:rPr lang="en-US" sz="2200" dirty="0" smtClean="0">
                <a:solidFill>
                  <a:srgbClr val="DC5924"/>
                </a:solidFill>
                <a:latin typeface="Monaco"/>
                <a:cs typeface="Monaco"/>
              </a:rPr>
              <a:t>grade </a:t>
            </a:r>
            <a:r>
              <a:rPr lang="en-US" sz="2200" dirty="0" smtClean="0">
                <a:latin typeface="Monaco"/>
                <a:cs typeface="Monaco"/>
              </a:rPr>
              <a:t>in 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grades</a:t>
            </a:r>
            <a:r>
              <a:rPr lang="en-US" sz="2200" dirty="0" smtClean="0">
                <a:latin typeface="Monaco"/>
                <a:cs typeface="Monaco"/>
              </a:rPr>
              <a:t>:</a:t>
            </a:r>
          </a:p>
          <a:p>
            <a:r>
              <a:rPr lang="en-US" sz="2200" dirty="0" smtClean="0">
                <a:latin typeface="Monaco"/>
                <a:cs typeface="Monaco"/>
              </a:rPr>
              <a:t>	print(grade * 1.1)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86.9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	</a:t>
            </a:r>
          </a:p>
          <a:p>
            <a:r>
              <a:rPr lang="en-US" sz="2200" dirty="0">
                <a:latin typeface="Monaco"/>
                <a:cs typeface="Monaco"/>
              </a:rPr>
              <a:t>	</a:t>
            </a:r>
            <a:endParaRPr lang="en-US" sz="22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58589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 Example: curving grades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687354"/>
            <a:ext cx="848608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List of grades</a:t>
            </a:r>
          </a:p>
          <a:p>
            <a:r>
              <a:rPr lang="en-US" sz="2200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Define an empty list of new grades to populate</a:t>
            </a:r>
          </a:p>
          <a:p>
            <a:r>
              <a:rPr lang="en-US" sz="2200" dirty="0" smtClean="0">
                <a:latin typeface="Monaco"/>
                <a:cs typeface="Monaco"/>
              </a:rPr>
              <a:t>new_grades</a:t>
            </a:r>
            <a:r>
              <a:rPr lang="en-US" sz="2200" dirty="0">
                <a:latin typeface="Monaco"/>
                <a:cs typeface="Monaco"/>
              </a:rPr>
              <a:t> </a:t>
            </a:r>
            <a:r>
              <a:rPr lang="en-US" sz="2200" dirty="0" smtClean="0">
                <a:latin typeface="Monaco"/>
                <a:cs typeface="Monaco"/>
              </a:rPr>
              <a:t>= []</a:t>
            </a: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Loop over the grades and save curved grade</a:t>
            </a:r>
          </a:p>
          <a:p>
            <a:r>
              <a:rPr lang="en-US" sz="2200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sz="2200" dirty="0" smtClean="0">
                <a:latin typeface="Monaco"/>
                <a:cs typeface="Monaco"/>
              </a:rPr>
              <a:t>	new = grade * 1.1</a:t>
            </a:r>
          </a:p>
          <a:p>
            <a:r>
              <a:rPr lang="en-US" sz="2200" dirty="0" smtClean="0">
                <a:latin typeface="Monaco"/>
                <a:cs typeface="Monaco"/>
              </a:rPr>
              <a:t>	new_grades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.append(new)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print(</a:t>
            </a:r>
            <a:r>
              <a:rPr lang="en-US" sz="2200" dirty="0" err="1" smtClean="0">
                <a:latin typeface="Monaco"/>
                <a:cs typeface="Monaco"/>
              </a:rPr>
              <a:t>new_grades</a:t>
            </a:r>
            <a:r>
              <a:rPr lang="en-US" sz="2200" dirty="0" smtClean="0">
                <a:latin typeface="Monaco"/>
                <a:cs typeface="Monaco"/>
              </a:rPr>
              <a:t>)</a:t>
            </a:r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	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96.8, 78.1,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81.4, 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91.3,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62.7, 86.9, 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72.6]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>
                <a:latin typeface="Monaco"/>
                <a:cs typeface="Monaco"/>
              </a:rPr>
              <a:t>	</a:t>
            </a:r>
            <a:endParaRPr lang="en-US" sz="22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9050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837</TotalTime>
  <Words>1027</Words>
  <Application>Microsoft Macintosh PowerPoint</Application>
  <PresentationFormat>On-screen Show (4:3)</PresentationFormat>
  <Paragraphs>415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 Black</vt:lpstr>
      <vt:lpstr>Calibri</vt:lpstr>
      <vt:lpstr>Mangal</vt:lpstr>
      <vt:lpstr>Monaco</vt:lpstr>
      <vt:lpstr>Arial</vt:lpstr>
      <vt:lpstr>Essential</vt:lpstr>
      <vt:lpstr>Introduction to Python: Day Two</vt:lpstr>
      <vt:lpstr>Recap: we have learned…</vt:lpstr>
      <vt:lpstr>iteration is our other control flow tool</vt:lpstr>
      <vt:lpstr>iterating with for-loops </vt:lpstr>
      <vt:lpstr>Iterating over lists</vt:lpstr>
      <vt:lpstr>Iterating over lists</vt:lpstr>
      <vt:lpstr>Iterating over lists</vt:lpstr>
      <vt:lpstr>iterating over lists Example: curving grades</vt:lpstr>
      <vt:lpstr>iterating over lists Example: curving grades</vt:lpstr>
      <vt:lpstr>but no hard-coding!!!</vt:lpstr>
      <vt:lpstr>use a counter variable to keep track of loop</vt:lpstr>
      <vt:lpstr>iterating a certain number of times</vt:lpstr>
      <vt:lpstr>iterating a certain number of times</vt:lpstr>
      <vt:lpstr>looping over strings</vt:lpstr>
      <vt:lpstr>exercise break</vt:lpstr>
      <vt:lpstr>another data type: dictionaries</vt:lpstr>
      <vt:lpstr>another data type: dictionaries</vt:lpstr>
      <vt:lpstr>dictionaries are unordered</vt:lpstr>
      <vt:lpstr>dictionary Keys must be unique</vt:lpstr>
      <vt:lpstr>Common dictionary methods</vt:lpstr>
      <vt:lpstr>looping over dictionaries</vt:lpstr>
      <vt:lpstr>looping over dictionaries</vt:lpstr>
      <vt:lpstr>exercise break</vt:lpstr>
      <vt:lpstr>controlling the loops even more</vt:lpstr>
      <vt:lpstr>the continue statement </vt:lpstr>
      <vt:lpstr>the break statement </vt:lpstr>
      <vt:lpstr>using if and for together</vt:lpstr>
      <vt:lpstr>This is complex! Don't freak out</vt:lpstr>
      <vt:lpstr>A handy dictionary technique</vt:lpstr>
      <vt:lpstr>exercise break</vt:lpstr>
    </vt:vector>
  </TitlesOfParts>
  <Company>University of Texas at Austin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J. Spielman</cp:lastModifiedBy>
  <cp:revision>1764</cp:revision>
  <dcterms:created xsi:type="dcterms:W3CDTF">2015-05-13T18:41:17Z</dcterms:created>
  <dcterms:modified xsi:type="dcterms:W3CDTF">2018-05-21T23:12:18Z</dcterms:modified>
</cp:coreProperties>
</file>