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71" r:id="rId3"/>
    <p:sldId id="354" r:id="rId4"/>
    <p:sldId id="364" r:id="rId5"/>
    <p:sldId id="369" r:id="rId6"/>
    <p:sldId id="370" r:id="rId7"/>
    <p:sldId id="371" r:id="rId8"/>
    <p:sldId id="372" r:id="rId9"/>
    <p:sldId id="373" r:id="rId10"/>
    <p:sldId id="375" r:id="rId11"/>
    <p:sldId id="379" r:id="rId12"/>
    <p:sldId id="376" r:id="rId13"/>
    <p:sldId id="378" r:id="rId14"/>
    <p:sldId id="391" r:id="rId15"/>
    <p:sldId id="410" r:id="rId16"/>
    <p:sldId id="415" r:id="rId17"/>
    <p:sldId id="417" r:id="rId18"/>
    <p:sldId id="418" r:id="rId19"/>
    <p:sldId id="420" r:id="rId20"/>
    <p:sldId id="421" r:id="rId21"/>
    <p:sldId id="395" r:id="rId22"/>
    <p:sldId id="398" r:id="rId23"/>
    <p:sldId id="441" r:id="rId24"/>
    <p:sldId id="386" r:id="rId25"/>
    <p:sldId id="387" r:id="rId26"/>
    <p:sldId id="388" r:id="rId27"/>
    <p:sldId id="383" r:id="rId28"/>
    <p:sldId id="381" r:id="rId29"/>
    <p:sldId id="472" r:id="rId30"/>
    <p:sldId id="470" r:id="rId31"/>
    <p:sldId id="442" r:id="rId32"/>
    <p:sldId id="443" r:id="rId33"/>
    <p:sldId id="445" r:id="rId34"/>
    <p:sldId id="446" r:id="rId35"/>
    <p:sldId id="447" r:id="rId36"/>
    <p:sldId id="448" r:id="rId37"/>
    <p:sldId id="453" r:id="rId38"/>
    <p:sldId id="454" r:id="rId39"/>
    <p:sldId id="455" r:id="rId40"/>
    <p:sldId id="456" r:id="rId41"/>
    <p:sldId id="457" r:id="rId42"/>
    <p:sldId id="458" r:id="rId43"/>
    <p:sldId id="460" r:id="rId44"/>
    <p:sldId id="461" r:id="rId45"/>
    <p:sldId id="463" r:id="rId46"/>
    <p:sldId id="467" r:id="rId47"/>
    <p:sldId id="468" r:id="rId48"/>
    <p:sldId id="46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4" d="100"/>
          <a:sy n="94" d="100"/>
        </p:scale>
        <p:origin x="8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PhD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687354"/>
            <a:ext cx="8486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an empty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 = 1.1</a:t>
            </a:r>
            <a:endParaRPr lang="en-US" sz="2200" dirty="0" smtClean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</a:t>
            </a:r>
            <a:endParaRPr lang="en-US" sz="2200" dirty="0" smtClean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0894" y="1656295"/>
            <a:ext cx="514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print(grade </a:t>
            </a:r>
            <a:r>
              <a:rPr lang="en-US" dirty="0" smtClean="0">
                <a:latin typeface="Monaco"/>
                <a:cs typeface="Monaco"/>
              </a:rPr>
              <a:t>* </a:t>
            </a:r>
            <a:r>
              <a:rPr lang="en-US" dirty="0" smtClean="0">
                <a:latin typeface="Monaco"/>
                <a:cs typeface="Monaco"/>
              </a:rPr>
              <a:t>curve)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5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2,8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7490"/>
            <a:ext cx="415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latin typeface="Monaco"/>
                <a:cs typeface="Monaco"/>
              </a:rPr>
              <a:t>for </a:t>
            </a:r>
            <a:r>
              <a:rPr lang="en-US" sz="2200" dirty="0" smtClean="0">
                <a:latin typeface="Monaco"/>
                <a:cs typeface="Monaco"/>
              </a:rPr>
              <a:t>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print(grade </a:t>
            </a:r>
            <a:r>
              <a:rPr lang="en-US" sz="2200" dirty="0" smtClean="0">
                <a:latin typeface="Monaco"/>
                <a:cs typeface="Monaco"/>
              </a:rPr>
              <a:t>* </a:t>
            </a:r>
            <a:r>
              <a:rPr lang="en-US" sz="2200" dirty="0" smtClean="0">
                <a:latin typeface="Monaco"/>
                <a:cs typeface="Monaco"/>
              </a:rPr>
              <a:t>curve)</a:t>
            </a: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8017" y="2137489"/>
            <a:ext cx="50873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i in 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sz="2200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latin typeface="Monaco"/>
                <a:cs typeface="Monaco"/>
              </a:rPr>
              <a:t>grades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))</a:t>
            </a:r>
            <a:r>
              <a:rPr lang="en-US" sz="2200" dirty="0" smtClean="0">
                <a:latin typeface="Monaco"/>
                <a:cs typeface="Monaco"/>
              </a:rPr>
              <a:t>: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print(grades[</a:t>
            </a:r>
            <a:r>
              <a:rPr lang="en-US" sz="2200" dirty="0" err="1" smtClean="0">
                <a:latin typeface="Monaco"/>
                <a:cs typeface="Monaco"/>
              </a:rPr>
              <a:t>i</a:t>
            </a:r>
            <a:r>
              <a:rPr lang="en-US" sz="2200" dirty="0">
                <a:latin typeface="Monaco"/>
                <a:cs typeface="Monaco"/>
              </a:rPr>
              <a:t>]</a:t>
            </a:r>
            <a:r>
              <a:rPr lang="en-US" sz="2200" dirty="0" smtClean="0">
                <a:latin typeface="Monaco"/>
                <a:cs typeface="Monaco"/>
              </a:rPr>
              <a:t> * </a:t>
            </a:r>
            <a:r>
              <a:rPr lang="en-US" sz="2200" dirty="0" smtClean="0">
                <a:latin typeface="Monaco"/>
                <a:cs typeface="Monaco"/>
              </a:rPr>
              <a:t>curve)</a:t>
            </a:r>
            <a:r>
              <a:rPr lang="en-US" sz="2200" dirty="0" smtClean="0">
                <a:latin typeface="Monaco"/>
                <a:cs typeface="Monaco"/>
              </a:rPr>
              <a:t/>
            </a:r>
            <a:br>
              <a:rPr lang="en-US" sz="2200" dirty="0" smtClean="0">
                <a:latin typeface="Monaco"/>
                <a:cs typeface="Monaco"/>
              </a:rPr>
            </a:b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sz="2200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print(s)s</a:t>
            </a: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 smtClean="0">
                <a:latin typeface="Monaco"/>
                <a:cs typeface="Monaco"/>
              </a:rPr>
              <a:t>	"Claus": "Wilke"}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Each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print(names["Claus"])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"Wilke"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>
                <a:latin typeface="Monaco"/>
                <a:cs typeface="Monaco"/>
              </a:rPr>
              <a:t>"Claus": </a:t>
            </a:r>
            <a:r>
              <a:rPr lang="en-US" dirty="0" smtClean="0">
                <a:latin typeface="Monaco"/>
                <a:cs typeface="Monaco"/>
              </a:rPr>
              <a:t>"Wilke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Add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{'Claus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'Wilke',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'Smith',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Stephanie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':'Spielman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Dariya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Sydykova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34" y="5237220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833" y="2802628"/>
            <a:ext cx="7560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7041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acceptable_dict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 have learned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Integer, float, </a:t>
            </a:r>
            <a:r>
              <a:rPr lang="en-US" dirty="0" err="1" smtClean="0"/>
              <a:t>boolean</a:t>
            </a:r>
            <a:r>
              <a:rPr lang="en-US" dirty="0" smtClean="0"/>
              <a:t>, string, list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Printing our code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Evaluating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6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32754"/>
            <a:ext cx="94851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medals = {"gold": "first", "silver": "second", "bronze": "third"}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.keys()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method returns an iterator* of dictionary keys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.keys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(['gold', 'silver', 'bronze'])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()[0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])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 object does not support indexing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0])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.values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##.values() -&gt; the values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['third', 'second', 'first</a:t>
            </a:r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.items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##.items() -&gt;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tuples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of (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key,value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'gold', 'first'), ('silver', 'second'), ('bronze', 'third')]</a:t>
            </a:r>
          </a:p>
          <a:p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pepper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385" y="3482093"/>
            <a:ext cx="52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What are we actually looping over?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1777614"/>
            <a:ext cx="8733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 item, price[item] 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1.02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Getting fancier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</a:t>
            </a:r>
            <a:r>
              <a:rPr lang="en-US" dirty="0" err="1" smtClean="0">
                <a:latin typeface="Monaco"/>
                <a:cs typeface="Monaco"/>
              </a:rPr>
              <a:t>price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x[0], x[1]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270604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Even fancier!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(x, y)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err="1">
                <a:latin typeface="Monaco"/>
                <a:cs typeface="Monaco"/>
              </a:rPr>
              <a:t>price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x, y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Monaco"/>
                <a:cs typeface="Monaco"/>
              </a:rPr>
              <a:t>continue</a:t>
            </a:r>
            <a:r>
              <a:rPr lang="en-US" dirty="0" smtClean="0">
                <a:latin typeface="Monaco"/>
                <a:cs typeface="Monaco"/>
              </a:rPr>
              <a:t>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start next iteration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print("loop iteration count:",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print("The </a:t>
            </a:r>
            <a:r>
              <a:rPr lang="en-US" dirty="0" smtClean="0">
                <a:latin typeface="Monaco"/>
                <a:cs typeface="Monaco"/>
              </a:rPr>
              <a:t>sequence is 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count: 1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021645"/>
            <a:ext cx="89879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codons </a:t>
            </a:r>
            <a:r>
              <a:rPr lang="en-US" sz="1700" dirty="0">
                <a:latin typeface="Monaco"/>
                <a:cs typeface="Monaco"/>
              </a:rPr>
              <a:t>= ["</a:t>
            </a:r>
            <a:r>
              <a:rPr lang="en-US" sz="1700" dirty="0" smtClean="0">
                <a:latin typeface="Monaco"/>
                <a:cs typeface="Monaco"/>
              </a:rPr>
              <a:t>ATT"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GAT"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NNA", </a:t>
            </a:r>
            <a:r>
              <a:rPr lang="en-US" sz="1700" dirty="0">
                <a:latin typeface="Monaco"/>
                <a:cs typeface="Monaco"/>
              </a:rPr>
              <a:t>"</a:t>
            </a:r>
            <a:r>
              <a:rPr lang="en-US" sz="1700" dirty="0" smtClean="0">
                <a:latin typeface="Monaco"/>
                <a:cs typeface="Monaco"/>
              </a:rPr>
              <a:t>ANG"</a:t>
            </a:r>
            <a:r>
              <a:rPr lang="en-US" sz="1700" dirty="0">
                <a:latin typeface="Monaco"/>
                <a:cs typeface="Monaco"/>
              </a:rPr>
              <a:t>, </a:t>
            </a:r>
            <a:r>
              <a:rPr lang="en-US" sz="1700" dirty="0" smtClean="0">
                <a:latin typeface="Monaco"/>
                <a:cs typeface="Monaco"/>
              </a:rPr>
              <a:t>"NTT", "ATG"]</a:t>
            </a:r>
            <a:endParaRPr lang="en-US" sz="1700" dirty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= 0</a:t>
            </a:r>
          </a:p>
          <a:p>
            <a:r>
              <a:rPr lang="en-US" sz="1700" dirty="0" smtClean="0">
                <a:latin typeface="Monaco"/>
                <a:cs typeface="Monaco"/>
              </a:rPr>
              <a:t>for seq </a:t>
            </a:r>
            <a:r>
              <a:rPr lang="en-US" sz="1700" dirty="0">
                <a:latin typeface="Monaco"/>
                <a:cs typeface="Monaco"/>
              </a:rPr>
              <a:t>in </a:t>
            </a:r>
            <a:r>
              <a:rPr lang="en-US" sz="1700" dirty="0" smtClean="0">
                <a:latin typeface="Monaco"/>
                <a:cs typeface="Monaco"/>
              </a:rPr>
              <a:t>codons: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+= 1</a:t>
            </a: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if </a:t>
            </a:r>
            <a:r>
              <a:rPr lang="en-US" sz="1700" dirty="0">
                <a:latin typeface="Monaco"/>
                <a:cs typeface="Monaco"/>
              </a:rPr>
              <a:t>"N" in seq:</a:t>
            </a:r>
          </a:p>
          <a:p>
            <a:r>
              <a:rPr lang="en-US" sz="1700" dirty="0" smtClean="0">
                <a:latin typeface="Monaco"/>
                <a:cs typeface="Monaco"/>
              </a:rPr>
              <a:t>		</a:t>
            </a:r>
            <a:r>
              <a:rPr lang="en-US" sz="1700" dirty="0" smtClean="0">
                <a:latin typeface="Monaco"/>
                <a:cs typeface="Monaco"/>
              </a:rPr>
              <a:t>print("Oh </a:t>
            </a:r>
            <a:r>
              <a:rPr lang="en-US" sz="1700" dirty="0" smtClean="0">
                <a:latin typeface="Monaco"/>
                <a:cs typeface="Monaco"/>
              </a:rPr>
              <a:t>no, ambiguities! I'm gonna stop</a:t>
            </a:r>
            <a:r>
              <a:rPr lang="en-US" sz="1700" dirty="0" smtClean="0">
                <a:latin typeface="Monaco"/>
                <a:cs typeface="Monaco"/>
              </a:rPr>
              <a:t>.")</a:t>
            </a:r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	</a:t>
            </a:r>
          </a:p>
          <a:p>
            <a:r>
              <a:rPr lang="en-US" sz="1700" dirty="0" smtClean="0">
                <a:latin typeface="Monaco"/>
                <a:cs typeface="Monaco"/>
              </a:rPr>
              <a:t>		</a:t>
            </a:r>
            <a:r>
              <a:rPr lang="en-US" sz="1700" b="1" dirty="0" smtClean="0">
                <a:solidFill>
                  <a:schemeClr val="tx2"/>
                </a:solidFill>
                <a:latin typeface="Monaco"/>
                <a:cs typeface="Monaco"/>
              </a:rPr>
              <a:t>break</a:t>
            </a:r>
            <a:r>
              <a:rPr lang="en-US" sz="1700" dirty="0" smtClean="0">
                <a:latin typeface="Monaco"/>
                <a:cs typeface="Monaco"/>
              </a:rPr>
              <a:t> 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exit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print("loop iteration count:", </a:t>
            </a:r>
            <a:r>
              <a:rPr lang="en-US" sz="1700" dirty="0" err="1">
                <a:latin typeface="Monaco"/>
                <a:cs typeface="Monaco"/>
              </a:rPr>
              <a:t>i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print("The sequence is ", </a:t>
            </a:r>
            <a:r>
              <a:rPr lang="en-US" sz="1700" dirty="0" err="1">
                <a:latin typeface="Monaco"/>
                <a:cs typeface="Monaco"/>
              </a:rPr>
              <a:t>seq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print()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print("Outside </a:t>
            </a:r>
            <a:r>
              <a:rPr lang="en-US" sz="1700" dirty="0" smtClean="0">
                <a:latin typeface="Monaco"/>
                <a:cs typeface="Monaco"/>
              </a:rPr>
              <a:t>of the loop now</a:t>
            </a:r>
            <a:r>
              <a:rPr lang="en-US" sz="1700" dirty="0" smtClean="0">
                <a:latin typeface="Monaco"/>
                <a:cs typeface="Monaco"/>
              </a:rPr>
              <a:t>.")</a:t>
            </a:r>
            <a:endParaRPr lang="en-US" sz="1700" dirty="0" smtClean="0">
              <a:latin typeface="Monaco"/>
              <a:cs typeface="Monaco"/>
            </a:endParaRPr>
          </a:p>
          <a:p>
            <a:endParaRPr lang="en-US" sz="1700" dirty="0"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of the loop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now.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544400" y="3291186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9960" y="328304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75448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print(</a:t>
            </a:r>
            <a:r>
              <a:rPr lang="en-US" sz="1600" dirty="0" err="1" smtClean="0">
                <a:latin typeface="Monaco"/>
                <a:cs typeface="Monaco"/>
              </a:rPr>
              <a:t>letter_grades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280" y="2948752"/>
            <a:ext cx="37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This code WORKS, but I see a major problem. What is it?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1174"/>
            <a:ext cx="9341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500" dirty="0" smtClean="0">
                <a:latin typeface="Monaco"/>
                <a:cs typeface="Monaco"/>
              </a:rPr>
              <a:t>grades = [88, 71, 74, 83, 57, 79, 66</a:t>
            </a:r>
            <a:r>
              <a:rPr lang="en-US" sz="1500" dirty="0" smtClean="0">
                <a:latin typeface="Monaco"/>
                <a:cs typeface="Monaco"/>
              </a:rPr>
              <a:t>]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Dictionary of grade BOUNDARIES as letter: [lower inclusive, upper exclusive]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 = {"A": [90, 101],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"B": [80, 90],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"C": [70, 80],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"D": [60, 70],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"F":[0,60] }</a:t>
            </a:r>
            <a:endParaRPr lang="en-US" sz="1500" dirty="0" smtClean="0">
              <a:latin typeface="Monaco"/>
              <a:cs typeface="Monaco"/>
            </a:endParaRP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500" dirty="0" smtClean="0">
                <a:latin typeface="Monaco"/>
                <a:cs typeface="Monaco"/>
              </a:rPr>
              <a:t>letter_grades = []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5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for bound in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if grade &gt;=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[bound][0] and grade &lt;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[bound][1]: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</a:t>
            </a:r>
            <a:r>
              <a:rPr lang="en-US" sz="1500" dirty="0" err="1" smtClean="0">
                <a:latin typeface="Monaco"/>
                <a:cs typeface="Monaco"/>
              </a:rPr>
              <a:t>letter_grades.append</a:t>
            </a:r>
            <a:r>
              <a:rPr lang="en-US" sz="1500" dirty="0" smtClean="0">
                <a:latin typeface="Monaco"/>
                <a:cs typeface="Monaco"/>
              </a:rPr>
              <a:t>(bound)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print(</a:t>
            </a:r>
            <a:r>
              <a:rPr lang="en-US" sz="1500" dirty="0" err="1" smtClean="0">
                <a:latin typeface="Monaco"/>
                <a:cs typeface="Monaco"/>
              </a:rPr>
              <a:t>letter_grades</a:t>
            </a:r>
            <a:r>
              <a:rPr lang="en-US" sz="1500" dirty="0" smtClean="0">
                <a:latin typeface="Monaco"/>
                <a:cs typeface="Monaco"/>
              </a:rPr>
              <a:t>)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5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	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1473" y="-660426"/>
            <a:ext cx="7620001" cy="1371600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indeed complex!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6387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</a:t>
            </a:r>
            <a:r>
              <a:rPr lang="en-US" dirty="0" smtClean="0">
                <a:latin typeface="Monaco"/>
                <a:cs typeface="Monaco"/>
              </a:rPr>
              <a:t>etc.</a:t>
            </a:r>
            <a:endParaRPr lang="en-US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4550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2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75" indent="390525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66675" indent="390525">
              <a:buFont typeface="Arial"/>
              <a:buChar char="•"/>
            </a:pPr>
            <a:endParaRPr lang="en-US" dirty="0"/>
          </a:p>
          <a:p>
            <a:pPr marL="66675" indent="390525">
              <a:buFont typeface="Arial"/>
              <a:buChar char="•"/>
            </a:pPr>
            <a:endParaRPr lang="en-US" dirty="0" smtClean="0"/>
          </a:p>
          <a:p>
            <a:pPr marL="66675" indent="390525">
              <a:buFont typeface="Arial"/>
              <a:buChar char="•"/>
            </a:pPr>
            <a:endParaRPr lang="en-US" sz="2000" dirty="0"/>
          </a:p>
          <a:p>
            <a:pPr marL="66675" lvl="1" indent="390525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000" dirty="0" smtClean="0"/>
              <a:t>: the returned value</a:t>
            </a:r>
          </a:p>
          <a:p>
            <a:pPr marL="66675" lvl="1" indent="390525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marL="66675" lvl="1" indent="390525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6220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my_list = [1, 2, 3, 4, 5, 6</a:t>
            </a:r>
            <a:r>
              <a:rPr lang="en-US" sz="2200" dirty="0" smtClean="0">
                <a:latin typeface="Monaco"/>
                <a:cs typeface="Monaco"/>
              </a:rPr>
              <a:t>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200" dirty="0">
                <a:latin typeface="Monaco"/>
                <a:cs typeface="Monaco"/>
              </a:rPr>
              <a:t> =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200" dirty="0">
                <a:latin typeface="Monaco"/>
                <a:cs typeface="Monaco"/>
              </a:rPr>
              <a:t>)  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here, a =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6</a:t>
            </a:r>
            <a:endParaRPr lang="en-US" sz="2200" dirty="0">
              <a:latin typeface="Monaco"/>
              <a:cs typeface="Monaco"/>
            </a:endParaRPr>
          </a:p>
          <a:p>
            <a:pPr marL="127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5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Anatomy of a function definition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Monaco"/>
                <a:cs typeface="Monaco"/>
              </a:rPr>
              <a:t>returned_value</a:t>
            </a:r>
            <a:endParaRPr lang="en-US" sz="2200" dirty="0" smtClean="0">
              <a:solidFill>
                <a:srgbClr val="7030A0"/>
              </a:solidFill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6215" y="302936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199" y="2460465"/>
            <a:ext cx="648270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1875" y="4155062"/>
            <a:ext cx="1086232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753" y="2929300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4509" y="255622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Example function construction </a:t>
            </a:r>
          </a:p>
          <a:p>
            <a:r>
              <a:rPr lang="en-US" b="1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Loop over item to count its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for entry in item: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	j += 1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Return the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return </a:t>
            </a:r>
            <a:r>
              <a:rPr lang="en-US" b="1" dirty="0">
                <a:solidFill>
                  <a:srgbClr val="7030A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print(j)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8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882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884" y="1419724"/>
            <a:ext cx="83384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</a:t>
            </a:r>
            <a:r>
              <a:rPr lang="en-US" sz="2000" dirty="0" smtClean="0">
                <a:latin typeface="Monaco"/>
                <a:cs typeface="Monaco"/>
              </a:rPr>
              <a:t>(l</a:t>
            </a:r>
            <a:r>
              <a:rPr lang="en-US" sz="2000" dirty="0" smtClean="0">
                <a:latin typeface="Monaco"/>
                <a:cs typeface="Monaco"/>
              </a:rPr>
              <a:t>*w) </a:t>
            </a:r>
            <a:r>
              <a:rPr lang="en-US" sz="2000" dirty="0" smtClean="0">
                <a:latin typeface="Monaco"/>
                <a:cs typeface="Monaco"/>
              </a:rPr>
              <a:t>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</a:t>
            </a:r>
            <a:r>
              <a:rPr lang="en-US" sz="2000" dirty="0" smtClean="0">
                <a:latin typeface="Monaco"/>
                <a:cs typeface="Monaco"/>
              </a:rPr>
              <a:t>area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1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area = triangle_area(7, 6)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2</a:t>
            </a:r>
          </a:p>
          <a:p>
            <a:r>
              <a:rPr lang="en-US" sz="2000" dirty="0" smtClean="0">
                <a:latin typeface="Monaco"/>
                <a:cs typeface="Monaco"/>
              </a:rPr>
              <a:t>length = 7</a:t>
            </a:r>
          </a:p>
          <a:p>
            <a:r>
              <a:rPr lang="en-US" sz="2000" dirty="0" smtClean="0">
                <a:latin typeface="Monaco"/>
                <a:cs typeface="Monaco"/>
              </a:rPr>
              <a:t>width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3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triangle_area(l, w)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817044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Before using the function all over the place, make sure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that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l=7, w=6 prints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21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(7,6))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29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8696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34" y="1727554"/>
            <a:ext cx="8700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>
                <a:latin typeface="Monaco"/>
                <a:cs typeface="Monaco"/>
              </a:rPr>
              <a:t>print(x, "squared is", square, </a:t>
            </a:r>
            <a:r>
              <a:rPr lang="en-US" dirty="0" smtClean="0">
                <a:latin typeface="Monaco"/>
                <a:cs typeface="Monaco"/>
              </a:rPr>
              <a:t>"and</a:t>
            </a:r>
            <a:r>
              <a:rPr lang="en-US" dirty="0">
                <a:latin typeface="Monaco"/>
                <a:cs typeface="Monaco"/>
              </a:rPr>
              <a:t>", x, "cubed is", 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and 3 cubed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What if you try to save a returned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value when none exists?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410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14424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return square, cube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separate values with a 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</a:t>
            </a:r>
            <a:r>
              <a:rPr lang="en-US" dirty="0" smtClean="0">
                <a:latin typeface="Monaco"/>
                <a:cs typeface="Monaco"/>
              </a:rPr>
              <a:t>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64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459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763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009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587" y="1731729"/>
            <a:ext cx="70636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for </a:t>
            </a:r>
            <a:r>
              <a:rPr lang="en-US" sz="2200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sz="2200" dirty="0" smtClean="0">
                <a:latin typeface="Monaco"/>
                <a:cs typeface="Monaco"/>
              </a:rPr>
              <a:t>in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print(grade </a:t>
            </a:r>
            <a:r>
              <a:rPr lang="en-US" sz="2200" dirty="0" smtClean="0">
                <a:latin typeface="Monaco"/>
                <a:cs typeface="Monaco"/>
              </a:rPr>
              <a:t>* </a:t>
            </a:r>
            <a:r>
              <a:rPr lang="en-US" sz="2200" dirty="0" smtClean="0">
                <a:latin typeface="Monaco"/>
                <a:cs typeface="Monaco"/>
              </a:rPr>
              <a:t>1.1)</a:t>
            </a: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87354"/>
            <a:ext cx="8486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an empty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828</TotalTime>
  <Words>1313</Words>
  <Application>Microsoft Macintosh PowerPoint</Application>
  <PresentationFormat>On-screen Show (4:3)</PresentationFormat>
  <Paragraphs>595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 Black</vt:lpstr>
      <vt:lpstr>Calibri</vt:lpstr>
      <vt:lpstr>Mangal</vt:lpstr>
      <vt:lpstr>Monaco</vt:lpstr>
      <vt:lpstr>Arial</vt:lpstr>
      <vt:lpstr>Essential</vt:lpstr>
      <vt:lpstr>Introduction to Python: Day Two</vt:lpstr>
      <vt:lpstr>Recap: we have learned…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exercise break</vt:lpstr>
      <vt:lpstr>using if and for together</vt:lpstr>
      <vt:lpstr>This is indeed complex!</vt:lpstr>
      <vt:lpstr>exercise break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use test cases to ensure your function works</vt:lpstr>
      <vt:lpstr>a note on scope</vt:lpstr>
      <vt:lpstr>functions don't need to return anything!</vt:lpstr>
      <vt:lpstr>returning multiple values</vt:lpstr>
      <vt:lpstr>returning multiple values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1743</cp:revision>
  <dcterms:created xsi:type="dcterms:W3CDTF">2015-05-13T18:41:17Z</dcterms:created>
  <dcterms:modified xsi:type="dcterms:W3CDTF">2018-05-17T15:40:41Z</dcterms:modified>
</cp:coreProperties>
</file>