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77" r:id="rId3"/>
    <p:sldId id="300" r:id="rId4"/>
    <p:sldId id="286" r:id="rId5"/>
    <p:sldId id="287" r:id="rId6"/>
    <p:sldId id="288" r:id="rId7"/>
    <p:sldId id="289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59" r:id="rId16"/>
    <p:sldId id="260" r:id="rId17"/>
    <p:sldId id="264" r:id="rId18"/>
    <p:sldId id="280" r:id="rId19"/>
    <p:sldId id="281" r:id="rId20"/>
    <p:sldId id="267" r:id="rId21"/>
    <p:sldId id="269" r:id="rId22"/>
    <p:sldId id="272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A67"/>
    <a:srgbClr val="FF6E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>
        <p:scale>
          <a:sx n="116" d="100"/>
          <a:sy n="116" d="100"/>
        </p:scale>
        <p:origin x="14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Three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J.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Testing, but fancier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725223"/>
            <a:ext cx="86868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return area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Unit test code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truth = 21</a:t>
            </a:r>
          </a:p>
          <a:p>
            <a:r>
              <a:rPr lang="en-US" sz="2000" dirty="0" smtClean="0">
                <a:latin typeface="Monaco"/>
                <a:cs typeface="Monaco"/>
              </a:rPr>
              <a:t>l = 7</a:t>
            </a:r>
          </a:p>
          <a:p>
            <a:r>
              <a:rPr lang="en-US" sz="2000" dirty="0" smtClean="0">
                <a:latin typeface="Monaco"/>
                <a:cs typeface="Monaco"/>
              </a:rPr>
              <a:t>w = 6</a:t>
            </a:r>
          </a:p>
          <a:p>
            <a:endParaRPr lang="en-US" sz="2000" b="1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2000" b="1" dirty="0" smtClean="0">
                <a:solidFill>
                  <a:schemeClr val="accent5"/>
                </a:solidFill>
                <a:latin typeface="Monaco"/>
                <a:cs typeface="Monaco"/>
              </a:rPr>
              <a:t>assert(</a:t>
            </a:r>
            <a:r>
              <a:rPr lang="en-US" sz="2000" dirty="0">
                <a:solidFill>
                  <a:schemeClr val="accent5"/>
                </a:solidFill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triangle_area</a:t>
            </a:r>
            <a:r>
              <a:rPr lang="en-US" sz="2000" dirty="0" smtClean="0">
                <a:latin typeface="Monaco"/>
                <a:cs typeface="Monaco"/>
              </a:rPr>
              <a:t>(l, w) == truth</a:t>
            </a:r>
            <a:r>
              <a:rPr lang="en-US" sz="2000" b="1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, "Triangle fail."</a:t>
            </a:r>
            <a:endParaRPr lang="en-US" sz="2000" b="1" dirty="0" smtClean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If assertion FAILS,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prints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statement and 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script immediately exits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6166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Scope: the portion of your code where a certain variable/function exists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Python, scope is basically top-to-bottom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Punch-line: define functions at the *top* of your script!</a:t>
            </a:r>
          </a:p>
        </p:txBody>
      </p:sp>
    </p:spTree>
    <p:extLst>
      <p:ext uri="{BB962C8B-B14F-4D97-AF65-F5344CB8AC3E}">
        <p14:creationId xmlns:p14="http://schemas.microsoft.com/office/powerpoint/2010/main" val="10001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34" y="1727554"/>
            <a:ext cx="87001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def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square_cube</a:t>
            </a:r>
            <a:r>
              <a:rPr lang="en-US" dirty="0">
                <a:latin typeface="Monaco"/>
                <a:cs typeface="Monaco"/>
              </a:rPr>
              <a:t>(x):</a:t>
            </a:r>
          </a:p>
          <a:p>
            <a:r>
              <a:rPr lang="en-US" dirty="0">
                <a:latin typeface="Monaco"/>
                <a:cs typeface="Monaco"/>
              </a:rPr>
              <a:t>	square = x**2</a:t>
            </a:r>
          </a:p>
          <a:p>
            <a:r>
              <a:rPr lang="en-US" dirty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>
                <a:latin typeface="Monaco"/>
                <a:cs typeface="Monaco"/>
              </a:rPr>
              <a:t>print(x, "squared is", square, </a:t>
            </a:r>
            <a:r>
              <a:rPr lang="en-US" dirty="0" smtClean="0">
                <a:latin typeface="Monaco"/>
                <a:cs typeface="Monaco"/>
              </a:rPr>
              <a:t>"and</a:t>
            </a:r>
            <a:r>
              <a:rPr lang="en-US" dirty="0">
                <a:latin typeface="Monaco"/>
                <a:cs typeface="Monaco"/>
              </a:rPr>
              <a:t>", x, "cubed is", 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and 3 cubed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27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latin typeface="Monaco"/>
                <a:cs typeface="Monaco"/>
              </a:rPr>
              <a:t/>
            </a:r>
            <a:br>
              <a:rPr lang="en-US" dirty="0">
                <a:latin typeface="Monaco"/>
                <a:cs typeface="Monaco"/>
              </a:rPr>
            </a:b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What if you try to save a returned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value when none exists?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a = </a:t>
            </a:r>
            <a:r>
              <a:rPr lang="en-US" dirty="0" err="1">
                <a:latin typeface="Monaco"/>
                <a:cs typeface="Monaco"/>
              </a:rPr>
              <a:t>square_cube</a:t>
            </a:r>
            <a:r>
              <a:rPr lang="en-US" dirty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print(a)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None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5841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def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square_cube</a:t>
            </a:r>
            <a:r>
              <a:rPr lang="en-US" dirty="0">
                <a:latin typeface="Monaco"/>
                <a:cs typeface="Monaco"/>
              </a:rPr>
              <a:t>(x):</a:t>
            </a:r>
          </a:p>
          <a:p>
            <a:r>
              <a:rPr lang="en-US" dirty="0">
                <a:latin typeface="Monaco"/>
                <a:cs typeface="Monaco"/>
              </a:rPr>
              <a:t>	square = x**2</a:t>
            </a:r>
          </a:p>
          <a:p>
            <a:r>
              <a:rPr lang="en-US" dirty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return square, cube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separate values with a 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print(s)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print(c)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answer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print(answer[0])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print(answer[1])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1141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53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Open the file into a handle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.open()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.read()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.close()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file_contents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264140" y="5086731"/>
            <a:ext cx="437205" cy="1534406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1345" y="5470527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6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filename = "</a:t>
            </a:r>
            <a:r>
              <a:rPr lang="en-US" sz="1700" dirty="0" err="1" smtClean="0">
                <a:latin typeface="Monaco"/>
                <a:cs typeface="Monaco"/>
              </a:rPr>
              <a:t>my_file_with_important_stuff.txt</a:t>
            </a:r>
            <a:r>
              <a:rPr lang="en-US" sz="1700" dirty="0" smtClean="0">
                <a:latin typeface="Monaco"/>
                <a:cs typeface="Monaco"/>
              </a:rPr>
              <a:t>"</a:t>
            </a:r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1700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sz="1700" dirty="0" smtClean="0">
                <a:latin typeface="Monaco"/>
                <a:cs typeface="Monaco"/>
              </a:rPr>
              <a:t>file_handle.close()</a:t>
            </a:r>
          </a:p>
          <a:p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We can convert file_contents to a list using </a:t>
            </a:r>
            <a:r>
              <a:rPr lang="en-US" sz="17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.split()</a:t>
            </a:r>
            <a:endParaRPr lang="en-US" sz="1700" i="1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file_contents_list = file_contents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.split(</a:t>
            </a:r>
            <a:r>
              <a:rPr lang="en-US" sz="1700" dirty="0" smtClean="0">
                <a:solidFill>
                  <a:srgbClr val="FF0A67"/>
                </a:solidFill>
                <a:latin typeface="Monaco"/>
                <a:cs typeface="Monaco"/>
              </a:rPr>
              <a:t>"\n"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1700" dirty="0" smtClean="0">
                <a:latin typeface="Monaco"/>
                <a:cs typeface="Monaco"/>
              </a:rPr>
              <a:t>  # or \r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print(</a:t>
            </a:r>
            <a:r>
              <a:rPr lang="en-US" sz="1700" dirty="0" err="1" smtClean="0">
                <a:latin typeface="Monaco"/>
                <a:cs typeface="Monaco"/>
              </a:rPr>
              <a:t>file_contents_list</a:t>
            </a:r>
            <a:r>
              <a:rPr lang="en-US" sz="1700" dirty="0" smtClean="0">
                <a:latin typeface="Monaco"/>
                <a:cs typeface="Monaco"/>
              </a:rPr>
              <a:t>)</a:t>
            </a:r>
            <a:endParaRPr lang="en-US" sz="1700" dirty="0">
              <a:latin typeface="Monaco"/>
              <a:cs typeface="Monaco"/>
            </a:endParaRPr>
          </a:p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["Line 1 of file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.",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"Line 2 of file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.",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"Line 3 of 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file.", ...]</a:t>
            </a:r>
          </a:p>
          <a:p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"Better" </a:t>
            </a: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option: use the </a:t>
            </a:r>
            <a:r>
              <a:rPr lang="en-US" sz="17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</a:t>
            </a:r>
            <a:r>
              <a:rPr lang="en-US" sz="17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readlines</a:t>
            </a:r>
            <a:r>
              <a:rPr lang="en-US" sz="17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method</a:t>
            </a:r>
            <a:endParaRPr lang="en-US" sz="17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1700" dirty="0" err="1">
                <a:latin typeface="Monaco"/>
                <a:cs typeface="Monaco"/>
              </a:rPr>
              <a:t>file_handle</a:t>
            </a:r>
            <a:r>
              <a:rPr lang="en-US" sz="1700" dirty="0">
                <a:latin typeface="Monaco"/>
                <a:cs typeface="Monaco"/>
              </a:rPr>
              <a:t> = open(filename, "r")</a:t>
            </a:r>
          </a:p>
          <a:p>
            <a:r>
              <a:rPr lang="en-US" sz="1700" dirty="0" err="1">
                <a:latin typeface="Monaco"/>
                <a:cs typeface="Monaco"/>
              </a:rPr>
              <a:t>file_lines</a:t>
            </a:r>
            <a:r>
              <a:rPr lang="en-US" sz="1700" dirty="0">
                <a:latin typeface="Monaco"/>
                <a:cs typeface="Monaco"/>
              </a:rPr>
              <a:t> = </a:t>
            </a:r>
            <a:r>
              <a:rPr lang="en-US" sz="1700" dirty="0" err="1">
                <a:latin typeface="Monaco"/>
                <a:cs typeface="Monaco"/>
              </a:rPr>
              <a:t>file_handle</a:t>
            </a:r>
            <a:r>
              <a:rPr lang="en-US" sz="1700" dirty="0" err="1">
                <a:solidFill>
                  <a:srgbClr val="DC5924"/>
                </a:solidFill>
                <a:latin typeface="Monaco"/>
                <a:cs typeface="Monaco"/>
              </a:rPr>
              <a:t>.readlines</a:t>
            </a:r>
            <a:r>
              <a:rPr lang="en-US" sz="1700" dirty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1700" dirty="0" err="1">
                <a:latin typeface="Monaco"/>
                <a:cs typeface="Monaco"/>
              </a:rPr>
              <a:t>file_handle.close</a:t>
            </a:r>
            <a:r>
              <a:rPr lang="en-US" sz="1700" dirty="0">
                <a:latin typeface="Monaco"/>
                <a:cs typeface="Monaco"/>
              </a:rPr>
              <a:t>()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print(</a:t>
            </a:r>
            <a:r>
              <a:rPr lang="en-US" sz="1700" dirty="0" err="1" smtClean="0">
                <a:latin typeface="Monaco"/>
                <a:cs typeface="Monaco"/>
              </a:rPr>
              <a:t>file_lines</a:t>
            </a:r>
            <a:r>
              <a:rPr lang="en-US" sz="1700" dirty="0" smtClean="0">
                <a:latin typeface="Monaco"/>
                <a:cs typeface="Monaco"/>
              </a:rPr>
              <a:t>)</a:t>
            </a:r>
            <a:endParaRPr lang="en-US" sz="1700" dirty="0">
              <a:latin typeface="Monaco"/>
              <a:cs typeface="Monaco"/>
            </a:endParaRPr>
          </a:p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["Line 1 of file.\n", "Line 2 of file.\n", "Line 3 of 	file.\n", ...]</a:t>
            </a:r>
          </a:p>
          <a:p>
            <a:endParaRPr lang="en-US" sz="1700" dirty="0" smtClean="0">
              <a:latin typeface="Monaco"/>
              <a:cs typeface="Monaco"/>
            </a:endParaRPr>
          </a:p>
          <a:p>
            <a:endParaRPr lang="en-US" sz="17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748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large files, avoid saving content to 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filename = "</a:t>
            </a:r>
            <a:r>
              <a:rPr lang="en-US" sz="2000" dirty="0" err="1" smtClean="0">
                <a:latin typeface="Monaco"/>
                <a:cs typeface="Monaco"/>
              </a:rPr>
              <a:t>my_file_with_important_stuff.txt</a:t>
            </a:r>
            <a:r>
              <a:rPr lang="en-US" sz="2000" dirty="0" smtClean="0">
                <a:latin typeface="Monaco"/>
                <a:cs typeface="Monaco"/>
              </a:rPr>
              <a:t>"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file_handle = open(filename, "r")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Loop over handle while the file is still open</a:t>
            </a:r>
          </a:p>
          <a:p>
            <a:r>
              <a:rPr lang="en-US" sz="2000" dirty="0" smtClean="0">
                <a:latin typeface="Monaco"/>
                <a:cs typeface="Monaco"/>
              </a:rPr>
              <a:t>for line in </a:t>
            </a:r>
            <a:r>
              <a:rPr lang="en-US" sz="2000" dirty="0" err="1" smtClean="0">
                <a:latin typeface="Monaco"/>
                <a:cs typeface="Monaco"/>
              </a:rPr>
              <a:t>file_handle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print(line)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</a:p>
          <a:p>
            <a:r>
              <a:rPr lang="en-US" sz="2000" dirty="0" smtClean="0">
                <a:solidFill>
                  <a:srgbClr val="A6A6A6"/>
                </a:solidFill>
                <a:latin typeface="Monaco"/>
                <a:cs typeface="Monaco"/>
              </a:rPr>
              <a:t>Line </a:t>
            </a:r>
            <a:r>
              <a:rPr lang="en-US" sz="2000" dirty="0">
                <a:solidFill>
                  <a:srgbClr val="A6A6A6"/>
                </a:solidFill>
                <a:latin typeface="Monaco"/>
                <a:cs typeface="Monaco"/>
              </a:rPr>
              <a:t>2 of file.</a:t>
            </a:r>
          </a:p>
          <a:p>
            <a:r>
              <a:rPr lang="en-US" sz="2000" dirty="0" smtClean="0">
                <a:solidFill>
                  <a:srgbClr val="A6A6A6"/>
                </a:solidFill>
                <a:latin typeface="Monaco"/>
                <a:cs typeface="Monaco"/>
              </a:rPr>
              <a:t>Line </a:t>
            </a:r>
            <a:r>
              <a:rPr lang="en-US" sz="2000" dirty="0">
                <a:solidFill>
                  <a:srgbClr val="A6A6A6"/>
                </a:solidFill>
                <a:latin typeface="Monaco"/>
                <a:cs typeface="Monaco"/>
              </a:rPr>
              <a:t>3 of file.</a:t>
            </a:r>
          </a:p>
          <a:p>
            <a:r>
              <a:rPr lang="en-US" sz="2000" dirty="0" smtClean="0">
                <a:solidFill>
                  <a:srgbClr val="A6A6A6"/>
                </a:solidFill>
                <a:latin typeface="Monaco"/>
                <a:cs typeface="Monaco"/>
              </a:rPr>
              <a:t>...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file_handle.close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12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more than once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smtClean="0">
                <a:latin typeface="Monaco"/>
                <a:cs typeface="Monaco"/>
              </a:rPr>
              <a:t> = open(filename, "r")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Loop over handle while the file is still open</a:t>
            </a:r>
          </a:p>
          <a:p>
            <a:r>
              <a:rPr lang="en-US" sz="1500" dirty="0" smtClean="0">
                <a:latin typeface="Monaco"/>
                <a:cs typeface="Monaco"/>
              </a:rPr>
              <a:t>for line in </a:t>
            </a:r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smtClean="0">
                <a:latin typeface="Monaco"/>
                <a:cs typeface="Monaco"/>
              </a:rPr>
              <a:t>: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print(line)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</a:p>
          <a:p>
            <a:r>
              <a:rPr lang="en-US" sz="1200" dirty="0" smtClean="0">
                <a:solidFill>
                  <a:srgbClr val="A6A6A6"/>
                </a:solidFill>
                <a:latin typeface="Monaco"/>
                <a:cs typeface="Monaco"/>
              </a:rPr>
              <a:t>Line </a:t>
            </a:r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2 of file.</a:t>
            </a:r>
          </a:p>
          <a:p>
            <a:r>
              <a:rPr lang="en-US" sz="1200" dirty="0" smtClean="0">
                <a:solidFill>
                  <a:srgbClr val="A6A6A6"/>
                </a:solidFill>
                <a:latin typeface="Monaco"/>
                <a:cs typeface="Monaco"/>
              </a:rPr>
              <a:t>Line </a:t>
            </a:r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3 of file.</a:t>
            </a:r>
          </a:p>
          <a:p>
            <a:r>
              <a:rPr lang="en-US" sz="1200" dirty="0" smtClean="0">
                <a:solidFill>
                  <a:srgbClr val="A6A6A6"/>
                </a:solidFill>
                <a:latin typeface="Monaco"/>
                <a:cs typeface="Monaco"/>
              </a:rPr>
              <a:t>...</a:t>
            </a:r>
            <a:endParaRPr lang="en-US" sz="1200" dirty="0" smtClean="0">
              <a:latin typeface="Monaco"/>
              <a:cs typeface="Monaco"/>
            </a:endParaRP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Looping again yields NO OUTPUT</a:t>
            </a:r>
          </a:p>
          <a:p>
            <a:r>
              <a:rPr lang="en-US" sz="1500" dirty="0" smtClean="0">
                <a:latin typeface="Monaco"/>
                <a:cs typeface="Monaco"/>
              </a:rPr>
              <a:t>for line in </a:t>
            </a:r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smtClean="0">
                <a:latin typeface="Monaco"/>
                <a:cs typeface="Monaco"/>
              </a:rPr>
              <a:t>: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print(line)</a:t>
            </a:r>
          </a:p>
          <a:p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To go again, use .seek(&lt;line number&gt;)</a:t>
            </a:r>
          </a:p>
          <a:p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err="1" smtClean="0">
                <a:solidFill>
                  <a:schemeClr val="accent5"/>
                </a:solidFill>
                <a:latin typeface="Monaco"/>
                <a:cs typeface="Monaco"/>
              </a:rPr>
              <a:t>.seek</a:t>
            </a:r>
            <a:r>
              <a:rPr lang="en-US" sz="15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1500" dirty="0" smtClean="0">
                <a:latin typeface="Monaco"/>
                <a:cs typeface="Monaco"/>
              </a:rPr>
              <a:t>0</a:t>
            </a:r>
            <a:r>
              <a:rPr lang="en-US" sz="15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1500" dirty="0" smtClean="0">
                <a:latin typeface="Monaco"/>
                <a:cs typeface="Monaco"/>
              </a:rPr>
              <a:t>for line in </a:t>
            </a:r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smtClean="0">
                <a:latin typeface="Monaco"/>
                <a:cs typeface="Monaco"/>
              </a:rPr>
              <a:t>:</a:t>
            </a:r>
          </a:p>
          <a:p>
            <a:r>
              <a:rPr lang="en-US" sz="1500" dirty="0">
                <a:latin typeface="Monaco"/>
                <a:cs typeface="Monaco"/>
              </a:rPr>
              <a:t>	print(line)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</a:p>
          <a:p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Line 2 of file.</a:t>
            </a:r>
          </a:p>
          <a:p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Line 3 of file.</a:t>
            </a:r>
          </a:p>
          <a:p>
            <a:r>
              <a:rPr lang="en-US" sz="1200" dirty="0" smtClean="0">
                <a:solidFill>
                  <a:srgbClr val="A6A6A6"/>
                </a:solidFill>
                <a:latin typeface="Monaco"/>
                <a:cs typeface="Monaco"/>
              </a:rPr>
              <a:t>...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err="1" smtClean="0">
                <a:latin typeface="Monaco"/>
                <a:cs typeface="Monaco"/>
              </a:rPr>
              <a:t>file_handle.close</a:t>
            </a:r>
            <a:r>
              <a:rPr lang="en-US" sz="15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9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we have learned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Working with several variable types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/>
              <a:t>Integer, float, </a:t>
            </a:r>
            <a:r>
              <a:rPr lang="en-US" dirty="0" err="1"/>
              <a:t>boolean</a:t>
            </a:r>
            <a:r>
              <a:rPr lang="en-US" dirty="0"/>
              <a:t>, string, </a:t>
            </a:r>
            <a:r>
              <a:rPr lang="en-US" dirty="0" smtClean="0"/>
              <a:t>list, dictionary</a:t>
            </a:r>
          </a:p>
          <a:p>
            <a:pPr marL="914400" lvl="1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Control flow with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if </a:t>
            </a:r>
            <a:r>
              <a:rPr lang="en-US" dirty="0" smtClean="0"/>
              <a:t>and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for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Today: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Writing and testing functions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File 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Name of file to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open (or to create!)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Open handle for writing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.open()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.write()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.close()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Open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handle for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writing with the 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.open()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function</a:t>
            </a:r>
          </a:p>
          <a:p>
            <a:r>
              <a:rPr lang="en-US" dirty="0" err="1" smtClean="0">
                <a:latin typeface="Monaco"/>
                <a:cs typeface="Monaco"/>
              </a:rPr>
              <a:t>file_handle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.write()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Append mode does NOT add a new line for you.</a:t>
            </a:r>
          </a:p>
          <a:p>
            <a:r>
              <a:rPr lang="en-US" dirty="0" err="1" smtClean="0">
                <a:latin typeface="Monaco"/>
                <a:cs typeface="Monaco"/>
              </a:rPr>
              <a:t>file_handle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.write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</a:t>
            </a:r>
            <a:r>
              <a:rPr lang="en-US" dirty="0" err="1">
                <a:solidFill>
                  <a:srgbClr val="D1282E"/>
                </a:solidFill>
                <a:latin typeface="Monaco"/>
                <a:cs typeface="Monaco"/>
              </a:rPr>
              <a:t>n</a:t>
            </a:r>
            <a:r>
              <a:rPr lang="en-US" dirty="0" err="1" smtClean="0">
                <a:latin typeface="Monaco"/>
                <a:cs typeface="Monaco"/>
              </a:rPr>
              <a:t>Adding</a:t>
            </a:r>
            <a:r>
              <a:rPr lang="en-US" dirty="0" smtClean="0">
                <a:latin typeface="Monaco"/>
                <a:cs typeface="Monaco"/>
              </a:rPr>
              <a:t> this line to the file."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.close()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464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8" y="2009989"/>
            <a:ext cx="8686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 open and close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do stuff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with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file_handle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####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file_handle.close()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 the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with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statement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(no need for close!)</a:t>
            </a:r>
          </a:p>
          <a:p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open(filename, "r")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0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do stuff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with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file_handle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File automatically closes outside the with block</a:t>
            </a:r>
          </a:p>
          <a:p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827" y="4784929"/>
            <a:ext cx="416643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82160" y="4515583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Solution: include the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full (or relative) path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filename = "my_file.txt"</a:t>
            </a:r>
          </a:p>
          <a:p>
            <a:r>
              <a:rPr lang="en-US" dirty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open(path + filename, "r</a:t>
            </a:r>
            <a:r>
              <a:rPr lang="en-US" dirty="0" smtClean="0">
                <a:latin typeface="Monaco"/>
                <a:cs typeface="Monaco"/>
              </a:rPr>
              <a:t>")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No error now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3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etc.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*write our own* functions too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Reusability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Modular design and organization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Debugging!!</a:t>
            </a:r>
          </a:p>
        </p:txBody>
      </p:sp>
    </p:spTree>
    <p:extLst>
      <p:ext uri="{BB962C8B-B14F-4D97-AF65-F5344CB8AC3E}">
        <p14:creationId xmlns:p14="http://schemas.microsoft.com/office/powerpoint/2010/main" val="17298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7030A0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75730" y="3762292"/>
            <a:ext cx="65031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675" indent="390525">
              <a:buFont typeface="Arial"/>
              <a:buChar char="•"/>
            </a:pPr>
            <a:endParaRPr lang="en-US" sz="2200" dirty="0"/>
          </a:p>
          <a:p>
            <a:pPr marL="66675" lvl="1" indent="390525">
              <a:buNone/>
            </a:pPr>
            <a:r>
              <a:rPr lang="en-US" sz="2200" dirty="0">
                <a:solidFill>
                  <a:schemeClr val="accent3"/>
                </a:solidFill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rgbClr val="7030A0"/>
                </a:solidFill>
                <a:latin typeface="Monaco"/>
                <a:cs typeface="Monaco"/>
              </a:rPr>
              <a:t>a</a:t>
            </a:r>
            <a:r>
              <a:rPr lang="en-US" sz="2200" dirty="0"/>
              <a:t>: </a:t>
            </a:r>
            <a:r>
              <a:rPr lang="en-US" sz="2200" dirty="0" smtClean="0"/>
              <a:t>             the </a:t>
            </a:r>
            <a:r>
              <a:rPr lang="en-US" sz="2200" dirty="0"/>
              <a:t>returned value</a:t>
            </a:r>
          </a:p>
          <a:p>
            <a:pPr marL="66675" lvl="1" indent="390525">
              <a:buNone/>
            </a:pPr>
            <a:r>
              <a:rPr lang="en-US" sz="22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2200" dirty="0" err="1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200" dirty="0"/>
              <a:t>: </a:t>
            </a:r>
            <a:r>
              <a:rPr lang="en-US" sz="2200" dirty="0" smtClean="0"/>
              <a:t>         the </a:t>
            </a:r>
            <a:r>
              <a:rPr lang="en-US" sz="2200" dirty="0"/>
              <a:t>function name</a:t>
            </a:r>
          </a:p>
          <a:p>
            <a:pPr marL="66675" lvl="1" indent="390525">
              <a:buNone/>
            </a:pPr>
            <a:r>
              <a:rPr lang="en-US" sz="2200" dirty="0">
                <a:solidFill>
                  <a:srgbClr val="B4B392"/>
                </a:solidFill>
                <a:latin typeface="Monaco"/>
                <a:cs typeface="Monaco"/>
              </a:rPr>
              <a:t>	</a:t>
            </a:r>
            <a:r>
              <a:rPr lang="en-US" sz="2200" dirty="0" err="1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sz="2200" dirty="0"/>
              <a:t>: the argument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16559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Anatomy of a function definition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tx2"/>
                </a:solidFill>
                <a:latin typeface="Monaco"/>
                <a:cs typeface="Monaco"/>
              </a:rPr>
              <a:t>def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2200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sz="2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tx2"/>
                </a:solidFill>
                <a:latin typeface="Monaco"/>
                <a:cs typeface="Monaco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  <a:latin typeface="Monaco"/>
                <a:cs typeface="Monaco"/>
              </a:rPr>
              <a:t>returned_value</a:t>
            </a:r>
            <a:endParaRPr lang="en-US" sz="2200" dirty="0" smtClean="0">
              <a:solidFill>
                <a:srgbClr val="7030A0"/>
              </a:solidFill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96215" y="302936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7199" y="2460465"/>
            <a:ext cx="648270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1875" y="4155062"/>
            <a:ext cx="1086232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4753" y="2929300"/>
            <a:ext cx="447122" cy="125288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74509" y="2556228"/>
            <a:ext cx="174506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5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Example function construction </a:t>
            </a:r>
          </a:p>
          <a:p>
            <a:r>
              <a:rPr lang="en-US" b="1" dirty="0" err="1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b="1" dirty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b="1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Loop over item to count its size</a:t>
            </a:r>
          </a:p>
          <a:p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	for entry in item:</a:t>
            </a:r>
          </a:p>
          <a:p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		j += 1</a:t>
            </a:r>
          </a:p>
          <a:p>
            <a:endParaRPr lang="en-US" b="1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Return the size</a:t>
            </a:r>
          </a:p>
          <a:p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	return </a:t>
            </a:r>
            <a:r>
              <a:rPr lang="en-US" b="1" dirty="0">
                <a:solidFill>
                  <a:srgbClr val="7030A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 smtClean="0">
                <a:latin typeface="Monaco"/>
                <a:cs typeface="Monaco"/>
              </a:rPr>
              <a:t>print(j)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NameError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name 'j' is not defined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0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884" y="1419724"/>
            <a:ext cx="833844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area = (l*w) / 2.0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return area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Usage 1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area = triangle_area(7, 6)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Usage 2</a:t>
            </a:r>
          </a:p>
          <a:p>
            <a:r>
              <a:rPr lang="en-US" sz="2000" dirty="0" smtClean="0">
                <a:latin typeface="Monaco"/>
                <a:cs typeface="Monaco"/>
              </a:rPr>
              <a:t>length = 7</a:t>
            </a:r>
          </a:p>
          <a:p>
            <a:r>
              <a:rPr lang="en-US" sz="2000" dirty="0" smtClean="0">
                <a:latin typeface="Monaco"/>
                <a:cs typeface="Monaco"/>
              </a:rPr>
              <a:t>width = 6</a:t>
            </a:r>
          </a:p>
          <a:p>
            <a:r>
              <a:rPr lang="en-US" sz="2000" dirty="0" smtClean="0">
                <a:latin typeface="Monaco"/>
                <a:cs typeface="Monaco"/>
              </a:rPr>
              <a:t>area = triangle_area(length, width)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Usage 3</a:t>
            </a:r>
          </a:p>
          <a:p>
            <a:r>
              <a:rPr lang="en-US" sz="2000" dirty="0" smtClean="0">
                <a:latin typeface="Monaco"/>
                <a:cs typeface="Monaco"/>
              </a:rPr>
              <a:t>l = 7</a:t>
            </a:r>
          </a:p>
          <a:p>
            <a:r>
              <a:rPr lang="en-US" sz="2000" dirty="0" smtClean="0">
                <a:latin typeface="Monaco"/>
                <a:cs typeface="Monaco"/>
              </a:rPr>
              <a:t>w = 6</a:t>
            </a:r>
          </a:p>
          <a:p>
            <a:r>
              <a:rPr lang="en-US" sz="2000" dirty="0" smtClean="0">
                <a:latin typeface="Monaco"/>
                <a:cs typeface="Monaco"/>
              </a:rPr>
              <a:t>area = triangle_area(l, w)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12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2817044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return area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Before using the function all over the place, make sure that l=7, w=6 prints 21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</a:t>
            </a:r>
            <a:r>
              <a:rPr lang="en-US" sz="2000" dirty="0" err="1" smtClean="0">
                <a:latin typeface="Monaco"/>
                <a:cs typeface="Monaco"/>
              </a:rPr>
              <a:t>triangle_area</a:t>
            </a:r>
            <a:r>
              <a:rPr lang="en-US" sz="2000" dirty="0" smtClean="0">
                <a:latin typeface="Monaco"/>
                <a:cs typeface="Monaco"/>
              </a:rPr>
              <a:t>(7,6))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21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8994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1362</TotalTime>
  <Words>771</Words>
  <Application>Microsoft Macintosh PowerPoint</Application>
  <PresentationFormat>On-screen Show (4:3)</PresentationFormat>
  <Paragraphs>297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 Black</vt:lpstr>
      <vt:lpstr>Calibri</vt:lpstr>
      <vt:lpstr>Mangal</vt:lpstr>
      <vt:lpstr>Monaco</vt:lpstr>
      <vt:lpstr>Arial</vt:lpstr>
      <vt:lpstr>Essential</vt:lpstr>
      <vt:lpstr>Introduction to Python: Day Three </vt:lpstr>
      <vt:lpstr>Recap: we have learned…</vt:lpstr>
      <vt:lpstr>exercise break</vt:lpstr>
      <vt:lpstr>functions in python</vt:lpstr>
      <vt:lpstr>writing custom functions</vt:lpstr>
      <vt:lpstr>writing custom functions</vt:lpstr>
      <vt:lpstr>so how can we re-write the len() function?</vt:lpstr>
      <vt:lpstr>functions are generic formulas</vt:lpstr>
      <vt:lpstr>use test cases to ensure your function works</vt:lpstr>
      <vt:lpstr>Testing, but fancier</vt:lpstr>
      <vt:lpstr>a note on scope</vt:lpstr>
      <vt:lpstr>functions don't need to return anything!</vt:lpstr>
      <vt:lpstr>returning multiple values</vt:lpstr>
      <vt:lpstr>exercise break</vt:lpstr>
      <vt:lpstr>reading and writing files in python</vt:lpstr>
      <vt:lpstr>opening files for reading</vt:lpstr>
      <vt:lpstr>looping over lines in a file</vt:lpstr>
      <vt:lpstr>For large files, avoid saving content to memory</vt:lpstr>
      <vt:lpstr>Looping more than once</vt:lpstr>
      <vt:lpstr>opening files for writing</vt:lpstr>
      <vt:lpstr>Add to an existing file with append-mode</vt:lpstr>
      <vt:lpstr>but stephanie, I'm really lazy!</vt:lpstr>
      <vt:lpstr>remember file paths!!</vt:lpstr>
      <vt:lpstr>exercise break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2152</cp:revision>
  <dcterms:created xsi:type="dcterms:W3CDTF">2015-05-13T18:41:17Z</dcterms:created>
  <dcterms:modified xsi:type="dcterms:W3CDTF">2018-05-23T21:38:24Z</dcterms:modified>
</cp:coreProperties>
</file>