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25" r:id="rId9"/>
    <p:sldId id="605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579" r:id="rId29"/>
    <p:sldId id="637" r:id="rId30"/>
    <p:sldId id="638" r:id="rId31"/>
    <p:sldId id="639" r:id="rId32"/>
    <p:sldId id="641" r:id="rId33"/>
    <p:sldId id="642" r:id="rId34"/>
    <p:sldId id="643" r:id="rId35"/>
    <p:sldId id="644" r:id="rId36"/>
    <p:sldId id="645" r:id="rId37"/>
    <p:sldId id="646" r:id="rId38"/>
    <p:sldId id="647" r:id="rId39"/>
    <p:sldId id="648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5" r:id="rId57"/>
    <p:sldId id="666" r:id="rId58"/>
    <p:sldId id="66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>
        <p:scale>
          <a:sx n="94" d="100"/>
          <a:sy n="94" d="100"/>
        </p:scale>
        <p:origin x="206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3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5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53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8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py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four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2018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266302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mM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Za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-z]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w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61842" y="4103375"/>
            <a:ext cx="69773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71365" y="4124370"/>
            <a:ext cx="770618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71188" y="4124370"/>
            <a:ext cx="175525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[A-Z]\w+ \w+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Mus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6609" y="4124370"/>
            <a:ext cx="2639833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 Mus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[A-Z]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\w+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dirty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\1. \2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 M.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musculus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6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63795" y="4124371"/>
            <a:ext cx="572494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70705" y="4124371"/>
            <a:ext cx="12006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strings,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File/text manipulation often uses some more advanced string 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rstrip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.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stringvariable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dirty="0">
              <a:solidFill>
                <a:schemeClr val="accent5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85.34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94560" y="4108468"/>
            <a:ext cx="1853980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\d+\.\d+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\d+\.*\d* \w+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1248355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^\d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94560" y="4108468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\w$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Match:  85 cm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93057" y="4116419"/>
            <a:ext cx="286247" cy="51434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85.341234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85.341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1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String: 85.34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Regex:  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\d+\.\d{3}</a:t>
            </a:r>
            <a:r>
              <a:rPr lang="en-US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\d+ cm</a:t>
            </a:r>
            <a:endParaRPr lang="en-US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Replace: \1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string: ?????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3005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ea typeface="Monaco" charset="0"/>
                <a:cs typeface="Monaco" charset="0"/>
              </a:rPr>
              <a:t>Come up with a regular expression to convert the following text: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85.34 cm			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85.3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85.678 cm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85.6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923.1115 cm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923.1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1.95 cm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1.9 cm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6 cm                    </a:t>
            </a:r>
            <a:r>
              <a:rPr lang="en-US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6 cm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427493" cy="437356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docs.python.org/3/library/re.html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Greatest hits of the re module: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splits text on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 for a single regex occurrence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searches for all occurrences of a regex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() </a:t>
            </a:r>
            <a:r>
              <a:rPr lang="en-US" sz="2200" dirty="0" smtClean="0">
                <a:ea typeface="Monaco" charset="0"/>
                <a:cs typeface="Monaco" charset="0"/>
              </a:rPr>
              <a:t>replace a regex pattern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200" dirty="0" smtClean="0">
                <a:ea typeface="Monaco" charset="0"/>
                <a:cs typeface="Monaco" charset="0"/>
              </a:rPr>
              <a:t>Generally, </a:t>
            </a:r>
            <a:r>
              <a:rPr lang="en-US" sz="2200" b="0" dirty="0" err="1" smtClean="0">
                <a:latin typeface="Monaco" charset="0"/>
                <a:ea typeface="Monaco" charset="0"/>
                <a:cs typeface="Monaco" charset="0"/>
              </a:rPr>
              <a:t>re.functionnname</a:t>
            </a:r>
            <a:r>
              <a:rPr lang="en-US" sz="2200" b="0" dirty="0" smtClean="0">
                <a:latin typeface="Monaco" charset="0"/>
                <a:ea typeface="Monaco" charset="0"/>
                <a:cs typeface="Monaco" charset="0"/>
              </a:rPr>
              <a:t>(regex, string)</a:t>
            </a:r>
          </a:p>
        </p:txBody>
      </p:sp>
    </p:spTree>
    <p:extLst>
      <p:ext uri="{BB962C8B-B14F-4D97-AF65-F5344CB8AC3E}">
        <p14:creationId xmlns:p14="http://schemas.microsoft.com/office/powerpoint/2010/main" val="21338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.split()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&lt;string&gt;.split(&lt;string/character to split on&gt;)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the lowercase letter 's'</a:t>
            </a:r>
            <a:endParaRPr lang="en-US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Hellothi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 a 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42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re.split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595" y="1214649"/>
            <a:ext cx="9109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Recall regular .split():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stephaniespielman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mystring.split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("e")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phani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", "pi", "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lman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"]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sz="22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(regex, string) splits on a regex pattern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"100,000,000.000"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"[,\.]"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mynewstring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'100', '000', '000', '000</a:t>
            </a:r>
            <a:r>
              <a:rPr lang="mr-IN" sz="2200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Extra useful for splitting on *arbitrary whitespace*</a:t>
            </a:r>
          </a:p>
          <a:p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= "hello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goodbye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re.split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"\s+"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 smtClean="0">
                <a:latin typeface="Monaco" charset="0"/>
                <a:ea typeface="Monaco" charset="0"/>
                <a:cs typeface="Monaco" charset="0"/>
              </a:rPr>
              <a:t>otherstring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['hello', 'goodbye',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seeya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imback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']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re.search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Search for occurrence of a number, for example</a:t>
            </a: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= "Stephanie was born 10/11/88 at 10:21 am"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print(searches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&lt;_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sre.SRE_Match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object; span=(19, 27), match='10/11/88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'&gt;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</a:t>
            </a:r>
            <a:r>
              <a:rPr lang="en-US" dirty="0" err="1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.group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(0)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Use parentheses to search for several patterns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searches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\d+:\d+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(0))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The full match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 </a:t>
            </a:r>
            <a:r>
              <a:rPr lang="mr-IN" dirty="0" err="1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at</a:t>
            </a:r>
            <a:r>
              <a:rPr lang="mr-IN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(1))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First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  <a:endParaRPr lang="mr-IN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 smtClean="0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 smtClean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group</a:t>
            </a:r>
            <a:endParaRPr lang="mr-IN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'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Be as explicit as possible!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searches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re.search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\d+\/\d+\/\d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.+\s</a:t>
            </a:r>
            <a:r>
              <a:rPr lang="en-US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d+:\d+</a:t>
            </a:r>
            <a:r>
              <a:rPr lang="en-US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dirty="0" err="1">
                <a:latin typeface="Monaco" charset="0"/>
                <a:ea typeface="Monaco" charset="0"/>
                <a:cs typeface="Monaco" charset="0"/>
              </a:rPr>
              <a:t>searches.group</a:t>
            </a:r>
            <a:r>
              <a:rPr lang="mr-IN" dirty="0">
                <a:latin typeface="Monaco" charset="0"/>
                <a:ea typeface="Monaco" charset="0"/>
                <a:cs typeface="Monaco" charset="0"/>
              </a:rPr>
              <a:t>(2))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Second captured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group, fixed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'1</a:t>
            </a:r>
            <a:r>
              <a:rPr lang="mr-IN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0:21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re.findall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890" y="982637"/>
            <a:ext cx="10078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Returns a list of all detected patterns</a:t>
            </a:r>
          </a:p>
          <a:p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				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 born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on 5/9/16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finds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re.findall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"\d+\/\d+\/\d+"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print(finds)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['</a:t>
            </a:r>
            <a:r>
              <a:rPr lang="mr-IN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10/11/88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', '5/9/16']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re.sub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890" y="982637"/>
            <a:ext cx="10078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 regex version of .replace() 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Usage: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(regex to find, regex to replace with, string) </a:t>
            </a: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= "Stephanie was born 10/11/88, and Basil was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born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			on 5/9/16. But I like this slash /."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We want to achieve this new string: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"Stephanie was born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10-11-88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, and Basil was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born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on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5-9-16. 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	But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I like this slash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/."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print(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"(\</a:t>
            </a:r>
            <a:r>
              <a:rPr lang="en-US" dirty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+)\/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\/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(\</a:t>
            </a:r>
            <a:r>
              <a:rPr lang="en-US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+)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"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, "</a:t>
            </a:r>
            <a:r>
              <a:rPr lang="en-US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\\1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\\2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\\3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",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 )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'Stephanie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was born 10-11-88, and Basil was born on 5-9-16.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	But I like this slash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/.'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## As usual, must redefine to save!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new =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re.sub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("(\d+)\/(\d+)\/(\d+)", "\\1-\\2-\\3", 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mystring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) 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Separate libraries of code that provide specific functionality for a certain set of tasks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Some are part of </a:t>
            </a:r>
            <a:r>
              <a:rPr lang="en-US" i="1" dirty="0" smtClean="0"/>
              <a:t>base Python</a:t>
            </a:r>
            <a:r>
              <a:rPr lang="en-US" dirty="0" smtClean="0"/>
              <a:t>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8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base-python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os</a:t>
            </a:r>
            <a:r>
              <a:rPr lang="en-US" dirty="0"/>
              <a:t> and </a:t>
            </a:r>
            <a:r>
              <a:rPr lang="en-US" b="0" dirty="0" err="1">
                <a:latin typeface="Monaco"/>
                <a:cs typeface="Monaco"/>
              </a:rPr>
              <a:t>shutil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>
                <a:solidFill>
                  <a:srgbClr val="000000"/>
                </a:solidFill>
                <a:latin typeface="Monaco"/>
                <a:cs typeface="Monaco"/>
              </a:rPr>
              <a:t>sys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interacting with the Python interpreter</a:t>
            </a:r>
          </a:p>
          <a:p>
            <a:pPr marL="457200" indent="-457200">
              <a:buFont typeface="Arial"/>
              <a:buChar char="•"/>
            </a:pPr>
            <a:r>
              <a:rPr lang="en-US" b="0" dirty="0" err="1">
                <a:latin typeface="Monaco"/>
                <a:cs typeface="Monaco"/>
              </a:rPr>
              <a:t>subprocess</a:t>
            </a:r>
            <a:endParaRPr lang="en-US" b="0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/>
              <a:t>Useful for calling external software from your Python script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latin typeface="Monaco"/>
                <a:cs typeface="Monaco"/>
              </a:rPr>
              <a:t>re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Regular expressions</a:t>
            </a:r>
            <a:endParaRPr lang="en-US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0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as </a:t>
            </a:r>
            <a:r>
              <a:rPr lang="en-US" sz="2000" dirty="0" err="1" smtClean="0">
                <a:latin typeface="Monaco"/>
                <a:cs typeface="Monaco"/>
              </a:rPr>
              <a:t>opsys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17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1066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modules in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import command at the *top* of your script: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2921841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import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as </a:t>
            </a:r>
            <a:r>
              <a:rPr lang="en-US" sz="2000" dirty="0" err="1">
                <a:latin typeface="Monaco"/>
                <a:cs typeface="Monaco"/>
              </a:rPr>
              <a:t>opsys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from </a:t>
            </a:r>
            <a:r>
              <a:rPr lang="en-US" sz="2000" dirty="0" err="1">
                <a:latin typeface="Monaco"/>
                <a:cs typeface="Monaco"/>
              </a:rPr>
              <a:t>os</a:t>
            </a:r>
            <a:r>
              <a:rPr lang="en-US" sz="2000" dirty="0">
                <a:latin typeface="Monaco"/>
                <a:cs typeface="Monaco"/>
              </a:rPr>
              <a:t> import </a:t>
            </a:r>
            <a:r>
              <a:rPr lang="en-US" sz="2000" dirty="0" smtClean="0">
                <a:latin typeface="Monaco"/>
                <a:cs typeface="Monaco"/>
              </a:rPr>
              <a:t>&lt;function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submodule</a:t>
            </a:r>
            <a:r>
              <a:rPr lang="en-US" sz="2000" dirty="0">
                <a:latin typeface="Monaco"/>
                <a:cs typeface="Monaco"/>
              </a:rPr>
              <a:t>&gt;</a:t>
            </a:r>
          </a:p>
          <a:p>
            <a:r>
              <a:rPr lang="en-US" sz="2000" dirty="0" smtClean="0">
                <a:latin typeface="Monaco"/>
                <a:cs typeface="Monaco"/>
              </a:rPr>
              <a:t> 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031751" y="281060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8956" y="3194398"/>
            <a:ext cx="437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 </a:t>
            </a:r>
          </a:p>
          <a:p>
            <a:r>
              <a:rPr lang="en-US" dirty="0">
                <a:solidFill>
                  <a:srgbClr val="DC5924"/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   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opsys.function_name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583113" y="4404631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20318" y="4778889"/>
            <a:ext cx="33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C5924"/>
                </a:solidFill>
              </a:rPr>
              <a:t>use as </a:t>
            </a:r>
            <a:r>
              <a:rPr lang="en-US" dirty="0" err="1" smtClean="0">
                <a:solidFill>
                  <a:srgbClr val="DC5924"/>
                </a:solidFill>
                <a:latin typeface="Monaco"/>
                <a:cs typeface="Monaco"/>
              </a:rPr>
              <a:t>function_name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()</a:t>
            </a:r>
            <a:endParaRPr lang="en-US" dirty="0">
              <a:solidFill>
                <a:srgbClr val="DC5924"/>
              </a:solidFill>
              <a:latin typeface="Monaco"/>
              <a:cs typeface="Monac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539" y="2921841"/>
            <a:ext cx="1497089" cy="496182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.join() method is opposite of .split()s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Usage: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&lt;string to join with &gt;.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split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(&lt;list to join&gt;)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Split string into a list on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 space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split argument is *removed* from the output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.split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["Hello", "this", "is", "a", "string"]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</a:t>
            </a:r>
            <a:r>
              <a:rPr lang="en-US" dirty="0">
                <a:latin typeface="Monaco"/>
                <a:cs typeface="Monaco"/>
              </a:rPr>
              <a:t>["Hello", "this", "is", "a", "string"]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 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creating comma-separated values, IMO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x = ["col1", "col2", "col3"]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x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.join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(",")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"col1,col2,col3"</a:t>
            </a:r>
          </a:p>
        </p:txBody>
      </p:sp>
    </p:spTree>
    <p:extLst>
      <p:ext uri="{BB962C8B-B14F-4D97-AF65-F5344CB8AC3E}">
        <p14:creationId xmlns:p14="http://schemas.microsoft.com/office/powerpoint/2010/main" val="147900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shutil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Functions provide UNIX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9784" y="2647026"/>
          <a:ext cx="8596715" cy="30252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9656"/>
                <a:gridCol w="3847059"/>
              </a:tblGrid>
              <a:tr h="4601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os</a:t>
                      </a:r>
                      <a:r>
                        <a:rPr lang="en-US" sz="2200" dirty="0" smtClean="0">
                          <a:latin typeface="Monaco"/>
                          <a:cs typeface="Monaco"/>
                        </a:rPr>
                        <a:t>/</a:t>
                      </a:r>
                      <a:r>
                        <a:rPr lang="en-US" sz="2200" dirty="0" err="1" smtClean="0">
                          <a:latin typeface="Monaco"/>
                          <a:cs typeface="Monaco"/>
                        </a:rPr>
                        <a:t>shutil</a:t>
                      </a:r>
                      <a:r>
                        <a:rPr lang="en-US" sz="2200" dirty="0" smtClean="0"/>
                        <a:t> function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UNIX</a:t>
                      </a:r>
                      <a:r>
                        <a:rPr lang="en-US" sz="2200" baseline="0" dirty="0" smtClean="0"/>
                        <a:t> equivalent</a:t>
                      </a:r>
                      <a:endParaRPr lang="en-US" sz="220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os.remove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("filename")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filename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os.rmdir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rm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–r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os.chdir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Monaco"/>
                          <a:cs typeface="Monaco"/>
                        </a:rPr>
                        <a:t>cd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os.listdir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ls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os.mkdir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("directory")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mkdir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 directory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shutil.copy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cp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shutil.move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("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", "</a:t>
                      </a:r>
                      <a:r>
                        <a:rPr lang="en-US" b="0" dirty="0" err="1" smtClean="0">
                          <a:latin typeface="Monaco"/>
                          <a:cs typeface="Monaco"/>
                        </a:rPr>
                        <a:t>newfile</a:t>
                      </a:r>
                      <a:r>
                        <a:rPr lang="en-US" b="0" dirty="0" smtClean="0">
                          <a:latin typeface="Monaco"/>
                          <a:cs typeface="Monaco"/>
                        </a:rPr>
                        <a:t>")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mv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oldfile</a:t>
                      </a:r>
                      <a:r>
                        <a:rPr lang="en-US" b="0" baseline="0" dirty="0" smtClean="0">
                          <a:latin typeface="Monaco"/>
                          <a:cs typeface="Monaco"/>
                        </a:rPr>
                        <a:t> </a:t>
                      </a:r>
                      <a:r>
                        <a:rPr lang="en-US" b="0" baseline="0" dirty="0" err="1" smtClean="0">
                          <a:latin typeface="Monaco"/>
                          <a:cs typeface="Monaco"/>
                        </a:rPr>
                        <a:t>newfile</a:t>
                      </a:r>
                      <a:endParaRPr lang="en-US" b="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1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files with </a:t>
            </a:r>
            <a:r>
              <a:rPr lang="en-US" dirty="0" err="1" smtClean="0"/>
              <a:t>os.listdir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827" y="1848795"/>
            <a:ext cx="8338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os</a:t>
            </a:r>
            <a:endParaRPr lang="en-US" sz="2000" dirty="0" smtClean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directory = "my/directory/with/tons/of/files/"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Obtain list of files in directory</a:t>
            </a:r>
          </a:p>
          <a:p>
            <a:r>
              <a:rPr lang="en-US" sz="2000" dirty="0" smtClean="0">
                <a:latin typeface="Monaco"/>
                <a:cs typeface="Monaco"/>
              </a:rPr>
              <a:t>files = </a:t>
            </a:r>
            <a:r>
              <a:rPr lang="en-US" sz="2000" dirty="0" err="1" smtClean="0">
                <a:latin typeface="Monaco"/>
                <a:cs typeface="Monaco"/>
              </a:rPr>
              <a:t>os.listdir</a:t>
            </a:r>
            <a:r>
              <a:rPr lang="en-US" sz="2000" dirty="0" smtClean="0">
                <a:latin typeface="Monaco"/>
                <a:cs typeface="Monaco"/>
              </a:rPr>
              <a:t>(directory)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Loop over files that end with .txt</a:t>
            </a:r>
          </a:p>
          <a:p>
            <a:r>
              <a:rPr lang="en-US" sz="2000" dirty="0" smtClean="0">
                <a:latin typeface="Monaco"/>
                <a:cs typeface="Monaco"/>
              </a:rPr>
              <a:t>for file in files: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file.endswith</a:t>
            </a:r>
            <a:r>
              <a:rPr lang="en-US" sz="2000" dirty="0" smtClean="0">
                <a:latin typeface="Monaco"/>
                <a:cs typeface="Monaco"/>
              </a:rPr>
              <a:t>(".txt"):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f = open(directory + file, "r")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 do something with file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f.close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6739" y="5225960"/>
            <a:ext cx="2494372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87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 few variables/functions I find useful: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sys.exit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pPr marL="914400" lvl="1" indent="-457200">
              <a:buFont typeface="Arial"/>
              <a:buChar char="•"/>
            </a:pPr>
            <a:r>
              <a:rPr lang="en-US" b="1" dirty="0" err="1">
                <a:latin typeface="Monaco"/>
                <a:cs typeface="Monaco"/>
              </a:rPr>
              <a:t>sys.argv</a:t>
            </a:r>
            <a:endParaRPr lang="en-US" b="1" dirty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0125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sys.path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directories in your </a:t>
            </a:r>
            <a:r>
              <a:rPr lang="en-US" b="0" dirty="0" smtClean="0">
                <a:latin typeface="Monaco"/>
                <a:cs typeface="Monaco"/>
              </a:rPr>
              <a:t>PYTHONPATH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845298"/>
            <a:ext cx="8338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# Add directories as usual, with append!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("directory/I/want/to/access")</a:t>
            </a:r>
          </a:p>
        </p:txBody>
      </p:sp>
    </p:spTree>
    <p:extLst>
      <p:ext uri="{BB962C8B-B14F-4D97-AF65-F5344CB8AC3E}">
        <p14:creationId xmlns:p14="http://schemas.microsoft.com/office/powerpoint/2010/main" val="547315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44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>
                <a:latin typeface="Monaco"/>
                <a:cs typeface="Monaco"/>
              </a:rPr>
              <a:t>sys.exit</a:t>
            </a:r>
            <a:r>
              <a:rPr lang="en-US" dirty="0">
                <a:latin typeface="Monaco"/>
                <a:cs typeface="Monaco"/>
              </a:rPr>
              <a:t>() </a:t>
            </a:r>
            <a:r>
              <a:rPr lang="en-US" dirty="0">
                <a:cs typeface="Arial"/>
              </a:rPr>
              <a:t>will immediately stop the interpreter and exit out of the script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450" y="3074968"/>
            <a:ext cx="8338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something_important</a:t>
            </a:r>
            <a:r>
              <a:rPr lang="en-US" sz="2000" dirty="0" smtClean="0">
                <a:latin typeface="Monaco"/>
                <a:cs typeface="Monaco"/>
              </a:rPr>
              <a:t> == False: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 "Oh no, something is wrong!!!"</a:t>
            </a:r>
          </a:p>
          <a:p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sys.exit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280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sys.argv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Monaco"/>
                <a:cs typeface="Monaco"/>
              </a:rPr>
              <a:t>sys.argv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latin typeface="Arial"/>
                <a:cs typeface="Arial"/>
              </a:rPr>
              <a:t>is a list of command-line input arguments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Arial"/>
                <a:cs typeface="Arial"/>
              </a:rPr>
              <a:t>Always read as </a:t>
            </a:r>
            <a:r>
              <a:rPr lang="en-US" b="1" dirty="0" smtClean="0">
                <a:latin typeface="Arial"/>
                <a:cs typeface="Arial"/>
              </a:rPr>
              <a:t>strings</a:t>
            </a:r>
            <a:endParaRPr lang="en-US" dirty="0" smtClean="0">
              <a:latin typeface="Arial"/>
              <a:cs typeface="Arial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539" y="3825595"/>
            <a:ext cx="8932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[0]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name of the script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first command line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[2]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 The value of the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second command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line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arg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39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32805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simport</a:t>
            </a:r>
            <a:r>
              <a:rPr lang="en-US" sz="2000" dirty="0" smtClean="0">
                <a:latin typeface="Monaco"/>
                <a:cs typeface="Monaco"/>
              </a:rPr>
              <a:t>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with an argument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You provided 75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3,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IndexError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list index out of range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5263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 </a:t>
            </a:r>
            <a:r>
              <a:rPr lang="en-US" dirty="0" err="1" smtClean="0"/>
              <a:t>fancified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), "Expected an argument"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print("You provided", value)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You'll get an error if no argument is provided 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Expected an argument"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65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assert(</a:t>
            </a:r>
            <a:r>
              <a:rPr lang="en-US" sz="2000" dirty="0" err="1">
                <a:latin typeface="Monaco"/>
                <a:cs typeface="Monaco"/>
              </a:rPr>
              <a:t>len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sys.argv</a:t>
            </a:r>
            <a:r>
              <a:rPr lang="en-US" sz="2000" dirty="0">
                <a:latin typeface="Monaco"/>
                <a:cs typeface="Monaco"/>
              </a:rPr>
              <a:t>) == 2), "Expected an argument"</a:t>
            </a: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 smtClean="0">
                <a:latin typeface="Monaco"/>
                <a:cs typeface="Monaco"/>
              </a:rPr>
              <a:t>python </a:t>
            </a:r>
            <a:r>
              <a:rPr lang="en-US" sz="2000" dirty="0" err="1" smtClean="0">
                <a:latin typeface="Monaco"/>
                <a:cs typeface="Monaco"/>
              </a:rPr>
              <a:t>myscripy.py</a:t>
            </a:r>
            <a:r>
              <a:rPr lang="en-US" sz="2000" dirty="0" smtClean="0">
                <a:latin typeface="Monaco"/>
                <a:cs typeface="Monaco"/>
              </a:rPr>
              <a:t> 75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print(value + 25)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TypeError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cannot concatenate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and '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' objects</a:t>
            </a:r>
          </a:p>
        </p:txBody>
      </p:sp>
    </p:spTree>
    <p:extLst>
      <p:ext uri="{BB962C8B-B14F-4D97-AF65-F5344CB8AC3E}">
        <p14:creationId xmlns:p14="http://schemas.microsoft.com/office/powerpoint/2010/main" val="3101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.strip() family removes leading and trailing whitespace, </a:t>
            </a:r>
            <a:r>
              <a:rPr lang="en-US" sz="2800" dirty="0" err="1" smtClean="0"/>
              <a:t>etc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     Hello this is a string"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Hello this is a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string"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mystring.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lstrip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"Hello 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.rstrip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()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      Hello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 string"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smtClean="0">
                <a:latin typeface="Monaco"/>
                <a:cs typeface="Monaco"/>
              </a:rPr>
              <a:t> = "</a:t>
            </a:r>
            <a:r>
              <a:rPr lang="en-US" dirty="0" err="1" smtClean="0">
                <a:latin typeface="Monaco"/>
                <a:cs typeface="Monaco"/>
              </a:rPr>
              <a:t>abcdefa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newstring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.strip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("a")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bcdef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840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sys.argv</a:t>
            </a:r>
            <a:r>
              <a:rPr lang="en-US" dirty="0" smtClean="0"/>
              <a:t> script, slightly fancy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"Expected an argument"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fancier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539" y="1833022"/>
            <a:ext cx="8932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Fanciest: Try/except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539" y="1082395"/>
            <a:ext cx="89324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assert(</a:t>
            </a:r>
            <a:r>
              <a:rPr lang="en-US" sz="2000" dirty="0" err="1" smtClean="0">
                <a:latin typeface="Monaco"/>
                <a:cs typeface="Monaco"/>
              </a:rPr>
              <a:t>len</a:t>
            </a:r>
            <a:r>
              <a:rPr lang="en-US" sz="2000" dirty="0" smtClean="0">
                <a:latin typeface="Monaco"/>
                <a:cs typeface="Monaco"/>
              </a:rPr>
              <a:t>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) == 2),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"Usage: python </a:t>
            </a:r>
            <a:r>
              <a:rPr lang="en-US" sz="2000" dirty="0" err="1" smtClean="0">
                <a:solidFill>
                  <a:schemeClr val="accent5"/>
                </a:solidFill>
                <a:latin typeface="Monaco"/>
                <a:cs typeface="Monaco"/>
              </a:rPr>
              <a:t>myscript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 &lt;value&gt;"</a:t>
            </a:r>
            <a:endParaRPr lang="en-US" sz="20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value = 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float(</a:t>
            </a:r>
            <a:r>
              <a:rPr lang="en-US" sz="2000" dirty="0" err="1" smtClean="0">
                <a:latin typeface="Monaco"/>
                <a:cs typeface="Monaco"/>
              </a:rPr>
              <a:t>sys.argv</a:t>
            </a:r>
            <a:r>
              <a:rPr lang="en-US" sz="2000" dirty="0" smtClean="0">
                <a:latin typeface="Monaco"/>
                <a:cs typeface="Monaco"/>
              </a:rPr>
              <a:t>[1]</a:t>
            </a:r>
            <a:r>
              <a:rPr lang="en-US" sz="2000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sz="20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75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20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>
                <a:latin typeface="Monaco"/>
                <a:cs typeface="Monaco"/>
              </a:rPr>
              <a:t>python </a:t>
            </a:r>
            <a:r>
              <a:rPr lang="en-US" sz="2000" dirty="0" err="1">
                <a:latin typeface="Monaco"/>
                <a:cs typeface="Monaco"/>
              </a:rPr>
              <a:t>myscripy.py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Stephanie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Traceback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File "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hi.py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", line 4, in &lt;module&gt;</a:t>
            </a:r>
          </a:p>
          <a:p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    value = float(</a:t>
            </a:r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sys.argv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[1])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ValueError</a:t>
            </a:r>
            <a:r>
              <a:rPr lang="en-US" sz="20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could not convert string to float: S</a:t>
            </a:r>
            <a:r>
              <a:rPr lang="en-US" sz="20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tephanie</a:t>
            </a:r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0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182" y="891327"/>
            <a:ext cx="99219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 This is the script ##############</a:t>
            </a:r>
          </a:p>
          <a:p>
            <a:r>
              <a:rPr lang="en-US" sz="1900" dirty="0" smtClean="0">
                <a:latin typeface="Monaco"/>
                <a:cs typeface="Monaco"/>
              </a:rPr>
              <a:t>import sys</a:t>
            </a:r>
          </a:p>
          <a:p>
            <a:endParaRPr lang="en-US" sz="1900" dirty="0" smtClean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assert(</a:t>
            </a:r>
            <a:r>
              <a:rPr lang="en-US" sz="1900" dirty="0" err="1" smtClean="0">
                <a:latin typeface="Monaco"/>
                <a:cs typeface="Monaco"/>
              </a:rPr>
              <a:t>len</a:t>
            </a:r>
            <a:r>
              <a:rPr lang="en-US" sz="1900" dirty="0" smtClean="0">
                <a:latin typeface="Monaco"/>
                <a:cs typeface="Monaco"/>
              </a:rPr>
              <a:t>(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) == 2), "Usage: python </a:t>
            </a:r>
            <a:r>
              <a:rPr lang="en-US" sz="1900" dirty="0" err="1" smtClean="0">
                <a:latin typeface="Monaco"/>
                <a:cs typeface="Monaco"/>
              </a:rPr>
              <a:t>myscript</a:t>
            </a:r>
            <a:r>
              <a:rPr lang="en-US" sz="1900" dirty="0" smtClean="0">
                <a:latin typeface="Monaco"/>
                <a:cs typeface="Monaco"/>
              </a:rPr>
              <a:t> &lt;value&gt;"</a:t>
            </a:r>
            <a:endParaRPr lang="en-US" sz="1900" dirty="0">
              <a:latin typeface="Monaco"/>
              <a:cs typeface="Monaco"/>
            </a:endParaRPr>
          </a:p>
          <a:p>
            <a:r>
              <a:rPr lang="en-US" sz="1900" dirty="0" smtClean="0">
                <a:latin typeface="Monaco"/>
                <a:cs typeface="Monaco"/>
              </a:rPr>
              <a:t>value = </a:t>
            </a:r>
            <a:r>
              <a:rPr lang="en-US" sz="1900" dirty="0" err="1" smtClean="0">
                <a:latin typeface="Monaco"/>
                <a:cs typeface="Monaco"/>
              </a:rPr>
              <a:t>sys.argv</a:t>
            </a:r>
            <a:r>
              <a:rPr lang="en-US" sz="1900" dirty="0" smtClean="0">
                <a:latin typeface="Monaco"/>
                <a:cs typeface="Monaco"/>
              </a:rPr>
              <a:t>[1]</a:t>
            </a:r>
            <a:endParaRPr lang="en-US" sz="1900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sz="1900" dirty="0">
                <a:latin typeface="Monaco"/>
                <a:cs typeface="Monaco"/>
              </a:rPr>
              <a:t>	</a:t>
            </a:r>
            <a:r>
              <a:rPr lang="en-US" sz="1900" dirty="0" smtClean="0">
                <a:latin typeface="Monaco"/>
                <a:cs typeface="Monaco"/>
              </a:rPr>
              <a:t>value = float(value)</a:t>
            </a:r>
          </a:p>
          <a:p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sz="1900" dirty="0">
                <a:solidFill>
                  <a:schemeClr val="accent5"/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raise </a:t>
            </a:r>
            <a:r>
              <a:rPr lang="en-US" sz="1900" dirty="0" err="1" smtClean="0">
                <a:solidFill>
                  <a:schemeClr val="accent5"/>
                </a:solidFill>
                <a:latin typeface="Monaco"/>
                <a:cs typeface="Monaco"/>
              </a:rPr>
              <a:t>AssertionError</a:t>
            </a:r>
            <a:r>
              <a:rPr lang="en-US" sz="1900" dirty="0" smtClean="0">
                <a:solidFill>
                  <a:schemeClr val="accent5"/>
                </a:solidFill>
                <a:latin typeface="Monaco"/>
                <a:cs typeface="Monaco"/>
              </a:rPr>
              <a:t>("Couldn't make the input a float!")</a:t>
            </a:r>
          </a:p>
          <a:p>
            <a:r>
              <a:rPr lang="en-US" sz="1900" dirty="0" smtClean="0">
                <a:latin typeface="Monaco"/>
                <a:cs typeface="Monaco"/>
              </a:rPr>
              <a:t>print(value + 25)</a:t>
            </a:r>
          </a:p>
          <a:p>
            <a:r>
              <a:rPr lang="en-US" sz="19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###################################################</a:t>
            </a:r>
          </a:p>
          <a:p>
            <a:endParaRPr lang="en-US" sz="19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190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### Calling script from console ####</a:t>
            </a: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75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100.0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sz="1900" dirty="0" smtClean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900" dirty="0">
                <a:latin typeface="Monaco"/>
                <a:cs typeface="Monaco"/>
              </a:rPr>
              <a:t>python </a:t>
            </a:r>
            <a:r>
              <a:rPr lang="en-US" sz="1900" dirty="0" err="1">
                <a:latin typeface="Monaco"/>
                <a:cs typeface="Monaco"/>
              </a:rPr>
              <a:t>myscripy.py</a:t>
            </a:r>
            <a:r>
              <a:rPr lang="en-US" sz="1900" dirty="0">
                <a:latin typeface="Monaco"/>
                <a:cs typeface="Monaco"/>
              </a:rPr>
              <a:t> </a:t>
            </a:r>
            <a:r>
              <a:rPr lang="en-US" sz="1900" dirty="0" smtClean="0">
                <a:latin typeface="Monaco"/>
                <a:cs typeface="Monaco"/>
              </a:rPr>
              <a:t>Stephanie</a:t>
            </a:r>
            <a:endParaRPr lang="en-US" sz="19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 lvl="1"/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Couldn't make the input a float!"</a:t>
            </a:r>
            <a:endParaRPr lang="en-US" sz="1900" dirty="0">
              <a:solidFill>
                <a:schemeClr val="bg1">
                  <a:lumMod val="6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3742" y="1672967"/>
            <a:ext cx="85067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Code to run if an error of any kind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14794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51732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51732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14794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Try/except, more generally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1985" y="1672967"/>
            <a:ext cx="80973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try:</a:t>
            </a:r>
          </a:p>
          <a:p>
            <a:r>
              <a:rPr lang="en-US" b="1" dirty="0">
                <a:solidFill>
                  <a:srgbClr val="AB2495"/>
                </a:solidFill>
                <a:latin typeface="Monaco"/>
                <a:cs typeface="Monaco"/>
              </a:rPr>
              <a:t>	</a:t>
            </a:r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...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   Attempt code which might raise an error</a:t>
            </a:r>
          </a:p>
          <a:p>
            <a:r>
              <a:rPr lang="en-US" b="1" dirty="0" smtClean="0">
                <a:solidFill>
                  <a:srgbClr val="AB2495"/>
                </a:solidFill>
                <a:latin typeface="Monaco"/>
                <a:cs typeface="Monaco"/>
              </a:rPr>
              <a:t>	...</a:t>
            </a:r>
          </a:p>
          <a:p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except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Monaco"/>
                <a:cs typeface="Monaco"/>
              </a:rPr>
              <a:t>TypeError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   </a:t>
            </a:r>
            <a:r>
              <a:rPr lang="en-US" b="1" dirty="0" smtClean="0">
                <a:solidFill>
                  <a:srgbClr val="32A600"/>
                </a:solidFill>
                <a:latin typeface="Monaco"/>
                <a:cs typeface="Monaco"/>
              </a:rPr>
              <a:t>Run only if a Type Error *Specifically* occurred</a:t>
            </a:r>
          </a:p>
          <a:p>
            <a:r>
              <a:rPr lang="en-US" dirty="0">
                <a:solidFill>
                  <a:srgbClr val="32A6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32A600"/>
                </a:solidFill>
                <a:latin typeface="Monaco"/>
                <a:cs typeface="Monaco"/>
              </a:rPr>
              <a:t>...</a:t>
            </a:r>
            <a:r>
              <a:rPr lang="en-US" dirty="0" smtClean="0">
                <a:latin typeface="Monaco"/>
                <a:cs typeface="Monaco"/>
              </a:rPr>
              <a:t> 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r>
              <a:rPr lang="en-US" dirty="0" smtClean="0">
                <a:latin typeface="Monaco"/>
                <a:cs typeface="Monaco"/>
              </a:rPr>
              <a:t>...   Python code</a:t>
            </a:r>
          </a:p>
          <a:p>
            <a:r>
              <a:rPr lang="en-US" dirty="0" smtClean="0">
                <a:latin typeface="Monaco"/>
                <a:cs typeface="Monaco"/>
              </a:rPr>
              <a:t>...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83036" y="3199252"/>
            <a:ext cx="0" cy="729011"/>
          </a:xfrm>
          <a:prstGeom prst="line">
            <a:avLst/>
          </a:prstGeom>
          <a:ln>
            <a:solidFill>
              <a:srgbClr val="AB249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19974" y="1823095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9974" y="5134988"/>
            <a:ext cx="0" cy="729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83036" y="4301676"/>
            <a:ext cx="0" cy="729011"/>
          </a:xfrm>
          <a:prstGeom prst="line">
            <a:avLst/>
          </a:prstGeom>
          <a:ln>
            <a:solidFill>
              <a:srgbClr val="32A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science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9273654" cy="46618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and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numpy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Work with matrices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undamental scientific computing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Matlab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in Python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2"/>
              </a:rPr>
              <a:t>https://www.scipy.org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2"/>
              </a:rPr>
              <a:t>/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http</a:t>
            </a:r>
            <a:r>
              <a:rPr lang="en-US" dirty="0">
                <a:latin typeface="Monaco" charset="0"/>
                <a:ea typeface="Monaco" charset="0"/>
                <a:cs typeface="Monaco" charset="0"/>
                <a:hlinkClick r:id="rId3"/>
              </a:rPr>
              <a:t>://www.numpy.org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3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pandas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Data structures (R for python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ish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  <a:hlinkClick r:id="rId4"/>
              </a:rPr>
              <a:t>https://pandas.pydata.org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  <a:hlinkClick r:id="rId4"/>
              </a:rPr>
              <a:t>/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scikit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-learn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Machine learning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dirty="0">
                <a:latin typeface="Monaco" charset="0"/>
                <a:ea typeface="Monaco" charset="0"/>
                <a:cs typeface="Monaco" charset="0"/>
              </a:rPr>
              <a:t>http://</a:t>
            </a:r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scikit-learn.org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/stable/</a:t>
            </a:r>
          </a:p>
        </p:txBody>
      </p:sp>
    </p:spTree>
    <p:extLst>
      <p:ext uri="{BB962C8B-B14F-4D97-AF65-F5344CB8AC3E}">
        <p14:creationId xmlns:p14="http://schemas.microsoft.com/office/powerpoint/2010/main" val="13224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Any python script can be imported into another!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862043"/>
            <a:ext cx="8338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Import a script named 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useful_functions.py</a:t>
            </a: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sys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sys.path.append</a:t>
            </a:r>
            <a:r>
              <a:rPr lang="en-US" sz="2000" dirty="0" smtClean="0">
                <a:latin typeface="Monaco"/>
                <a:cs typeface="Monaco"/>
              </a:rPr>
              <a:t>("/path/to/the/script")</a:t>
            </a:r>
          </a:p>
          <a:p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import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OR:</a:t>
            </a:r>
          </a:p>
          <a:p>
            <a:r>
              <a:rPr lang="en-US" sz="2000" dirty="0" smtClean="0">
                <a:latin typeface="Monaco"/>
                <a:cs typeface="Monaco"/>
              </a:rPr>
              <a:t>from </a:t>
            </a:r>
            <a:r>
              <a:rPr lang="en-US" sz="2000" dirty="0" err="1" smtClean="0">
                <a:latin typeface="Monaco"/>
                <a:cs typeface="Monaco"/>
              </a:rPr>
              <a:t>useful_functions</a:t>
            </a:r>
            <a:r>
              <a:rPr lang="en-US" sz="2000" dirty="0" smtClean="0">
                <a:latin typeface="Monaco"/>
                <a:cs typeface="Monaco"/>
              </a:rPr>
              <a:t> import *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679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external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Use the program </a:t>
            </a:r>
            <a:r>
              <a:rPr lang="en-US" dirty="0" smtClean="0">
                <a:latin typeface="Monaco"/>
                <a:cs typeface="Monaco"/>
              </a:rPr>
              <a:t>pip </a:t>
            </a:r>
            <a:r>
              <a:rPr lang="en-US" dirty="0" smtClean="0">
                <a:cs typeface="Monaco"/>
              </a:rPr>
              <a:t>from a bash terminal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Linux users can obtain pip with:</a:t>
            </a:r>
          </a:p>
          <a:p>
            <a:pPr lvl="1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sudo</a:t>
            </a:r>
            <a:r>
              <a:rPr lang="en-US" dirty="0">
                <a:latin typeface="Monaco"/>
                <a:cs typeface="Monaco"/>
              </a:rPr>
              <a:t> apt-get install pip</a:t>
            </a:r>
            <a:endParaRPr lang="en-US" dirty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Mac users w/ homebrew have it already (comes with Python)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cs typeface="Monaco"/>
            </a:endParaRP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Monaco"/>
              </a:rPr>
              <a:t>Install package named XXX with:</a:t>
            </a:r>
          </a:p>
          <a:p>
            <a:r>
              <a:rPr lang="en-US" sz="2000" b="0" dirty="0" smtClean="0">
                <a:latin typeface="Monaco"/>
                <a:cs typeface="Monaco"/>
              </a:rPr>
              <a:t>	</a:t>
            </a:r>
            <a:r>
              <a:rPr lang="en-US" sz="2400" b="0" dirty="0" smtClean="0">
                <a:latin typeface="Monaco"/>
                <a:cs typeface="Monaco"/>
              </a:rPr>
              <a:t>pip </a:t>
            </a:r>
            <a:r>
              <a:rPr lang="en-US" sz="2400" b="0" dirty="0">
                <a:latin typeface="Monaco"/>
                <a:cs typeface="Monaco"/>
              </a:rPr>
              <a:t>install XXX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413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whitespace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5834" y="1906836"/>
          <a:ext cx="5670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38"/>
                <a:gridCol w="4144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\s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\t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\n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 charset="0"/>
                          <a:ea typeface="Monaco" charset="0"/>
                          <a:cs typeface="Monaco" charset="0"/>
                        </a:rPr>
                        <a:t>\r</a:t>
                      </a:r>
                      <a:endParaRPr lang="en-US" dirty="0"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character (mostly on Windows)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Startswith</a:t>
            </a:r>
            <a:r>
              <a:rPr lang="en-US" dirty="0" smtClean="0"/>
              <a:t>() and .</a:t>
            </a:r>
            <a:r>
              <a:rPr lang="en-US" dirty="0" err="1" smtClean="0"/>
              <a:t>endswith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smtClean="0">
                <a:latin typeface="Monaco"/>
                <a:cs typeface="Monaco"/>
              </a:rPr>
              <a:t> = "Hello this is a string"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("H")</a:t>
            </a:r>
            <a:r>
              <a:rPr lang="en-US" dirty="0" smtClean="0">
                <a:latin typeface="Monaco"/>
                <a:cs typeface="Monaco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True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.endswith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("g")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 smtClean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</a:t>
            </a:r>
            <a:r>
              <a:rPr lang="en-US" dirty="0" err="1" smtClean="0">
                <a:latin typeface="Monaco"/>
                <a:cs typeface="Monaco"/>
              </a:rPr>
              <a:t>mystring</a:t>
            </a:r>
            <a:r>
              <a:rPr lang="en-US" dirty="0" err="1" smtClean="0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("Hello")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True</a:t>
            </a:r>
          </a:p>
          <a:p>
            <a:r>
              <a:rPr lang="en-US" dirty="0">
                <a:latin typeface="Monaco"/>
                <a:cs typeface="Monaco"/>
              </a:rPr>
              <a:t>print(</a:t>
            </a:r>
            <a:r>
              <a:rPr lang="en-US" dirty="0" err="1">
                <a:latin typeface="Monaco"/>
                <a:cs typeface="Monaco"/>
              </a:rPr>
              <a:t>mystring</a:t>
            </a:r>
            <a:r>
              <a:rPr lang="en-US" dirty="0" err="1">
                <a:solidFill>
                  <a:schemeClr val="accent5"/>
                </a:solidFill>
                <a:latin typeface="Monaco"/>
                <a:cs typeface="Monaco"/>
              </a:rPr>
              <a:t>.startswith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("badgers")</a:t>
            </a:r>
            <a:r>
              <a:rPr lang="en-US" dirty="0" smtClean="0">
                <a:latin typeface="Monaco"/>
                <a:cs typeface="Monaco"/>
              </a:rPr>
              <a:t>)</a:t>
            </a:r>
            <a:endParaRPr lang="en-US" dirty="0">
              <a:solidFill>
                <a:schemeClr val="accent5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False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# Useful for file parsing!! </a:t>
            </a:r>
          </a:p>
          <a:p>
            <a:r>
              <a:rPr lang="en-US" dirty="0" smtClean="0">
                <a:latin typeface="Monaco"/>
                <a:cs typeface="Monaco"/>
              </a:rPr>
              <a:t>for line in </a:t>
            </a:r>
            <a:r>
              <a:rPr lang="en-US" dirty="0" err="1" smtClean="0">
                <a:latin typeface="Monaco"/>
                <a:cs typeface="Monaco"/>
              </a:rPr>
              <a:t>file_lines</a:t>
            </a:r>
            <a:r>
              <a:rPr lang="en-US" dirty="0" smtClean="0">
                <a:latin typeface="Monaco"/>
                <a:cs typeface="Monaco"/>
              </a:rPr>
              <a:t>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if </a:t>
            </a:r>
            <a:r>
              <a:rPr lang="en-US" dirty="0" err="1" smtClean="0">
                <a:latin typeface="Monaco"/>
                <a:cs typeface="Monaco"/>
              </a:rPr>
              <a:t>line.startswith</a:t>
            </a:r>
            <a:r>
              <a:rPr lang="en-US" dirty="0" smtClean="0">
                <a:latin typeface="Monaco"/>
                <a:cs typeface="Monaco"/>
              </a:rPr>
              <a:t>("some important thing"):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aco"/>
                <a:cs typeface="Monaco"/>
              </a:rPr>
              <a:t>	## do something with these lines only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86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6" y="3057098"/>
            <a:ext cx="5472234" cy="668741"/>
          </a:xfrm>
        </p:spPr>
        <p:txBody>
          <a:bodyPr>
            <a:normAutofit/>
          </a:bodyPr>
          <a:lstStyle/>
          <a:p>
            <a:r>
              <a:rPr lang="en-US" smtClean="0"/>
              <a:t>breathing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i="1" dirty="0" smtClean="0"/>
              <a:t>Pattern-based </a:t>
            </a:r>
            <a:r>
              <a:rPr lang="en-US" sz="3600" dirty="0" smtClean="0"/>
              <a:t>search and replace</a:t>
            </a:r>
            <a:endParaRPr lang="en-US" sz="3600" i="1" dirty="0" smtClean="0"/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Extremely powerful beyond all reason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Excellent for </a:t>
            </a:r>
            <a:r>
              <a:rPr lang="en-US" sz="3600" smtClean="0"/>
              <a:t>text (file) </a:t>
            </a:r>
            <a:r>
              <a:rPr lang="en-US" sz="3600" dirty="0" smtClean="0"/>
              <a:t>manipulation!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041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1479</TotalTime>
  <Words>1557</Words>
  <Application>Microsoft Macintosh PowerPoint</Application>
  <PresentationFormat>On-screen Show (4:3)</PresentationFormat>
  <Paragraphs>606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 Black</vt:lpstr>
      <vt:lpstr>Calibri</vt:lpstr>
      <vt:lpstr>Monaco</vt:lpstr>
      <vt:lpstr>Arial</vt:lpstr>
      <vt:lpstr>Essential</vt:lpstr>
      <vt:lpstr>Introduction to Python: Day four </vt:lpstr>
      <vt:lpstr>Working with strings, round 2</vt:lpstr>
      <vt:lpstr>The .split() method</vt:lpstr>
      <vt:lpstr>The .join() method is opposite of .split()s</vt:lpstr>
      <vt:lpstr>the .strip() family removes leading and trailing whitespace, etc</vt:lpstr>
      <vt:lpstr>A note on whitespace</vt:lpstr>
      <vt:lpstr>.Startswith() and .endswith()</vt:lpstr>
      <vt:lpstr>breathing break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Group Exercise</vt:lpstr>
      <vt:lpstr>exercise break</vt:lpstr>
      <vt:lpstr>The re module</vt:lpstr>
      <vt:lpstr>re.split() </vt:lpstr>
      <vt:lpstr>re.search() </vt:lpstr>
      <vt:lpstr>re.findall() </vt:lpstr>
      <vt:lpstr>re.sub() </vt:lpstr>
      <vt:lpstr>exercise break</vt:lpstr>
      <vt:lpstr>python modules</vt:lpstr>
      <vt:lpstr>a few base-python modules</vt:lpstr>
      <vt:lpstr>loading modules in a script</vt:lpstr>
      <vt:lpstr>loading modules in a script</vt:lpstr>
      <vt:lpstr>loading modules in a script</vt:lpstr>
      <vt:lpstr>the os/shutil modules</vt:lpstr>
      <vt:lpstr>looping over files with os.listdir</vt:lpstr>
      <vt:lpstr>the sys module</vt:lpstr>
      <vt:lpstr>using sys.path</vt:lpstr>
      <vt:lpstr>using sys.exit()</vt:lpstr>
      <vt:lpstr>using sys.exit()</vt:lpstr>
      <vt:lpstr>using sys.argv</vt:lpstr>
      <vt:lpstr>sys.argv script </vt:lpstr>
      <vt:lpstr>sys.argv script fancified</vt:lpstr>
      <vt:lpstr>sys.argv script</vt:lpstr>
      <vt:lpstr>sys.argv script, slightly fancy</vt:lpstr>
      <vt:lpstr>A bit fancier</vt:lpstr>
      <vt:lpstr>Fanciest: Try/except </vt:lpstr>
      <vt:lpstr>PowerPoint Presentation</vt:lpstr>
      <vt:lpstr>Try/except, more generally</vt:lpstr>
      <vt:lpstr>Try/except, more generally</vt:lpstr>
      <vt:lpstr>Heavy duty science libraries</vt:lpstr>
      <vt:lpstr>creating your own modules</vt:lpstr>
      <vt:lpstr>install external modules</vt:lpstr>
    </vt:vector>
  </TitlesOfParts>
  <Company>University of Texas at Austin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J. Spielman</cp:lastModifiedBy>
  <cp:revision>2884</cp:revision>
  <dcterms:created xsi:type="dcterms:W3CDTF">2015-05-13T18:41:17Z</dcterms:created>
  <dcterms:modified xsi:type="dcterms:W3CDTF">2018-05-23T21:40:20Z</dcterms:modified>
</cp:coreProperties>
</file>