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668" r:id="rId3"/>
    <p:sldId id="669" r:id="rId4"/>
    <p:sldId id="670" r:id="rId5"/>
    <p:sldId id="671" r:id="rId6"/>
    <p:sldId id="672" r:id="rId7"/>
    <p:sldId id="673" r:id="rId8"/>
    <p:sldId id="625" r:id="rId9"/>
    <p:sldId id="605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579" r:id="rId29"/>
    <p:sldId id="637" r:id="rId30"/>
    <p:sldId id="638" r:id="rId31"/>
    <p:sldId id="639" r:id="rId32"/>
    <p:sldId id="641" r:id="rId33"/>
    <p:sldId id="642" r:id="rId34"/>
    <p:sldId id="643" r:id="rId35"/>
    <p:sldId id="644" r:id="rId36"/>
    <p:sldId id="645" r:id="rId37"/>
    <p:sldId id="646" r:id="rId38"/>
    <p:sldId id="647" r:id="rId39"/>
    <p:sldId id="648" r:id="rId40"/>
    <p:sldId id="649" r:id="rId41"/>
    <p:sldId id="650" r:id="rId42"/>
    <p:sldId id="651" r:id="rId43"/>
    <p:sldId id="652" r:id="rId44"/>
    <p:sldId id="653" r:id="rId45"/>
    <p:sldId id="654" r:id="rId46"/>
    <p:sldId id="655" r:id="rId47"/>
    <p:sldId id="656" r:id="rId48"/>
    <p:sldId id="657" r:id="rId49"/>
    <p:sldId id="658" r:id="rId50"/>
    <p:sldId id="659" r:id="rId51"/>
    <p:sldId id="660" r:id="rId52"/>
    <p:sldId id="661" r:id="rId53"/>
    <p:sldId id="662" r:id="rId54"/>
    <p:sldId id="663" r:id="rId55"/>
    <p:sldId id="664" r:id="rId56"/>
    <p:sldId id="665" r:id="rId57"/>
    <p:sldId id="666" r:id="rId58"/>
    <p:sldId id="66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94621"/>
  </p:normalViewPr>
  <p:slideViewPr>
    <p:cSldViewPr snapToGrid="0" snapToObjects="1">
      <p:cViewPr>
        <p:scale>
          <a:sx n="130" d="100"/>
          <a:sy n="130" d="100"/>
        </p:scale>
        <p:origin x="35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r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 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strings, round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File/text manipulation often uses some more advanced string 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600200" lvl="2" indent="-4572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85.341234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1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427493" cy="4373563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Full 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docs.python.org/3/library/re.html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Greatest hits of the re module: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splits text on a regex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search for a single regex occurrence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re.findall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searches for all occurrences of a regex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replace a regex pattern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smtClean="0">
                <a:ea typeface="Monaco" charset="0"/>
                <a:cs typeface="Monaco" charset="0"/>
              </a:rPr>
              <a:t>Generally, </a:t>
            </a:r>
            <a:r>
              <a:rPr lang="en-US" sz="2200" b="0" dirty="0" err="1" smtClean="0">
                <a:latin typeface="Monaco" charset="0"/>
                <a:ea typeface="Monaco" charset="0"/>
                <a:cs typeface="Monaco" charset="0"/>
              </a:rPr>
              <a:t>re.functionnname</a:t>
            </a:r>
            <a:r>
              <a:rPr lang="en-US" sz="2200" b="0" dirty="0" smtClean="0">
                <a:latin typeface="Monaco" charset="0"/>
                <a:ea typeface="Monaco" charset="0"/>
                <a:cs typeface="Monaco" charset="0"/>
              </a:rPr>
              <a:t>(regex, string)</a:t>
            </a:r>
          </a:p>
        </p:txBody>
      </p:sp>
    </p:spTree>
    <p:extLst>
      <p:ext uri="{BB962C8B-B14F-4D97-AF65-F5344CB8AC3E}">
        <p14:creationId xmlns:p14="http://schemas.microsoft.com/office/powerpoint/2010/main" val="21338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.split()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Usage: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&lt;string&gt;.split(&lt;string/character to split on&gt;)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 space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split argument is *removed* from the output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["Hello", "this", "is", "a", "string"]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the lowercase letter 's'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>
                <a:latin typeface="Monaco"/>
                <a:cs typeface="Monaco"/>
              </a:rPr>
              <a:t>mystring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("s")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 a 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42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re.split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595" y="1214649"/>
            <a:ext cx="9109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Recall regular .split():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stephaniespielman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mystring.split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("e")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phani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", "pi", 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lman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"]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(regex, string) splits on a regex pattern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mynewstring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"100,000,000.000"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"[,\.]"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mynewstring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'100', '000', '000', '000</a:t>
            </a:r>
            <a:r>
              <a:rPr lang="mr-IN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']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Extra useful for splitting on *arbitrary whitespace*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otherstring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"hello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goodbye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seeya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imback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"\s+"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otherstring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['hello', 'goodbye', '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seeya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', '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imback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re.search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890" y="982637"/>
            <a:ext cx="100788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Search for occurrence of a number, for example</a:t>
            </a: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= "Stephanie was born 10/11/88 at 10:21 am"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searches =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"\d+\/\d+\/\d+"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print(searches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&lt;_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sre.SRE_Match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object; span=(19, 27), match='10/11/88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'&gt;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searches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.group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(0)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Use parentheses to search for several patterns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searches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d+\/\d+\/\d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\d+:\d+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(0))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The full match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 </a:t>
            </a:r>
            <a:r>
              <a:rPr lang="mr-IN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at</a:t>
            </a:r>
            <a:r>
              <a:rPr lang="mr-IN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10:21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(1))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First captured group</a:t>
            </a:r>
            <a:endParaRPr lang="mr-IN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endParaRPr lang="mr-IN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(2))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Second captured group</a:t>
            </a:r>
            <a:endParaRPr lang="mr-IN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0:21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Be as explicit as possible!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searches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\d+\/\d+\/\d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.+\s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d+:\d+</a:t>
            </a:r>
            <a:r>
              <a:rPr lang="en-US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(2))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Second captured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group, fixed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'1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0:21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re.findall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890" y="982637"/>
            <a:ext cx="10078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Returns a list of all detected patterns</a:t>
            </a:r>
          </a:p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= "Stephanie was born 10/11/88, and Basil was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				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 born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on 5/9/16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finds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re.findall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"\d+\/\d+\/\d+"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print(finds)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['</a:t>
            </a:r>
            <a:r>
              <a:rPr lang="mr-IN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', '5/9/16']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re.sub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890" y="982637"/>
            <a:ext cx="10078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 regex version of .replace()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Usage: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(regex to find, regex to replace with, string) 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"Stephanie was born 10/11/88, and Basil was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born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			on 5/9/16. But I like this slash /."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We want to achieve this new string: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"Stephanie was born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10-11-88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and Basil was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born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on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5-9-16.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But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 like this slash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/."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"(\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+)\/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\/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(\</a:t>
            </a:r>
            <a:r>
              <a:rPr lang="en-US" dirty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+)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\\1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\\2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\\3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'Stephanie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was born 10-11-88, and Basil was born on 5-9-16.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	But I like this slash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/.'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As usual, must redefine to save!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("(\d+)\/(\d+)\/(\d+)", "\\1-\\2-\\3",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10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.join() method is opposite of .split()s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Usage: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&lt;string to join with &gt;.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split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(&lt;list to join&gt;)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 space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split argument is *removed* from the output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["Hello", "this", "is", "a", "string"]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</a:t>
            </a:r>
            <a:r>
              <a:rPr lang="en-US" dirty="0">
                <a:latin typeface="Monaco"/>
                <a:cs typeface="Monaco"/>
              </a:rPr>
              <a:t>["Hello", "this", "is", "a", "string"]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latin typeface="Monaco"/>
                <a:cs typeface="Monaco"/>
              </a:rPr>
              <a:t>" 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.join(x)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this is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Useful for creating comma-separated values, IMO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["col1", "col2", "col3"]</a:t>
            </a: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","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.join(x)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"col1,col2,col3"</a:t>
            </a:r>
          </a:p>
        </p:txBody>
      </p:sp>
    </p:spTree>
    <p:extLst>
      <p:ext uri="{BB962C8B-B14F-4D97-AF65-F5344CB8AC3E}">
        <p14:creationId xmlns:p14="http://schemas.microsoft.com/office/powerpoint/2010/main" val="147900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err="1">
                <a:latin typeface="Monaco"/>
                <a:cs typeface="Monaco"/>
              </a:rPr>
              <a:t>sys.argv</a:t>
            </a:r>
            <a:endParaRPr lang="en-US" b="1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125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547315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44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 </a:t>
            </a:r>
            <a:r>
              <a:rPr lang="en-US" sz="2000" dirty="0" smtClean="0">
                <a:latin typeface="Monaco"/>
                <a:cs typeface="Monaco"/>
              </a:rPr>
              <a:t>"Oh no, something is wrong</a:t>
            </a:r>
            <a:r>
              <a:rPr lang="en-US" sz="2000" dirty="0" smtClean="0">
                <a:latin typeface="Monaco"/>
                <a:cs typeface="Monaco"/>
              </a:rPr>
              <a:t>!!!")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2801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Always read as </a:t>
            </a:r>
            <a:r>
              <a:rPr lang="en-US" b="1" dirty="0" smtClean="0">
                <a:latin typeface="Arial"/>
                <a:cs typeface="Arial"/>
              </a:rPr>
              <a:t>strings</a:t>
            </a:r>
            <a:endParaRPr lang="en-US" dirty="0" smtClean="0">
              <a:latin typeface="Arial"/>
              <a:cs typeface="Arial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39" y="3825595"/>
            <a:ext cx="8932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[0]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name of the script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value of the first command line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arg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[2]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value of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second command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line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arg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39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328055"/>
            <a:ext cx="89324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smtClean="0">
                <a:latin typeface="Monaco"/>
                <a:cs typeface="Monaco"/>
              </a:rPr>
              <a:t>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print("You provided", value)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with an argument ####</a:t>
            </a:r>
          </a:p>
          <a:p>
            <a:r>
              <a:rPr lang="en-US" sz="2000" dirty="0" smtClean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myscript.py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You provided 75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You'll get an error if no argument is provided 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myscript.py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3,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value = 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sys.argv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[1]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IndexError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list index out of range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526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 </a:t>
            </a:r>
            <a:r>
              <a:rPr lang="en-US" dirty="0" err="1" smtClean="0"/>
              <a:t>fancified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), "Expected an argument"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print("You provided", value)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You'll get an error if no argument is provided 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myscript.py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Expected an argument"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65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assert(</a:t>
            </a:r>
            <a:r>
              <a:rPr lang="en-US" sz="2000" dirty="0" err="1">
                <a:latin typeface="Monaco"/>
                <a:cs typeface="Monaco"/>
              </a:rPr>
              <a:t>len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sys.argv</a:t>
            </a:r>
            <a:r>
              <a:rPr lang="en-US" sz="2000" dirty="0">
                <a:latin typeface="Monaco"/>
                <a:cs typeface="Monaco"/>
              </a:rPr>
              <a:t>) == 2), "Expected an argument"</a:t>
            </a: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(value) </a:t>
            </a:r>
            <a:r>
              <a:rPr lang="en-US" sz="2000" dirty="0" smtClean="0">
                <a:latin typeface="Monaco"/>
                <a:cs typeface="Monaco"/>
              </a:rPr>
              <a:t>+ 25)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 smtClean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myscript.py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</a:t>
            </a:r>
            <a:r>
              <a:rPr lang="en-US" sz="20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2000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myscript.py</a:t>
            </a:r>
            <a:r>
              <a:rPr lang="en-US" sz="20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line 4,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print(value + 25)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cannot concatenate '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' and '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' objects</a:t>
            </a:r>
          </a:p>
        </p:txBody>
      </p:sp>
    </p:spTree>
    <p:extLst>
      <p:ext uri="{BB962C8B-B14F-4D97-AF65-F5344CB8AC3E}">
        <p14:creationId xmlns:p14="http://schemas.microsoft.com/office/powerpoint/2010/main" val="3101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.strip() family removes leading and trailing whitespace, </a:t>
            </a:r>
            <a:r>
              <a:rPr lang="en-US" sz="2800" dirty="0" err="1" smtClean="0"/>
              <a:t>etc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     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this is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string"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mystring.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"Hello this is a string"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.rstrip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      Hello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 string"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newstring</a:t>
            </a:r>
            <a:r>
              <a:rPr lang="en-US" dirty="0" smtClean="0">
                <a:latin typeface="Monaco"/>
                <a:cs typeface="Monaco"/>
              </a:rPr>
              <a:t> = "</a:t>
            </a:r>
            <a:r>
              <a:rPr lang="en-US" dirty="0" err="1" smtClean="0">
                <a:latin typeface="Monaco"/>
                <a:cs typeface="Monaco"/>
              </a:rPr>
              <a:t>abcdefa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newstring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("a")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bcdef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840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script, slightly fancy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"Expected an argument"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fancier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"Usage: python 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myscript.py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&lt;value&gt;"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Fanciest: Try/except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539" y="1082395"/>
            <a:ext cx="89324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"Usage: python 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myscript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 &lt;value&gt;"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myscript.py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myscript.py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Stephanie</a:t>
            </a:r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</a:t>
            </a:r>
            <a:r>
              <a:rPr lang="en-US" sz="20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2000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myscript.py</a:t>
            </a:r>
            <a:r>
              <a:rPr lang="en-US" sz="20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line 4,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value = float(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sys.argv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[1])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ValueError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could not convert string to float: S</a:t>
            </a:r>
            <a:r>
              <a:rPr lang="en-US" sz="20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tephanie</a:t>
            </a:r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182" y="891327"/>
            <a:ext cx="99219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1900" dirty="0" smtClean="0">
                <a:latin typeface="Monaco"/>
                <a:cs typeface="Monaco"/>
              </a:rPr>
              <a:t>import sys</a:t>
            </a:r>
          </a:p>
          <a:p>
            <a:endParaRPr lang="en-US" sz="1900" dirty="0" smtClean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assert(</a:t>
            </a:r>
            <a:r>
              <a:rPr lang="en-US" sz="1900" dirty="0" err="1" smtClean="0">
                <a:latin typeface="Monaco"/>
                <a:cs typeface="Monaco"/>
              </a:rPr>
              <a:t>len</a:t>
            </a:r>
            <a:r>
              <a:rPr lang="en-US" sz="1900" dirty="0" smtClean="0">
                <a:latin typeface="Monaco"/>
                <a:cs typeface="Monaco"/>
              </a:rPr>
              <a:t>(</a:t>
            </a:r>
            <a:r>
              <a:rPr lang="en-US" sz="1900" dirty="0" err="1" smtClean="0">
                <a:latin typeface="Monaco"/>
                <a:cs typeface="Monaco"/>
              </a:rPr>
              <a:t>sys.argv</a:t>
            </a:r>
            <a:r>
              <a:rPr lang="en-US" sz="1900" dirty="0" smtClean="0">
                <a:latin typeface="Monaco"/>
                <a:cs typeface="Monaco"/>
              </a:rPr>
              <a:t>) == 2), "Usage: python </a:t>
            </a:r>
            <a:r>
              <a:rPr lang="en-US" sz="1900" dirty="0" err="1" smtClean="0">
                <a:latin typeface="Monaco"/>
                <a:cs typeface="Monaco"/>
              </a:rPr>
              <a:t>myscript</a:t>
            </a:r>
            <a:r>
              <a:rPr lang="en-US" sz="1900" dirty="0" smtClean="0">
                <a:latin typeface="Monaco"/>
                <a:cs typeface="Monaco"/>
              </a:rPr>
              <a:t> &lt;value&gt;"</a:t>
            </a:r>
            <a:endParaRPr lang="en-US" sz="1900" dirty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value = </a:t>
            </a:r>
            <a:r>
              <a:rPr lang="en-US" sz="1900" dirty="0" err="1" smtClean="0">
                <a:latin typeface="Monaco"/>
                <a:cs typeface="Monaco"/>
              </a:rPr>
              <a:t>sys.argv</a:t>
            </a:r>
            <a:r>
              <a:rPr lang="en-US" sz="1900" dirty="0" smtClean="0">
                <a:latin typeface="Monaco"/>
                <a:cs typeface="Monaco"/>
              </a:rPr>
              <a:t>[1]</a:t>
            </a:r>
            <a:endParaRPr lang="en-US" sz="19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sz="1900" dirty="0">
                <a:latin typeface="Monaco"/>
                <a:cs typeface="Monaco"/>
              </a:rPr>
              <a:t>	</a:t>
            </a:r>
            <a:r>
              <a:rPr lang="en-US" sz="1900" dirty="0" smtClean="0">
                <a:latin typeface="Monaco"/>
                <a:cs typeface="Monaco"/>
              </a:rPr>
              <a:t>value = float(value)</a:t>
            </a:r>
          </a:p>
          <a:p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except:</a:t>
            </a:r>
          </a:p>
          <a:p>
            <a:r>
              <a:rPr lang="en-US" sz="19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raise </a:t>
            </a:r>
            <a:r>
              <a:rPr lang="en-US" sz="1900" dirty="0" err="1" smtClean="0">
                <a:solidFill>
                  <a:schemeClr val="accent5"/>
                </a:solidFill>
                <a:latin typeface="Monaco"/>
                <a:cs typeface="Monaco"/>
              </a:rPr>
              <a:t>AssertionError</a:t>
            </a:r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("Couldn't make the input a float!")</a:t>
            </a:r>
          </a:p>
          <a:p>
            <a:r>
              <a:rPr lang="en-US" sz="19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19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9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1900" dirty="0">
                <a:latin typeface="Monaco"/>
                <a:cs typeface="Monaco"/>
              </a:rPr>
              <a:t>python </a:t>
            </a:r>
            <a:r>
              <a:rPr lang="en-US" sz="1900" dirty="0" err="1">
                <a:latin typeface="Monaco"/>
                <a:cs typeface="Monaco"/>
              </a:rPr>
              <a:t>myscripy.py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75</a:t>
            </a:r>
          </a:p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1900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900" dirty="0">
                <a:latin typeface="Monaco"/>
                <a:cs typeface="Monaco"/>
              </a:rPr>
              <a:t>python </a:t>
            </a:r>
            <a:r>
              <a:rPr lang="en-US" sz="1900" dirty="0" err="1">
                <a:latin typeface="Monaco"/>
                <a:cs typeface="Monaco"/>
              </a:rPr>
              <a:t>myscripy.py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Stephanie</a:t>
            </a:r>
            <a:endParaRPr lang="en-US" sz="19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Couldn't make the input a float!"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Try/except, more generally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742" y="1672967"/>
            <a:ext cx="85067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Attempt code which might raise an error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except: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Code to run if an error of any kind occurred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14794" y="3199252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51732" y="182309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51732" y="51349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14794" y="4301676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Try/except, more generally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985" y="1672967"/>
            <a:ext cx="80973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Attempt code which might raise an error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except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Run only if a Type Error *Specifically* occurred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83036" y="3199252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19974" y="182309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9974" y="51349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83036" y="4301676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duty science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9273654" cy="46618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Work with matrices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undamental scientific computing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Matlab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in Python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2"/>
              </a:rPr>
              <a:t>https://www.scipy.org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2"/>
              </a:rPr>
              <a:t>/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http</a:t>
            </a:r>
            <a:r>
              <a:rPr lang="en-US" dirty="0">
                <a:latin typeface="Monaco" charset="0"/>
                <a:ea typeface="Monaco" charset="0"/>
                <a:cs typeface="Monaco" charset="0"/>
                <a:hlinkClick r:id="rId3"/>
              </a:rPr>
              <a:t>://www.numpy.org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pandas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 structures (R for python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ish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4"/>
              </a:rPr>
              <a:t>https://pandas.pydata.org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4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-learn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Machine learning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http://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scikit-learn.org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13224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useful_functions.py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("/path/to/the/script")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OR:</a:t>
            </a: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679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413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whitespace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5834" y="1906836"/>
          <a:ext cx="5670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38"/>
                <a:gridCol w="4144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\s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\t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\n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\r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character (mostly on Windows)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Startswith</a:t>
            </a:r>
            <a:r>
              <a:rPr lang="en-US" dirty="0" smtClean="0"/>
              <a:t>() and .</a:t>
            </a:r>
            <a:r>
              <a:rPr lang="en-US" dirty="0" err="1" smtClean="0"/>
              <a:t>endswith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("H")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("g")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True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("Hello")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True</a:t>
            </a: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>
                <a:latin typeface="Monaco"/>
                <a:cs typeface="Monaco"/>
              </a:rPr>
              <a:t>mystring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("badgers")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Useful for file parsing!! </a:t>
            </a:r>
          </a:p>
          <a:p>
            <a:r>
              <a:rPr lang="en-US" dirty="0" smtClean="0">
                <a:latin typeface="Monaco"/>
                <a:cs typeface="Monaco"/>
              </a:rPr>
              <a:t>for line in </a:t>
            </a:r>
            <a:r>
              <a:rPr lang="en-US" dirty="0" err="1" smtClean="0">
                <a:latin typeface="Monaco"/>
                <a:cs typeface="Monaco"/>
              </a:rPr>
              <a:t>file_lines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 err="1" smtClean="0">
                <a:latin typeface="Monaco"/>
                <a:cs typeface="Monaco"/>
              </a:rPr>
              <a:t>line.startswith</a:t>
            </a:r>
            <a:r>
              <a:rPr lang="en-US" dirty="0" smtClean="0">
                <a:latin typeface="Monaco"/>
                <a:cs typeface="Monaco"/>
              </a:rPr>
              <a:t>("some important thing"):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## do something with these lines only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386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6" y="3057098"/>
            <a:ext cx="5472234" cy="668741"/>
          </a:xfrm>
        </p:spPr>
        <p:txBody>
          <a:bodyPr>
            <a:normAutofit/>
          </a:bodyPr>
          <a:lstStyle/>
          <a:p>
            <a:r>
              <a:rPr lang="en-US" smtClean="0"/>
              <a:t>breathing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</a:t>
            </a:r>
            <a:r>
              <a:rPr lang="en-US" sz="3600" smtClean="0"/>
              <a:t>text (file) </a:t>
            </a:r>
            <a:r>
              <a:rPr lang="en-US" sz="3600" dirty="0" smtClean="0"/>
              <a:t>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41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1613</TotalTime>
  <Words>1558</Words>
  <Application>Microsoft Macintosh PowerPoint</Application>
  <PresentationFormat>On-screen Show (4:3)</PresentationFormat>
  <Paragraphs>606</Paragraphs>
  <Slides>58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 Black</vt:lpstr>
      <vt:lpstr>Calibri</vt:lpstr>
      <vt:lpstr>Monaco</vt:lpstr>
      <vt:lpstr>Arial</vt:lpstr>
      <vt:lpstr>Essential</vt:lpstr>
      <vt:lpstr>Introduction to Python: Day four </vt:lpstr>
      <vt:lpstr>Working with strings, round 2</vt:lpstr>
      <vt:lpstr>The .split() method</vt:lpstr>
      <vt:lpstr>The .join() method is opposite of .split()s</vt:lpstr>
      <vt:lpstr>the .strip() family removes leading and trailing whitespace, etc</vt:lpstr>
      <vt:lpstr>A note on whitespace</vt:lpstr>
      <vt:lpstr>.Startswith() and .endswith()</vt:lpstr>
      <vt:lpstr>breathing break</vt:lpstr>
      <vt:lpstr>Regular expressions 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Group Exercise</vt:lpstr>
      <vt:lpstr>exercise break</vt:lpstr>
      <vt:lpstr>The re module</vt:lpstr>
      <vt:lpstr>re.split() </vt:lpstr>
      <vt:lpstr>re.search() </vt:lpstr>
      <vt:lpstr>re.findall() </vt:lpstr>
      <vt:lpstr>re.sub() </vt:lpstr>
      <vt:lpstr>exercise break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looping over files with os.listdir</vt:lpstr>
      <vt:lpstr>the sys module</vt:lpstr>
      <vt:lpstr>using sys.path</vt:lpstr>
      <vt:lpstr>using sys.exit()</vt:lpstr>
      <vt:lpstr>using sys.exit()</vt:lpstr>
      <vt:lpstr>using sys.argv</vt:lpstr>
      <vt:lpstr>sys.argv script </vt:lpstr>
      <vt:lpstr>sys.argv script fancified</vt:lpstr>
      <vt:lpstr>sys.argv script</vt:lpstr>
      <vt:lpstr>sys.argv script, slightly fancy</vt:lpstr>
      <vt:lpstr>A bit fancier</vt:lpstr>
      <vt:lpstr>Fanciest: Try/except </vt:lpstr>
      <vt:lpstr>PowerPoint Presentation</vt:lpstr>
      <vt:lpstr>Try/except, more generally</vt:lpstr>
      <vt:lpstr>Try/except, more generally</vt:lpstr>
      <vt:lpstr>Heavy duty science libraries</vt:lpstr>
      <vt:lpstr>creating your own modules</vt:lpstr>
      <vt:lpstr>install external modules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2902</cp:revision>
  <dcterms:created xsi:type="dcterms:W3CDTF">2015-05-13T18:41:17Z</dcterms:created>
  <dcterms:modified xsi:type="dcterms:W3CDTF">2018-05-24T15:58:15Z</dcterms:modified>
</cp:coreProperties>
</file>