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259" r:id="rId4"/>
    <p:sldId id="260" r:id="rId5"/>
    <p:sldId id="337" r:id="rId6"/>
    <p:sldId id="343" r:id="rId7"/>
    <p:sldId id="344" r:id="rId8"/>
    <p:sldId id="263" r:id="rId9"/>
    <p:sldId id="349" r:id="rId10"/>
    <p:sldId id="264" r:id="rId11"/>
    <p:sldId id="269" r:id="rId12"/>
    <p:sldId id="338" r:id="rId13"/>
    <p:sldId id="339" r:id="rId14"/>
    <p:sldId id="265" r:id="rId15"/>
    <p:sldId id="266" r:id="rId16"/>
    <p:sldId id="267" r:id="rId17"/>
    <p:sldId id="268" r:id="rId18"/>
    <p:sldId id="270" r:id="rId19"/>
    <p:sldId id="373" r:id="rId20"/>
    <p:sldId id="275" r:id="rId21"/>
    <p:sldId id="384" r:id="rId22"/>
    <p:sldId id="278" r:id="rId23"/>
    <p:sldId id="277" r:id="rId24"/>
    <p:sldId id="378" r:id="rId25"/>
    <p:sldId id="280" r:id="rId26"/>
    <p:sldId id="283" r:id="rId27"/>
    <p:sldId id="288" r:id="rId28"/>
    <p:sldId id="375" r:id="rId29"/>
    <p:sldId id="374" r:id="rId30"/>
    <p:sldId id="385" r:id="rId31"/>
    <p:sldId id="295" r:id="rId32"/>
    <p:sldId id="353" r:id="rId33"/>
    <p:sldId id="354" r:id="rId34"/>
    <p:sldId id="355" r:id="rId35"/>
    <p:sldId id="356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8" r:id="rId45"/>
    <p:sldId id="369" r:id="rId46"/>
    <p:sldId id="370" r:id="rId47"/>
    <p:sldId id="371" r:id="rId48"/>
    <p:sldId id="379" r:id="rId49"/>
    <p:sldId id="381" r:id="rId50"/>
    <p:sldId id="386" r:id="rId51"/>
    <p:sldId id="313" r:id="rId52"/>
    <p:sldId id="302" r:id="rId53"/>
    <p:sldId id="299" r:id="rId54"/>
    <p:sldId id="380" r:id="rId55"/>
    <p:sldId id="372" r:id="rId56"/>
    <p:sldId id="382" r:id="rId57"/>
    <p:sldId id="383" r:id="rId58"/>
    <p:sldId id="342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 autoAdjust="0"/>
    <p:restoredTop sz="94643" autoAdjust="0"/>
  </p:normalViewPr>
  <p:slideViewPr>
    <p:cSldViewPr snapToGrid="0" snapToObjects="1">
      <p:cViewPr>
        <p:scale>
          <a:sx n="90" d="100"/>
          <a:sy n="90" d="100"/>
        </p:scale>
        <p:origin x="1944" y="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DEMONSTRATE</a:t>
            </a:r>
            <a:r>
              <a:rPr lang="en-US" baseline="0"/>
              <a:t> CD HERE!!!</a:t>
            </a:r>
          </a:p>
          <a:p>
            <a:r>
              <a:rPr lang="en-US" baseline="0"/>
              <a:t>INCLUDE ~, .., . cd on its own. relative path vs absolute path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Monaco"/>
                <a:cs typeface="Monaco"/>
              </a:rPr>
              <a:t>print(a, "is a number.", b, "is also a number.")</a:t>
            </a:r>
          </a:p>
          <a:p>
            <a:r>
              <a:rPr lang="en-US" dirty="0" smtClean="0"/>
              <a:t> ,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8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ditor_wa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J Spielman, </a:t>
            </a:r>
            <a:r>
              <a:rPr lang="en-US" dirty="0" err="1" smtClean="0"/>
              <a:t>phd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1125"/>
            <a:ext cx="76200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3474"/>
              </p:ext>
            </p:extLst>
          </p:nvPr>
        </p:nvGraphicFramePr>
        <p:xfrm>
          <a:off x="268359" y="2625987"/>
          <a:ext cx="8596715" cy="411012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736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42642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your console!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On a Mac or Linux?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Launch a terminal session and type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python2</a:t>
            </a:r>
            <a:r>
              <a:rPr lang="en-US" dirty="0" smtClean="0"/>
              <a:t> or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python3 </a:t>
            </a:r>
          </a:p>
          <a:p>
            <a:pPr marL="971550" lvl="1" indent="-514350">
              <a:buAutoNum type="arabicPeriod"/>
            </a:pPr>
            <a:r>
              <a:rPr lang="en-US" dirty="0" smtClean="0">
                <a:ea typeface="Monaco" charset="0"/>
                <a:cs typeface="Monaco" charset="0"/>
              </a:rPr>
              <a:t>Open your text editor (i.e. BBEdit)</a:t>
            </a:r>
          </a:p>
          <a:p>
            <a:pPr marL="971550" lvl="1" indent="-514350">
              <a:buAutoNum type="arabicPeriod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ea typeface="Monaco" charset="0"/>
                <a:cs typeface="Monaco" charset="0"/>
              </a:rPr>
              <a:t>Using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pythonanywhere.com</a:t>
            </a:r>
            <a:r>
              <a:rPr lang="en-US" dirty="0" smtClean="0"/>
              <a:t> ?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Open your browser and login to the home page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9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8155"/>
            <a:ext cx="8443914" cy="576985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21st</a:t>
            </a:r>
          </a:p>
          <a:p>
            <a:pPr marL="914400" lvl="1" indent="-457200"/>
            <a:r>
              <a:rPr lang="en-US" sz="2200" dirty="0"/>
              <a:t>B</a:t>
            </a:r>
            <a:r>
              <a:rPr lang="en-US" sz="2200" dirty="0" smtClean="0"/>
              <a:t>asic operations</a:t>
            </a:r>
          </a:p>
          <a:p>
            <a:pPr marL="914400" lvl="1" indent="-457200"/>
            <a:r>
              <a:rPr lang="en-US" sz="2200" dirty="0" smtClean="0"/>
              <a:t>Python data structures, Part 1</a:t>
            </a:r>
          </a:p>
          <a:p>
            <a:pPr marL="914400" lvl="1" indent="-457200"/>
            <a:r>
              <a:rPr lang="en-US" sz="2200" dirty="0" smtClean="0"/>
              <a:t>Control flow, Part 1</a:t>
            </a:r>
          </a:p>
          <a:p>
            <a:r>
              <a:rPr lang="en-US" sz="2600" dirty="0" smtClean="0"/>
              <a:t>Day Two, May 22nd</a:t>
            </a:r>
          </a:p>
          <a:p>
            <a:pPr marL="914400" lvl="1" indent="-457200"/>
            <a:r>
              <a:rPr lang="en-US" sz="2200" dirty="0" smtClean="0"/>
              <a:t>Control flow, Part 2</a:t>
            </a:r>
          </a:p>
          <a:p>
            <a:pPr marL="914400" lvl="1" indent="-457200"/>
            <a:r>
              <a:rPr lang="en-US" sz="2200" dirty="0"/>
              <a:t>Python data structures, Part </a:t>
            </a:r>
            <a:r>
              <a:rPr lang="en-US" sz="2200" dirty="0" smtClean="0"/>
              <a:t>2</a:t>
            </a:r>
          </a:p>
          <a:p>
            <a:pPr marL="914400" lvl="1" indent="-457200"/>
            <a:r>
              <a:rPr lang="en-US" sz="2200" dirty="0" smtClean="0"/>
              <a:t>Functions (possibly day 3)</a:t>
            </a:r>
          </a:p>
          <a:p>
            <a:r>
              <a:rPr lang="en-US" sz="2600" dirty="0" smtClean="0"/>
              <a:t>Day Three, May 23rd</a:t>
            </a:r>
          </a:p>
          <a:p>
            <a:pPr marL="914400" lvl="1" indent="-457200"/>
            <a:r>
              <a:rPr lang="en-US" sz="2200" dirty="0"/>
              <a:t>File </a:t>
            </a:r>
            <a:r>
              <a:rPr lang="en-US" sz="2200" dirty="0" smtClean="0"/>
              <a:t>input/output</a:t>
            </a:r>
          </a:p>
          <a:p>
            <a:pPr marL="914400" lvl="1" indent="-457200"/>
            <a:r>
              <a:rPr lang="en-US" sz="2200" dirty="0" smtClean="0"/>
              <a:t>Practice!</a:t>
            </a:r>
          </a:p>
          <a:p>
            <a:r>
              <a:rPr lang="en-US" sz="2600" dirty="0" smtClean="0"/>
              <a:t>Day Four, May 24th</a:t>
            </a:r>
          </a:p>
          <a:p>
            <a:pPr marL="914400" lvl="1" indent="-457200"/>
            <a:r>
              <a:rPr lang="en-US" sz="2200" dirty="0" smtClean="0"/>
              <a:t>Python modules and "best practices"</a:t>
            </a:r>
          </a:p>
          <a:p>
            <a:pPr marL="914400" lvl="1" indent="-457200"/>
            <a:r>
              <a:rPr lang="en-US" sz="2200" dirty="0" smtClean="0"/>
              <a:t>Regular expressions and file manipulation</a:t>
            </a:r>
          </a:p>
          <a:p>
            <a:pPr marL="914400" lvl="1" indent="-457200"/>
            <a:r>
              <a:rPr lang="en-US" sz="2200" dirty="0" err="1" smtClean="0"/>
              <a:t>Biopython</a:t>
            </a:r>
            <a:r>
              <a:rPr lang="en-US" sz="2200" dirty="0" smtClean="0"/>
              <a:t> 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Each variable is an </a:t>
            </a:r>
            <a:r>
              <a:rPr lang="en-US" i="1" dirty="0" smtClean="0"/>
              <a:t>object</a:t>
            </a:r>
            <a:r>
              <a:rPr lang="en-US" dirty="0" smtClean="0"/>
              <a:t> with a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value</a:t>
            </a:r>
            <a:r>
              <a:rPr lang="en-US" dirty="0"/>
              <a:t>, and </a:t>
            </a:r>
            <a:r>
              <a:rPr lang="en-US" i="1" dirty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The </a:t>
            </a:r>
            <a:r>
              <a:rPr lang="en-US" i="1" dirty="0"/>
              <a:t>type</a:t>
            </a:r>
            <a:r>
              <a:rPr lang="en-US" dirty="0"/>
              <a:t> determines what you can do with the variable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</a:t>
            </a:r>
            <a:r>
              <a:rPr lang="en-US" dirty="0" err="1" smtClean="0"/>
              <a:t>psa</a:t>
            </a:r>
            <a:r>
              <a:rPr lang="en-US" dirty="0" smtClean="0"/>
              <a:t>: 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Microsoft Word is not a text editor!!!!!!! I’m so serious!!!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GUI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trike="sngStrike" dirty="0" err="1" smtClean="0"/>
              <a:t>TextEdit</a:t>
            </a:r>
            <a:r>
              <a:rPr lang="en-US" strike="sngStrike" dirty="0" smtClean="0"/>
              <a:t> and Notepad </a:t>
            </a:r>
            <a:r>
              <a:rPr lang="en-US" dirty="0" smtClean="0"/>
              <a:t>(</a:t>
            </a:r>
            <a:r>
              <a:rPr lang="en-US" dirty="0" err="1" smtClean="0"/>
              <a:t>NotePad</a:t>
            </a:r>
            <a:r>
              <a:rPr lang="en-US" dirty="0" smtClean="0"/>
              <a:t>++ should be </a:t>
            </a:r>
            <a:r>
              <a:rPr lang="en-US" smtClean="0"/>
              <a:t>ok)</a:t>
            </a:r>
            <a:endParaRPr lang="en-US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/>
              <a:t>Textwrangler</a:t>
            </a:r>
            <a:r>
              <a:rPr lang="en-US" dirty="0" smtClean="0"/>
              <a:t>/BBEdit for Macs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Sublime 3 for any system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Atom for the dedicated and deeply interested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CLI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Vim/vi,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nano</a:t>
            </a:r>
            <a:r>
              <a:rPr lang="en-US" dirty="0" smtClean="0"/>
              <a:t>, </a:t>
            </a:r>
            <a:r>
              <a:rPr lang="en-US" dirty="0" err="1" smtClean="0"/>
              <a:t>pico</a:t>
            </a:r>
            <a:r>
              <a:rPr lang="en-US" dirty="0" smtClean="0"/>
              <a:t> (b/c puns)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Editor_war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1" y="2136415"/>
            <a:ext cx="6956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integer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0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62994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float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d = 5.67</a:t>
            </a:r>
          </a:p>
          <a:p>
            <a:r>
              <a:rPr lang="en-US" sz="2200" dirty="0">
                <a:latin typeface="Monaco"/>
                <a:cs typeface="Monaco"/>
              </a:rPr>
              <a:t>e</a:t>
            </a:r>
            <a:r>
              <a:rPr lang="en-US" sz="2200" dirty="0" smtClean="0">
                <a:latin typeface="Monaco"/>
                <a:cs typeface="Monaco"/>
              </a:rPr>
              <a:t> = -33.2</a:t>
            </a:r>
          </a:p>
          <a:p>
            <a:r>
              <a:rPr lang="en-US" sz="2200" dirty="0">
                <a:latin typeface="Monaco"/>
                <a:cs typeface="Monaco"/>
              </a:rPr>
              <a:t>f</a:t>
            </a:r>
            <a:r>
              <a:rPr lang="en-US" sz="2200" dirty="0" smtClean="0">
                <a:latin typeface="Monaco"/>
                <a:cs typeface="Monaco"/>
              </a:rPr>
              <a:t> = 0.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929251" y="2496328"/>
            <a:ext cx="437205" cy="110411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8434" y="2859690"/>
            <a:ext cx="491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Integers are *counting numbers*</a:t>
            </a:r>
            <a:endParaRPr lang="en-US" sz="2000" dirty="0">
              <a:solidFill>
                <a:srgbClr val="DC5924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219831" y="4306240"/>
            <a:ext cx="437205" cy="110411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95608" y="4631536"/>
            <a:ext cx="491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Floats have *decimals*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611" y="2136415"/>
            <a:ext cx="6956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integer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0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611" y="3916319"/>
            <a:ext cx="62994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float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d = 5.67</a:t>
            </a:r>
          </a:p>
          <a:p>
            <a:r>
              <a:rPr lang="en-US" sz="2200" dirty="0">
                <a:latin typeface="Monaco"/>
                <a:cs typeface="Monaco"/>
              </a:rPr>
              <a:t>e</a:t>
            </a:r>
            <a:r>
              <a:rPr lang="en-US" sz="2200" dirty="0" smtClean="0">
                <a:latin typeface="Monaco"/>
                <a:cs typeface="Monaco"/>
              </a:rPr>
              <a:t> = -33.2</a:t>
            </a:r>
          </a:p>
          <a:p>
            <a:r>
              <a:rPr lang="en-US" sz="2200" dirty="0">
                <a:latin typeface="Monaco"/>
                <a:cs typeface="Monaco"/>
              </a:rPr>
              <a:t>f</a:t>
            </a:r>
            <a:r>
              <a:rPr lang="en-US" sz="2200" dirty="0" smtClean="0">
                <a:latin typeface="Monaco"/>
                <a:cs typeface="Monaco"/>
              </a:rPr>
              <a:t> = 0.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611" y="4614863"/>
            <a:ext cx="1755977" cy="36224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360" y="5141500"/>
            <a:ext cx="5210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DC5924"/>
                </a:solidFill>
              </a:rPr>
              <a:t>name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smtClean="0"/>
              <a:t>of this variable is </a:t>
            </a:r>
            <a:r>
              <a:rPr lang="en-US" sz="2200" b="1" dirty="0">
                <a:solidFill>
                  <a:schemeClr val="accent2"/>
                </a:solidFill>
              </a:rPr>
              <a:t>e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DC5924"/>
                </a:solidFill>
              </a:rPr>
              <a:t>value</a:t>
            </a:r>
            <a:r>
              <a:rPr lang="en-US" sz="2200" dirty="0" smtClean="0"/>
              <a:t> of this variable is </a:t>
            </a:r>
            <a:r>
              <a:rPr lang="en-US" sz="2200" b="1" dirty="0" smtClean="0">
                <a:solidFill>
                  <a:srgbClr val="F5C201"/>
                </a:solidFill>
              </a:rPr>
              <a:t>-33.2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DC5924"/>
                </a:solidFill>
              </a:rPr>
              <a:t>type</a:t>
            </a:r>
            <a:r>
              <a:rPr lang="en-US" sz="2200" dirty="0" smtClean="0"/>
              <a:t> of this variable is </a:t>
            </a:r>
            <a:r>
              <a:rPr lang="en-US" sz="2200" b="1" dirty="0" smtClean="0">
                <a:solidFill>
                  <a:srgbClr val="F5C201"/>
                </a:solidFill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1" y="2136415"/>
            <a:ext cx="6956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integer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0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8242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float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d = 5.67</a:t>
            </a:r>
          </a:p>
          <a:p>
            <a:r>
              <a:rPr lang="en-US" sz="2200" dirty="0">
                <a:latin typeface="Monaco"/>
                <a:cs typeface="Monaco"/>
              </a:rPr>
              <a:t>e</a:t>
            </a:r>
            <a:r>
              <a:rPr lang="en-US" sz="2200" dirty="0" smtClean="0">
                <a:latin typeface="Monaco"/>
                <a:cs typeface="Monaco"/>
              </a:rPr>
              <a:t> = -33.2</a:t>
            </a:r>
          </a:p>
          <a:p>
            <a:r>
              <a:rPr lang="en-US" sz="2200" dirty="0">
                <a:latin typeface="Monaco"/>
                <a:cs typeface="Monaco"/>
              </a:rPr>
              <a:t>f</a:t>
            </a:r>
            <a:r>
              <a:rPr lang="en-US" sz="2200" dirty="0" smtClean="0">
                <a:latin typeface="Monaco"/>
                <a:cs typeface="Monaco"/>
              </a:rPr>
              <a:t> = 0.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This half of line is ignored!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611" y="2176954"/>
            <a:ext cx="5399289" cy="36224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8611" y="3923727"/>
            <a:ext cx="5399289" cy="36224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79475" y="2813524"/>
            <a:ext cx="4407012" cy="769441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5"/>
                </a:solidFill>
              </a:rPr>
              <a:t>Comments are denoted with </a:t>
            </a:r>
            <a:r>
              <a:rPr lang="en-US" sz="2200" b="1" dirty="0" err="1">
                <a:solidFill>
                  <a:schemeClr val="accent5"/>
                </a:solidFill>
              </a:rPr>
              <a:t>hashtags</a:t>
            </a:r>
            <a:endParaRPr lang="en-US" sz="2200" b="1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02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+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*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/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%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**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935" y="1878855"/>
            <a:ext cx="65230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variables and math them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a + b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#c now has a value -28</a:t>
            </a:r>
          </a:p>
          <a:p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9454" y="3233072"/>
            <a:ext cx="35254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What type of variable is </a:t>
            </a:r>
            <a:r>
              <a:rPr lang="en-US" sz="2200" dirty="0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US" sz="2200" dirty="0" smtClean="0">
                <a:solidFill>
                  <a:srgbClr val="DC5924"/>
                </a:solidFill>
              </a:rPr>
              <a:t>?</a:t>
            </a:r>
            <a:endParaRPr lang="en-US" sz="2200" dirty="0">
              <a:solidFill>
                <a:srgbClr val="DC592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935" y="3972329"/>
            <a:ext cx="62686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5.0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a + b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#c now has a value -28.0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print(c)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-28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9453" y="5018176"/>
            <a:ext cx="35254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What type of variable is </a:t>
            </a:r>
            <a:r>
              <a:rPr lang="en-US" sz="2200" dirty="0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US" sz="2200" dirty="0" smtClean="0">
                <a:solidFill>
                  <a:srgbClr val="DC5924"/>
                </a:solidFill>
              </a:rPr>
              <a:t>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print function to check your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8310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Use print statements to see what your computer is doing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2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(c)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6917" y="4483199"/>
            <a:ext cx="6370283" cy="1692771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5"/>
                </a:solidFill>
              </a:rPr>
              <a:t>Always be printing! </a:t>
            </a:r>
          </a:p>
          <a:p>
            <a:r>
              <a:rPr lang="en-US" sz="2600" b="1" dirty="0" smtClean="0">
                <a:solidFill>
                  <a:schemeClr val="accent5"/>
                </a:solidFill>
              </a:rPr>
              <a:t>Without print(), there is NO WAY to know if your code is working as expected.</a:t>
            </a:r>
            <a:endParaRPr lang="en-US" sz="2600" b="1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772401" cy="1371600"/>
          </a:xfrm>
        </p:spPr>
        <p:txBody>
          <a:bodyPr/>
          <a:lstStyle/>
          <a:p>
            <a:r>
              <a:rPr lang="en-US" dirty="0" smtClean="0"/>
              <a:t>oh, the ways </a:t>
            </a:r>
            <a:r>
              <a:rPr lang="en-US" smtClean="0"/>
              <a:t>you’ll print*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83102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Print a single value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(a)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5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Print </a:t>
            </a:r>
            <a:r>
              <a:rPr lang="en-US" dirty="0" smtClean="0">
                <a:latin typeface="Monaco"/>
                <a:cs typeface="Monaco"/>
              </a:rPr>
              <a:t>several 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a = </a:t>
            </a:r>
            <a:r>
              <a:rPr lang="en-US" dirty="0" smtClean="0">
                <a:latin typeface="Monaco"/>
                <a:cs typeface="Monaco"/>
              </a:rPr>
              <a:t>5</a:t>
            </a:r>
          </a:p>
          <a:p>
            <a:r>
              <a:rPr lang="en-US" dirty="0" smtClean="0">
                <a:latin typeface="Monaco"/>
                <a:cs typeface="Monaco"/>
              </a:rPr>
              <a:t>b = 6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(a,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5 6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print(a, "is a number.", b, "is also a number.")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5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is a number. 6 is also a number.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</a:t>
            </a:r>
            <a:r>
              <a:rPr lang="it-IT" dirty="0">
                <a:latin typeface="Monaco"/>
                <a:cs typeface="Monaco"/>
              </a:rPr>
              <a:t>(a, </a:t>
            </a:r>
            <a:r>
              <a:rPr lang="it-IT" dirty="0" smtClean="0">
                <a:latin typeface="Monaco"/>
                <a:cs typeface="Monaco"/>
              </a:rPr>
              <a:t>b, </a:t>
            </a:r>
            <a:r>
              <a:rPr lang="it-IT" dirty="0" err="1" smtClean="0">
                <a:latin typeface="Monaco"/>
                <a:cs typeface="Monaco"/>
              </a:rPr>
              <a:t>sep</a:t>
            </a:r>
            <a:r>
              <a:rPr lang="it-IT" dirty="0" smtClean="0">
                <a:latin typeface="Monaco"/>
                <a:cs typeface="Monaco"/>
              </a:rPr>
              <a:t>="!!!!!")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mr-IN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5!!!!!6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8075" y="6488668"/>
            <a:ext cx="31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*In Python3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Python2 vs python3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527" y="1982608"/>
            <a:ext cx="7086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Python3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print(5 </a:t>
            </a:r>
            <a:r>
              <a:rPr lang="en-US" sz="2200" dirty="0">
                <a:latin typeface="Monaco"/>
                <a:cs typeface="Monaco"/>
              </a:rPr>
              <a:t>/ </a:t>
            </a:r>
            <a:r>
              <a:rPr lang="en-US" sz="2200" dirty="0" smtClean="0">
                <a:latin typeface="Monaco"/>
                <a:cs typeface="Monaco"/>
              </a:rPr>
              <a:t>7)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ea typeface="Monaco" charset="0"/>
                <a:cs typeface="Monaco"/>
              </a:rPr>
              <a:t>	</a:t>
            </a:r>
            <a:r>
              <a:rPr lang="is-I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0.7142857142857143</a:t>
            </a:r>
            <a:endParaRPr lang="is-IS" sz="22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Python2</a:t>
            </a:r>
          </a:p>
          <a:p>
            <a:r>
              <a:rPr lang="en-US" sz="2200" dirty="0" smtClean="0">
                <a:latin typeface="Monaco"/>
                <a:cs typeface="Monaco"/>
              </a:rPr>
              <a:t>5 / 7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203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+=, -=, *=, /=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04042" y="4094838"/>
            <a:ext cx="43938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Multiply by 8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b </a:t>
            </a:r>
            <a:r>
              <a:rPr lang="en-US" sz="2200" dirty="0">
                <a:latin typeface="Monaco"/>
                <a:cs typeface="Monaco"/>
              </a:rPr>
              <a:t>= </a:t>
            </a:r>
            <a:r>
              <a:rPr lang="en-US" sz="2200" dirty="0" smtClean="0">
                <a:latin typeface="Monaco"/>
                <a:cs typeface="Monaco"/>
              </a:rPr>
              <a:t>2.5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b *= 8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print(b)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870" y="4433393"/>
            <a:ext cx="29033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Increment by 5</a:t>
            </a:r>
          </a:p>
          <a:p>
            <a:r>
              <a:rPr lang="en-US" sz="2200" dirty="0" smtClean="0">
                <a:latin typeface="Monaco"/>
                <a:cs typeface="Monaco"/>
              </a:rPr>
              <a:t>a = 77</a:t>
            </a:r>
          </a:p>
          <a:p>
            <a:r>
              <a:rPr lang="en-US" sz="2200" dirty="0" smtClean="0">
                <a:latin typeface="Monaco"/>
                <a:cs typeface="Monaco"/>
              </a:rPr>
              <a:t>a += 5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print(a)</a:t>
            </a: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82</a:t>
            </a:r>
          </a:p>
          <a:p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318836" y="5198034"/>
            <a:ext cx="452814" cy="2883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8228" y="5155170"/>
            <a:ext cx="469609" cy="28836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0779"/>
              </p:ext>
            </p:extLst>
          </p:nvPr>
        </p:nvGraphicFramePr>
        <p:xfrm>
          <a:off x="674862" y="3857453"/>
          <a:ext cx="7320025" cy="27224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is, 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Use for comparing </a:t>
                      </a:r>
                      <a:r>
                        <a:rPr lang="en-US" b="0" dirty="0" err="1" smtClean="0"/>
                        <a:t>boolean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comparisons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517064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6</a:t>
            </a:r>
          </a:p>
          <a:p>
            <a:r>
              <a:rPr lang="en-US" sz="2200" dirty="0" smtClean="0">
                <a:latin typeface="Monaco"/>
                <a:cs typeface="Monaco"/>
              </a:rPr>
              <a:t>b = 120</a:t>
            </a:r>
          </a:p>
          <a:p>
            <a:r>
              <a:rPr lang="en-US" sz="2200" dirty="0">
                <a:latin typeface="Monaco"/>
                <a:cs typeface="Monaco"/>
              </a:rPr>
              <a:t>c = -8.34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print(b &gt; a)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print(a == 6)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print(7 != c)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 (</a:t>
            </a:r>
            <a:r>
              <a:rPr lang="en-US" sz="2200" dirty="0" err="1" smtClean="0">
                <a:latin typeface="Monaco"/>
                <a:cs typeface="Monaco"/>
              </a:rPr>
              <a:t>a+b</a:t>
            </a:r>
            <a:r>
              <a:rPr lang="en-US" sz="2200" dirty="0" smtClean="0">
                <a:latin typeface="Monaco"/>
                <a:cs typeface="Monaco"/>
              </a:rPr>
              <a:t>) </a:t>
            </a:r>
            <a:r>
              <a:rPr lang="en-US" sz="2200" dirty="0">
                <a:latin typeface="Monaco"/>
                <a:cs typeface="Monaco"/>
              </a:rPr>
              <a:t>&lt;</a:t>
            </a:r>
            <a:r>
              <a:rPr lang="en-US" sz="2200" dirty="0" smtClean="0">
                <a:latin typeface="Monaco"/>
                <a:cs typeface="Monaco"/>
              </a:rPr>
              <a:t>= c)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  False</a:t>
            </a:r>
          </a:p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outcome = a == 6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print(outcome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is</a:t>
            </a:r>
            <a:r>
              <a:rPr lang="en-US" sz="2200" dirty="0" smtClean="0">
                <a:latin typeface="Monaco"/>
                <a:cs typeface="Monaco"/>
              </a:rPr>
              <a:t> True)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x = None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print(x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is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latin typeface="Monaco"/>
                <a:cs typeface="Monaco"/>
              </a:rPr>
              <a:t>None)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1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and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or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-8.34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!= 7 and c &lt;= 11)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print(c == -8.34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788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3671" y="2879783"/>
            <a:ext cx="4853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print("a is bigger")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4735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8531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sz="2200" dirty="0" smtClean="0">
                <a:latin typeface="Monaco"/>
                <a:cs typeface="Monaco"/>
              </a:rPr>
              <a:t>else: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is not bigger")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7362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9175" y="1231241"/>
            <a:ext cx="489913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99111" y="577656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71950" y="2587397"/>
            <a:ext cx="49720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sz="2200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print("b is bigger")</a:t>
            </a:r>
          </a:p>
          <a:p>
            <a:r>
              <a:rPr lang="en-US" sz="2200" dirty="0" smtClean="0">
                <a:latin typeface="Monaco"/>
                <a:cs typeface="Monaco"/>
              </a:rPr>
              <a:t>else: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is equal to b")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843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2422" y="1395885"/>
            <a:ext cx="42872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DC5924"/>
                </a:solidFill>
              </a:rPr>
              <a:t>No need to end with </a:t>
            </a:r>
            <a:r>
              <a:rPr lang="en-US" sz="2200" dirty="0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else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DC5924"/>
                </a:solidFill>
              </a:rPr>
              <a:t>You can have as many </a:t>
            </a:r>
            <a:r>
              <a:rPr lang="en-US" sz="2200" dirty="0" err="1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elif</a:t>
            </a:r>
            <a:r>
              <a:rPr lang="en-US" sz="2200" dirty="0" smtClean="0">
                <a:solidFill>
                  <a:srgbClr val="DC5924"/>
                </a:solidFill>
              </a:rPr>
              <a:t> as you want</a:t>
            </a:r>
            <a:endParaRPr lang="en-US" sz="2200" dirty="0">
              <a:solidFill>
                <a:srgbClr val="DC592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1950" y="2587397"/>
            <a:ext cx="49720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sz="2200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print("b is bigger")</a:t>
            </a:r>
          </a:p>
          <a:p>
            <a:r>
              <a:rPr lang="en-US" sz="2200" dirty="0" err="1" smtClean="0">
                <a:solidFill>
                  <a:schemeClr val="accent5"/>
                </a:solidFill>
                <a:latin typeface="Monaco"/>
                <a:cs typeface="Monaco"/>
              </a:rPr>
              <a:t>elif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 a==b: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is equal to b")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20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container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Sounds scarier than it is!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Dictionary (tomorrow)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denoted with quotes and contain characters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Strings are </a:t>
            </a:r>
            <a:r>
              <a:rPr lang="en-US" i="1" dirty="0" smtClean="0"/>
              <a:t>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483" y="2912262"/>
            <a:ext cx="77001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Define some strings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 = "Stephanie"</a:t>
            </a:r>
          </a:p>
          <a:p>
            <a:r>
              <a:rPr lang="en-US" sz="2200" dirty="0" smtClean="0">
                <a:latin typeface="Monaco"/>
                <a:cs typeface="Monaco"/>
              </a:rPr>
              <a:t>s2 = 'Another string'</a:t>
            </a:r>
          </a:p>
          <a:p>
            <a:r>
              <a:rPr lang="en-US" sz="2200" dirty="0" smtClean="0">
                <a:latin typeface="Monaco"/>
                <a:cs typeface="Monaco"/>
              </a:rPr>
              <a:t>s3 = "534"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This is not an integer!</a:t>
            </a:r>
          </a:p>
          <a:p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i1 = </a:t>
            </a:r>
            <a:r>
              <a:rPr lang="en-US" sz="2200" dirty="0" err="1" smtClean="0">
                <a:latin typeface="Monaco"/>
                <a:cs typeface="Monaco"/>
              </a:rPr>
              <a:t>int</a:t>
            </a:r>
            <a:r>
              <a:rPr lang="en-US" sz="2200" dirty="0" smtClean="0">
                <a:latin typeface="Monaco"/>
                <a:cs typeface="Monaco"/>
              </a:rPr>
              <a:t>(s3)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But we can convert it to one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86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strings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9" y="1081406"/>
            <a:ext cx="7620000" cy="1157606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name()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is a 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function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&lt;object&gt;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.name()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is a 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method</a:t>
            </a:r>
            <a:endParaRPr lang="en-US" sz="2200" dirty="0">
              <a:solidFill>
                <a:schemeClr val="accent5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199" y="2355049"/>
            <a:ext cx="861455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s1 = "python"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err="1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200" dirty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200" dirty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200" dirty="0" smtClean="0">
                <a:latin typeface="Monaco"/>
                <a:cs typeface="Monaco"/>
              </a:rPr>
              <a:t>     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Length of a container variable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6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.count(</a:t>
            </a:r>
            <a:r>
              <a:rPr lang="en-US" sz="2200" dirty="0" smtClean="0">
                <a:latin typeface="Monaco"/>
                <a:cs typeface="Monaco"/>
              </a:rPr>
              <a:t>"p"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200" dirty="0" smtClean="0"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Count occurrences of a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character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s1.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replace(</a:t>
            </a:r>
            <a:r>
              <a:rPr lang="en-US" sz="2200" dirty="0" smtClean="0">
                <a:latin typeface="Monaco"/>
                <a:cs typeface="Monaco"/>
              </a:rPr>
              <a:t>"o", "BLAH"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)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Replace arg1 with arg2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pythBLAHn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print(s1)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.replace() did NOT change the string!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57338" y="2784775"/>
            <a:ext cx="1328737" cy="428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6075" y="2586241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The </a:t>
            </a:r>
            <a:r>
              <a:rPr lang="en-US" b="1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b="1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b="1" dirty="0" smtClean="0">
                <a:solidFill>
                  <a:schemeClr val="accent5"/>
                </a:solidFill>
              </a:rPr>
              <a:t>function takes a single </a:t>
            </a:r>
            <a:r>
              <a:rPr lang="en-US" b="1" i="1" dirty="0" smtClean="0">
                <a:solidFill>
                  <a:schemeClr val="accent5"/>
                </a:solidFill>
              </a:rPr>
              <a:t>argument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</a:t>
            </a:r>
            <a:r>
              <a:rPr lang="en-US" dirty="0" smtClean="0"/>
              <a:t>strings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126324"/>
            <a:ext cx="86145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s1 = "python"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.upper()</a:t>
            </a:r>
            <a:r>
              <a:rPr lang="en-US" sz="2200" dirty="0" smtClean="0"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Reveal uppercase string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s1</a:t>
            </a:r>
            <a:r>
              <a:rPr lang="en-US" sz="2200" dirty="0">
                <a:solidFill>
                  <a:schemeClr val="accent5"/>
                </a:solidFill>
                <a:latin typeface="Monaco"/>
                <a:cs typeface="Monaco"/>
              </a:rPr>
              <a:t>.upper()</a:t>
            </a:r>
            <a:r>
              <a:rPr lang="en-US" sz="2200" dirty="0">
                <a:latin typeface="Monaco"/>
                <a:cs typeface="Monaco"/>
              </a:rPr>
              <a:t>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Reveal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lowercase string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.capitalize()</a:t>
            </a:r>
            <a:r>
              <a:rPr lang="en-US" sz="2200" dirty="0" smtClean="0">
                <a:latin typeface="Monaco"/>
                <a:cs typeface="Monaco"/>
              </a:rPr>
              <a:t>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Reveal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capitalized string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Redefine string to modify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 = </a:t>
            </a:r>
            <a:r>
              <a:rPr lang="en-US" sz="2200" dirty="0">
                <a:latin typeface="Monaco"/>
                <a:cs typeface="Monaco"/>
              </a:rPr>
              <a:t>s1.capitalize() 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print(s1)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</p:txBody>
      </p:sp>
    </p:spTree>
    <p:extLst>
      <p:ext uri="{BB962C8B-B14F-4D97-AF65-F5344CB8AC3E}">
        <p14:creationId xmlns:p14="http://schemas.microsoft.com/office/powerpoint/2010/main" val="20105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77" y="1123950"/>
            <a:ext cx="76200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 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776" y="1829875"/>
            <a:ext cx="8336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lists</a:t>
            </a:r>
          </a:p>
          <a:p>
            <a:r>
              <a:rPr lang="en-US" sz="2200" dirty="0" smtClean="0">
                <a:latin typeface="Monaco"/>
                <a:cs typeface="Monaco"/>
              </a:rPr>
              <a:t>a = [1, 3, 5, 7, 9]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b = [1, 3.1, -5, 7, 9.001]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c </a:t>
            </a:r>
            <a:r>
              <a:rPr lang="en-US" sz="2200" dirty="0">
                <a:latin typeface="Monaco"/>
                <a:cs typeface="Monaco"/>
              </a:rPr>
              <a:t>= [1, 3.1, -5, 7, </a:t>
            </a:r>
            <a:r>
              <a:rPr lang="en-US" sz="2200" dirty="0" smtClean="0">
                <a:latin typeface="Monaco"/>
                <a:cs typeface="Monaco"/>
              </a:rPr>
              <a:t>9.001, "</a:t>
            </a:r>
            <a:r>
              <a:rPr lang="en-US" sz="2200" dirty="0" err="1" smtClean="0">
                <a:latin typeface="Monaco"/>
                <a:cs typeface="Monaco"/>
              </a:rPr>
              <a:t>woah</a:t>
            </a:r>
            <a:r>
              <a:rPr lang="en-US" sz="2200" dirty="0" smtClean="0">
                <a:latin typeface="Monaco"/>
                <a:cs typeface="Monaco"/>
              </a:rPr>
              <a:t>", "dude"]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d = [ [1, 2, 3], [11, 22, 33], [7.55, -9] ]</a:t>
            </a:r>
            <a:endParaRPr lang="en-US" sz="2200" dirty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5307750"/>
            <a:ext cx="8221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What do you notice about the variable </a:t>
            </a:r>
            <a:r>
              <a:rPr lang="en-US" sz="2200" b="1" dirty="0" smtClean="0">
                <a:solidFill>
                  <a:srgbClr val="DC5924"/>
                </a:solidFill>
              </a:rPr>
              <a:t>types</a:t>
            </a:r>
            <a:r>
              <a:rPr lang="en-US" sz="2200" dirty="0" smtClean="0">
                <a:solidFill>
                  <a:srgbClr val="DC5924"/>
                </a:solidFill>
              </a:rPr>
              <a:t> that comprise the </a:t>
            </a:r>
            <a:r>
              <a:rPr lang="en-US" sz="2200" i="1" dirty="0" smtClean="0">
                <a:solidFill>
                  <a:srgbClr val="DC5924"/>
                </a:solidFill>
              </a:rPr>
              <a:t>items</a:t>
            </a:r>
            <a:r>
              <a:rPr lang="en-US" sz="2200" dirty="0" smtClean="0">
                <a:solidFill>
                  <a:srgbClr val="DC5924"/>
                </a:solidFill>
              </a:rPr>
              <a:t> of these lists?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122" y="1000868"/>
            <a:ext cx="1060981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/>
                <a:cs typeface="Monaco"/>
              </a:rPr>
              <a:t>d</a:t>
            </a:r>
            <a:r>
              <a:rPr lang="en-US" sz="2200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sz="2200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                                       from 0!</a:t>
            </a:r>
            <a:endParaRPr lang="en-US" sz="2200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the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second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entry in d using brackets []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print(d[1])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a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slice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of the list with [x:y]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print(d[1:4])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print(d[3:])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assumes go through end of list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print(d[:5])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assumes start at beginning of list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2820" y="4263299"/>
            <a:ext cx="562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In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sz="2000" dirty="0" smtClean="0">
                <a:solidFill>
                  <a:srgbClr val="DC5924"/>
                </a:solidFill>
              </a:rPr>
              <a:t>,  x is </a:t>
            </a:r>
            <a:r>
              <a:rPr lang="en-US" sz="2000" u="sng" dirty="0" smtClean="0">
                <a:solidFill>
                  <a:srgbClr val="DC5924"/>
                </a:solidFill>
              </a:rPr>
              <a:t>inclusive</a:t>
            </a:r>
            <a:r>
              <a:rPr lang="en-US" sz="2000" dirty="0" smtClean="0">
                <a:solidFill>
                  <a:srgbClr val="DC5924"/>
                </a:solidFill>
              </a:rPr>
              <a:t> and y is </a:t>
            </a:r>
            <a:r>
              <a:rPr lang="en-US" sz="2000" u="sng" dirty="0" smtClean="0">
                <a:solidFill>
                  <a:srgbClr val="DC5924"/>
                </a:solidFill>
              </a:rPr>
              <a:t>exclusive</a:t>
            </a:r>
            <a:endParaRPr lang="en-US" sz="2000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215406"/>
            <a:ext cx="9729791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/>
                <a:cs typeface="Monaco"/>
              </a:rPr>
              <a:t>d</a:t>
            </a:r>
            <a:r>
              <a:rPr lang="en-US" sz="2200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sz="2200" b="1" dirty="0">
                <a:solidFill>
                  <a:srgbClr val="F5C201"/>
                </a:solidFill>
                <a:latin typeface="Monaco"/>
                <a:cs typeface="Monaco"/>
              </a:rPr>
              <a:t> </a:t>
            </a:r>
            <a:r>
              <a:rPr lang="en-US" sz="2200" b="1" dirty="0" smtClean="0">
                <a:solidFill>
                  <a:srgbClr val="F5C201"/>
                </a:solidFill>
                <a:latin typeface="Monaco"/>
                <a:cs typeface="Monaco"/>
              </a:rPr>
              <a:t>    0  1  2  3  4   5   6   </a:t>
            </a:r>
            <a:r>
              <a:rPr lang="en-US" sz="2200" b="1" dirty="0" smtClean="0">
                <a:solidFill>
                  <a:srgbClr val="F5C201"/>
                </a:solidFill>
                <a:latin typeface="Monaco"/>
                <a:cs typeface="Monaco"/>
                <a:sym typeface="Wingdings"/>
              </a:rPr>
              <a:t> "Regular" indexing</a:t>
            </a:r>
            <a:endParaRPr lang="en-US" sz="2200" b="1" dirty="0" smtClean="0">
              <a:solidFill>
                <a:srgbClr val="F5C201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</a:rPr>
              <a:t>    -7 -6 -5 -4 -3  -2  -1   </a:t>
            </a:r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sz="2200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the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last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entry in d using brackets []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print(d[-1])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the last</a:t>
            </a:r>
            <a:r>
              <a:rPr lang="en-US" sz="22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2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entries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in d using brackets []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print(d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[-2:])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[11, 13]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Strings are indexed in the same way as lists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 </a:t>
            </a:r>
            <a:r>
              <a:rPr lang="en-US" sz="2200" dirty="0">
                <a:latin typeface="Monaco"/>
                <a:cs typeface="Monaco"/>
              </a:rPr>
              <a:t>= "Washington D.C</a:t>
            </a:r>
            <a:r>
              <a:rPr lang="en-US" sz="2200" dirty="0" smtClean="0">
                <a:latin typeface="Monaco"/>
                <a:cs typeface="Monaco"/>
              </a:rPr>
              <a:t>."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print(s[1</a:t>
            </a:r>
            <a:r>
              <a:rPr lang="en-US" sz="2200" dirty="0">
                <a:latin typeface="Monaco"/>
                <a:cs typeface="Monaco"/>
              </a:rPr>
              <a:t>])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026311"/>
            <a:ext cx="861455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 = [10, 11, 6, 9, 2, 19, 5, 14]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Length of a container variable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sum(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Add up all items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76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.count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latin typeface="Monaco"/>
                <a:cs typeface="Monaco"/>
              </a:rPr>
              <a:t>10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Count occurrences of an item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.index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latin typeface="Monaco"/>
                <a:cs typeface="Monaco"/>
              </a:rPr>
              <a:t>6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Return the index of a value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								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in the list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.append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latin typeface="Monaco"/>
                <a:cs typeface="Monaco"/>
              </a:rPr>
              <a:t>1000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Add item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in place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to end 										of list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[10, 11, 6, 9, 2, 19, 5,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14, 1000]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4496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are mutable and 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134" y="1386856"/>
            <a:ext cx="87517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 indexing to replace entries in a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 = [-8, -5, -3, 0, 1]</a:t>
            </a:r>
          </a:p>
          <a:p>
            <a:r>
              <a:rPr lang="en-US" sz="2000" dirty="0" smtClean="0">
                <a:latin typeface="Monaco"/>
                <a:cs typeface="Monaco"/>
              </a:rPr>
              <a:t>a[2] = 77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print(a)</a:t>
            </a: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 [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-8, -5,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77,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0, 1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But not with strings!!</a:t>
            </a:r>
          </a:p>
          <a:p>
            <a:r>
              <a:rPr lang="en-US" sz="2000" dirty="0" smtClean="0">
                <a:latin typeface="Monaco"/>
                <a:cs typeface="Monaco"/>
              </a:rPr>
              <a:t>a = "I will never ever change."</a:t>
            </a:r>
          </a:p>
          <a:p>
            <a:r>
              <a:rPr lang="en-US" sz="2000" dirty="0" smtClean="0">
                <a:latin typeface="Monaco"/>
                <a:cs typeface="Monaco"/>
              </a:rPr>
              <a:t>a[2] = "A"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TypeError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: '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str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' object does not support item assignment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Instead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you must reassign, to itself or a new variable</a:t>
            </a:r>
            <a:endParaRPr lang="is-I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is-IS" sz="2000" dirty="0" smtClean="0">
                <a:latin typeface="Monaco"/>
                <a:cs typeface="Monaco"/>
              </a:rPr>
              <a:t>new_a = a[:2] + "A" + a[3:]</a:t>
            </a:r>
          </a:p>
          <a:p>
            <a:r>
              <a:rPr lang="is-IS" sz="2000" dirty="0" smtClean="0">
                <a:latin typeface="Monaco"/>
                <a:cs typeface="Monaco"/>
              </a:rPr>
              <a:t>print(new_a)</a:t>
            </a:r>
          </a:p>
          <a:p>
            <a:r>
              <a:rPr lang="is-IS" sz="2000" dirty="0">
                <a:latin typeface="Monaco"/>
                <a:cs typeface="Monaco"/>
              </a:rPr>
              <a:t> </a:t>
            </a:r>
            <a:r>
              <a:rPr lang="is-IS" sz="2000" dirty="0" smtClean="0">
                <a:latin typeface="Monaco"/>
                <a:cs typeface="Monaco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'I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Aill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never ever change.'</a:t>
            </a:r>
          </a:p>
        </p:txBody>
      </p:sp>
    </p:spTree>
    <p:extLst>
      <p:ext uri="{BB962C8B-B14F-4D97-AF65-F5344CB8AC3E}">
        <p14:creationId xmlns:p14="http://schemas.microsoft.com/office/powerpoint/2010/main" val="389326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b="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returns True/False if a character/item is in a container (list, string)</a:t>
            </a:r>
            <a:endParaRPr lang="en-US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446" y="2923718"/>
            <a:ext cx="86145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 = [10, 11, 6, 9, 2, 19, 5, 14]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print(5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in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True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print("11"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in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False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print("11"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not in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True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231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mr-IN" dirty="0" smtClean="0"/>
              <a:t>…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24318"/>
            <a:ext cx="86145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 = [10, 11, 6, 9, 2, 19, 5, 14]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10 </a:t>
            </a:r>
            <a:r>
              <a:rPr lang="en-US" sz="2000" b="1" dirty="0" smtClean="0">
                <a:solidFill>
                  <a:schemeClr val="accent5"/>
                </a:solidFill>
                <a:latin typeface="Monaco"/>
                <a:cs typeface="Monaco"/>
              </a:rPr>
              <a:t>in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 smtClean="0">
                <a:latin typeface="Monaco"/>
                <a:cs typeface="Monaco"/>
              </a:rPr>
              <a:t>	print("Yes 10 is there!")</a:t>
            </a:r>
          </a:p>
          <a:p>
            <a:r>
              <a:rPr lang="en-US" sz="2000" dirty="0" smtClean="0">
                <a:latin typeface="Monaco"/>
                <a:cs typeface="Monaco"/>
              </a:rPr>
              <a:t>else:</a:t>
            </a:r>
          </a:p>
          <a:p>
            <a:r>
              <a:rPr lang="en-US" sz="2000" dirty="0" smtClean="0">
                <a:latin typeface="Monaco"/>
                <a:cs typeface="Monaco"/>
              </a:rPr>
              <a:t>	print("Nope, sorry")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Yes 10 is there!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558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The shell language is accessed in the </a:t>
            </a:r>
            <a:r>
              <a:rPr lang="en-US" i="1" dirty="0" smtClean="0">
                <a:sym typeface="Wingdings"/>
              </a:rPr>
              <a:t>terminal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aka </a:t>
            </a:r>
            <a:r>
              <a:rPr lang="en-US" i="1" dirty="0" smtClean="0">
                <a:sym typeface="Wingdings"/>
              </a:rPr>
              <a:t>command line </a:t>
            </a:r>
            <a:r>
              <a:rPr lang="en-US" dirty="0" smtClean="0">
                <a:sym typeface="Wingdings"/>
              </a:rPr>
              <a:t>aka </a:t>
            </a:r>
            <a:r>
              <a:rPr lang="en-US" i="1" dirty="0" smtClean="0">
                <a:sym typeface="Wingdings"/>
              </a:rPr>
              <a:t>console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684</TotalTime>
  <Words>1902</Words>
  <Application>Microsoft Macintosh PowerPoint</Application>
  <PresentationFormat>On-screen Show (4:3)</PresentationFormat>
  <Paragraphs>622</Paragraphs>
  <Slides>58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 Black</vt:lpstr>
      <vt:lpstr>Calibri</vt:lpstr>
      <vt:lpstr>Mangal</vt:lpstr>
      <vt:lpstr>Monaco</vt:lpstr>
      <vt:lpstr>Wingdings</vt:lpstr>
      <vt:lpstr>Arial</vt:lpstr>
      <vt:lpstr>Essential</vt:lpstr>
      <vt:lpstr>Introduction to Python: Day one</vt:lpstr>
      <vt:lpstr>Topics we’ll cover: </vt:lpstr>
      <vt:lpstr>why learn computer programming?</vt:lpstr>
      <vt:lpstr>why learn python? </vt:lpstr>
      <vt:lpstr>computers are stupid</vt:lpstr>
      <vt:lpstr>Let’s begin with unix 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Find your console!</vt:lpstr>
      <vt:lpstr>enter, python!</vt:lpstr>
      <vt:lpstr>critical psa: text editors</vt:lpstr>
      <vt:lpstr>Integers and floats</vt:lpstr>
      <vt:lpstr>Integers and floats</vt:lpstr>
      <vt:lpstr>Integers and floats</vt:lpstr>
      <vt:lpstr>Mathematical operations</vt:lpstr>
      <vt:lpstr>Mathematical operations</vt:lpstr>
      <vt:lpstr>Use the print function to check your code</vt:lpstr>
      <vt:lpstr>oh, the ways you’ll print*</vt:lpstr>
      <vt:lpstr>Python2 vs python3</vt:lpstr>
      <vt:lpstr>exercise break</vt:lpstr>
      <vt:lpstr>Modifying the value in place</vt:lpstr>
      <vt:lpstr>logical operators</vt:lpstr>
      <vt:lpstr>performing logical comparisons</vt:lpstr>
      <vt:lpstr>combining logical statements</vt:lpstr>
      <vt:lpstr>combining logical statements</vt:lpstr>
      <vt:lpstr>program control flow with if statements</vt:lpstr>
      <vt:lpstr>program control flow with if statements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exercise break</vt:lpstr>
      <vt:lpstr>python container variables</vt:lpstr>
      <vt:lpstr>python strings</vt:lpstr>
      <vt:lpstr>Fun with strings </vt:lpstr>
      <vt:lpstr>Fun with strings </vt:lpstr>
      <vt:lpstr>exercise break</vt:lpstr>
      <vt:lpstr>Python lists </vt:lpstr>
      <vt:lpstr>indexing in python </vt:lpstr>
      <vt:lpstr>indexing in python </vt:lpstr>
      <vt:lpstr>Fun with lists </vt:lpstr>
      <vt:lpstr>Lists are mutable and strings are immutable</vt:lpstr>
      <vt:lpstr>The in operator</vt:lpstr>
      <vt:lpstr>in… in action</vt:lpstr>
      <vt:lpstr>exercise break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1200</cp:revision>
  <dcterms:created xsi:type="dcterms:W3CDTF">2015-05-13T18:41:17Z</dcterms:created>
  <dcterms:modified xsi:type="dcterms:W3CDTF">2018-05-21T13:49:15Z</dcterms:modified>
</cp:coreProperties>
</file>