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9"/>
  </p:notesMasterIdLst>
  <p:sldIdLst>
    <p:sldId id="256" r:id="rId2"/>
    <p:sldId id="257" r:id="rId3"/>
    <p:sldId id="259" r:id="rId4"/>
    <p:sldId id="260" r:id="rId5"/>
    <p:sldId id="337" r:id="rId6"/>
    <p:sldId id="343" r:id="rId7"/>
    <p:sldId id="344" r:id="rId8"/>
    <p:sldId id="263" r:id="rId9"/>
    <p:sldId id="349" r:id="rId10"/>
    <p:sldId id="264" r:id="rId11"/>
    <p:sldId id="269" r:id="rId12"/>
    <p:sldId id="338" r:id="rId13"/>
    <p:sldId id="339" r:id="rId14"/>
    <p:sldId id="265" r:id="rId15"/>
    <p:sldId id="266" r:id="rId16"/>
    <p:sldId id="267" r:id="rId17"/>
    <p:sldId id="268" r:id="rId18"/>
    <p:sldId id="270" r:id="rId19"/>
    <p:sldId id="373" r:id="rId20"/>
    <p:sldId id="345" r:id="rId21"/>
    <p:sldId id="275" r:id="rId22"/>
    <p:sldId id="278" r:id="rId23"/>
    <p:sldId id="277" r:id="rId24"/>
    <p:sldId id="378" r:id="rId25"/>
    <p:sldId id="280" r:id="rId26"/>
    <p:sldId id="283" r:id="rId27"/>
    <p:sldId id="288" r:id="rId28"/>
    <p:sldId id="375" r:id="rId29"/>
    <p:sldId id="374" r:id="rId30"/>
    <p:sldId id="295" r:id="rId31"/>
    <p:sldId id="353" r:id="rId32"/>
    <p:sldId id="354" r:id="rId33"/>
    <p:sldId id="355" r:id="rId34"/>
    <p:sldId id="356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8" r:id="rId45"/>
    <p:sldId id="369" r:id="rId46"/>
    <p:sldId id="370" r:id="rId47"/>
    <p:sldId id="371" r:id="rId48"/>
    <p:sldId id="379" r:id="rId49"/>
    <p:sldId id="381" r:id="rId50"/>
    <p:sldId id="313" r:id="rId51"/>
    <p:sldId id="302" r:id="rId52"/>
    <p:sldId id="299" r:id="rId53"/>
    <p:sldId id="380" r:id="rId54"/>
    <p:sldId id="372" r:id="rId55"/>
    <p:sldId id="382" r:id="rId56"/>
    <p:sldId id="383" r:id="rId57"/>
    <p:sldId id="342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7" autoAdjust="0"/>
    <p:restoredTop sz="94650" autoAdjust="0"/>
  </p:normalViewPr>
  <p:slideViewPr>
    <p:cSldViewPr snapToGrid="0" snapToObjects="1">
      <p:cViewPr>
        <p:scale>
          <a:sx n="90" d="100"/>
          <a:sy n="90" d="100"/>
        </p:scale>
        <p:origin x="976" y="7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 this is where secret</a:t>
            </a:r>
            <a:r>
              <a:rPr lang="en-US" baseline="0" dirty="0" smtClean="0"/>
              <a:t> important things happen. If you don</a:t>
            </a:r>
            <a:r>
              <a:rPr lang="fr-FR" baseline="0" dirty="0" smtClean="0"/>
              <a:t>’</a:t>
            </a:r>
            <a:r>
              <a:rPr lang="en-US" baseline="0" dirty="0" smtClean="0"/>
              <a:t>t understand computers well, don’t mess around in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DEMONSTRATE</a:t>
            </a:r>
            <a:r>
              <a:rPr lang="en-US" baseline="0"/>
              <a:t> CD HERE!!!</a:t>
            </a:r>
          </a:p>
          <a:p>
            <a:r>
              <a:rPr lang="en-US" baseline="0"/>
              <a:t>INCLUDE ~, .., . cd on its own. relative path vs absolute path demo.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3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Monaco"/>
                <a:cs typeface="Monaco"/>
              </a:rPr>
              <a:t>print(a, "is a number.", b, "is also a number.")</a:t>
            </a:r>
          </a:p>
          <a:p>
            <a:r>
              <a:rPr lang="en-US" dirty="0" smtClean="0"/>
              <a:t> ,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87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one</a:t>
            </a:r>
            <a:endParaRPr lang="en-US" sz="66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J </a:t>
            </a:r>
            <a:r>
              <a:rPr lang="en-US" dirty="0" smtClean="0"/>
              <a:t>Spielman, </a:t>
            </a:r>
            <a:r>
              <a:rPr lang="en-US" dirty="0" err="1" smtClean="0"/>
              <a:t>phd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Big data in biology summer school, 2018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86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The path from A to C is </a:t>
            </a:r>
            <a:r>
              <a:rPr lang="en-US" sz="2400" dirty="0" smtClean="0">
                <a:solidFill>
                  <a:schemeClr val="accent5"/>
                </a:solidFill>
                <a:latin typeface="Monaco"/>
                <a:cs typeface="Monaco"/>
              </a:rPr>
              <a:t>B/C</a:t>
            </a:r>
            <a:endParaRPr lang="en-US" sz="2400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5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1" y="3434923"/>
            <a:ext cx="1349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Move up the hierarchy with </a:t>
            </a:r>
            <a:r>
              <a:rPr lang="en-US" sz="1200" dirty="0" smtClean="0">
                <a:latin typeface="Monaco"/>
                <a:cs typeface="Monaco"/>
              </a:rPr>
              <a:t>..</a:t>
            </a:r>
            <a:endParaRPr lang="en-US" sz="1200" dirty="0">
              <a:latin typeface="Monaco"/>
              <a:cs typeface="Monaco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04933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DC5924"/>
                </a:solidFill>
              </a:rPr>
              <a:t>The path from C to A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../..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235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top-level</a:t>
            </a:r>
            <a:r>
              <a:rPr lang="en-US" dirty="0" smtClean="0"/>
              <a:t> directory is called </a:t>
            </a:r>
            <a:r>
              <a:rPr lang="en-US" i="1" dirty="0" smtClean="0"/>
              <a:t>root</a:t>
            </a:r>
            <a:r>
              <a:rPr lang="en-US" dirty="0" smtClean="0"/>
              <a:t>, and is denoted with single slash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9013" y="2966048"/>
            <a:ext cx="29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50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8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844098" y="634498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The </a:t>
            </a:r>
            <a:r>
              <a:rPr lang="en-US" sz="2000" i="1" dirty="0" smtClean="0">
                <a:solidFill>
                  <a:srgbClr val="DC5924"/>
                </a:solidFill>
              </a:rPr>
              <a:t>full path </a:t>
            </a:r>
            <a:r>
              <a:rPr lang="en-US" sz="2000" dirty="0" smtClean="0">
                <a:solidFill>
                  <a:srgbClr val="DC5924"/>
                </a:solidFill>
              </a:rPr>
              <a:t>to my home directory is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/Users/</a:t>
            </a:r>
            <a:r>
              <a:rPr lang="en-US" sz="2000" dirty="0" err="1" smtClean="0">
                <a:solidFill>
                  <a:srgbClr val="DC5924"/>
                </a:solidFill>
                <a:latin typeface="Monaco"/>
                <a:cs typeface="Monaco"/>
              </a:rPr>
              <a:t>sjspielman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/</a:t>
            </a:r>
            <a:endParaRPr lang="en-US" sz="2000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move around in our file system with the command </a:t>
            </a:r>
            <a:r>
              <a:rPr lang="en-US" dirty="0" smtClean="0">
                <a:latin typeface="Monaco"/>
                <a:cs typeface="Monaco"/>
              </a:rPr>
              <a:t>cd</a:t>
            </a:r>
            <a:r>
              <a:rPr lang="en-US" dirty="0" smtClean="0">
                <a:cs typeface="Monaco"/>
              </a:rPr>
              <a:t> </a:t>
            </a:r>
            <a:r>
              <a:rPr lang="en-US" sz="1800" dirty="0" smtClean="0">
                <a:cs typeface="Monaco"/>
              </a:rPr>
              <a:t>(</a:t>
            </a:r>
            <a:r>
              <a:rPr lang="en-US" sz="1800" i="1" dirty="0" smtClean="0">
                <a:cs typeface="Monaco"/>
              </a:rPr>
              <a:t>c</a:t>
            </a:r>
            <a:r>
              <a:rPr lang="en-US" sz="1800" dirty="0" smtClean="0">
                <a:cs typeface="Monaco"/>
              </a:rPr>
              <a:t>hange </a:t>
            </a:r>
            <a:r>
              <a:rPr lang="en-US" sz="1800" i="1" dirty="0" smtClean="0">
                <a:cs typeface="Monaco"/>
              </a:rPr>
              <a:t>d</a:t>
            </a:r>
            <a:r>
              <a:rPr lang="en-US" sz="1800" dirty="0" smtClean="0">
                <a:cs typeface="Monaco"/>
              </a:rPr>
              <a:t>irectory)</a:t>
            </a:r>
            <a:endParaRPr lang="en-US" sz="1800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Absolute, or full, path is the path </a:t>
            </a:r>
            <a:r>
              <a:rPr lang="en-US" i="1" dirty="0" smtClean="0">
                <a:cs typeface="Monaco"/>
              </a:rPr>
              <a:t>from the root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Relative path is the path </a:t>
            </a:r>
            <a:r>
              <a:rPr lang="en-US" i="1" dirty="0" smtClean="0">
                <a:cs typeface="Monaco"/>
              </a:rPr>
              <a:t>from the working directory </a:t>
            </a:r>
            <a:r>
              <a:rPr lang="en-US" dirty="0" smtClean="0">
                <a:cs typeface="Monaco"/>
              </a:rPr>
              <a:t>(i.e., where you are)</a:t>
            </a:r>
            <a:endParaRPr lang="en-US" dirty="0">
              <a:cs typeface="Monac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81125"/>
            <a:ext cx="7620000" cy="4373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All UNIX commands are actually </a:t>
            </a:r>
            <a:r>
              <a:rPr lang="en-US" i="1" dirty="0" smtClean="0"/>
              <a:t>little computer programs</a:t>
            </a:r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basic unix commands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33474"/>
              </p:ext>
            </p:extLst>
          </p:nvPr>
        </p:nvGraphicFramePr>
        <p:xfrm>
          <a:off x="268359" y="2625987"/>
          <a:ext cx="8596715" cy="411012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1777"/>
                <a:gridCol w="6864938"/>
              </a:tblGrid>
              <a:tr h="736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it</a:t>
                      </a:r>
                      <a:r>
                        <a:rPr lang="en-US" baseline="0" dirty="0" smtClean="0"/>
                        <a:t> does</a:t>
                      </a:r>
                      <a:endParaRPr lang="en-US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cd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hange </a:t>
                      </a:r>
                      <a:r>
                        <a:rPr lang="en-US" b="1" dirty="0" smtClean="0"/>
                        <a:t>D</a:t>
                      </a:r>
                      <a:r>
                        <a:rPr lang="en-US" b="0" dirty="0" smtClean="0"/>
                        <a:t>irectory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pwd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rint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W</a:t>
                      </a:r>
                      <a:r>
                        <a:rPr lang="en-US" b="0" baseline="0" dirty="0" smtClean="0"/>
                        <a:t>orking </a:t>
                      </a:r>
                      <a:r>
                        <a:rPr lang="en-US" b="1" baseline="0" dirty="0" smtClean="0"/>
                        <a:t>D</a:t>
                      </a:r>
                      <a:r>
                        <a:rPr lang="en-US" b="0" baseline="0" dirty="0" smtClean="0"/>
                        <a:t>irectory  (gives the full path)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ls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b="0" i="0" dirty="0" smtClean="0"/>
                        <a:t>i</a:t>
                      </a:r>
                      <a:r>
                        <a:rPr lang="en-US" b="1" i="0" dirty="0" smtClean="0"/>
                        <a:t>s</a:t>
                      </a:r>
                      <a:r>
                        <a:rPr lang="en-US" b="0" i="0" dirty="0" smtClean="0"/>
                        <a:t>t</a:t>
                      </a:r>
                      <a:r>
                        <a:rPr lang="en-US" b="0" i="0" baseline="0" dirty="0" smtClean="0"/>
                        <a:t> (contents of a directory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mv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v</a:t>
                      </a:r>
                      <a:r>
                        <a:rPr lang="en-US" b="0" dirty="0" smtClean="0"/>
                        <a:t>e a file or directory (original not retained!)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cp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y a file or directory (original </a:t>
                      </a:r>
                      <a:r>
                        <a:rPr lang="en-US" b="0" i="1" dirty="0" smtClean="0"/>
                        <a:t>is</a:t>
                      </a:r>
                      <a:r>
                        <a:rPr lang="en-US" b="0" i="0" dirty="0" smtClean="0"/>
                        <a:t> retained)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rm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ove a</a:t>
                      </a:r>
                      <a:r>
                        <a:rPr lang="en-US" b="0" baseline="0" dirty="0" smtClean="0"/>
                        <a:t> file or directory *forever*  (NOT A TRASHCAN)</a:t>
                      </a:r>
                      <a:endParaRPr lang="en-US" b="1" dirty="0"/>
                    </a:p>
                  </a:txBody>
                  <a:tcPr/>
                </a:tc>
              </a:tr>
              <a:tr h="426429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mkdir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k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0" baseline="0" dirty="0" smtClean="0"/>
                        <a:t> a new </a:t>
                      </a:r>
                      <a:r>
                        <a:rPr lang="en-US" b="1" baseline="0" dirty="0" smtClean="0"/>
                        <a:t>dir</a:t>
                      </a:r>
                      <a:r>
                        <a:rPr lang="en-US" b="0" baseline="0" dirty="0" smtClean="0"/>
                        <a:t>ectory</a:t>
                      </a:r>
                      <a:endParaRPr lang="en-US" b="1" dirty="0"/>
                    </a:p>
                  </a:txBody>
                  <a:tcPr/>
                </a:tc>
              </a:tr>
              <a:tr h="4209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man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n</a:t>
                      </a:r>
                      <a:r>
                        <a:rPr lang="en-US" b="0" dirty="0" smtClean="0"/>
                        <a:t>ual</a:t>
                      </a:r>
                      <a:r>
                        <a:rPr lang="en-US" b="0" baseline="0" dirty="0" smtClean="0"/>
                        <a:t> (shows documentation for a given command)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84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your console!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On a Mac or Linux?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Launch a terminal session and type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python2</a:t>
            </a:r>
            <a:r>
              <a:rPr lang="en-US" dirty="0" smtClean="0"/>
              <a:t> or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python3 </a:t>
            </a:r>
          </a:p>
          <a:p>
            <a:pPr marL="971550" lvl="1" indent="-514350">
              <a:buAutoNum type="arabicPeriod"/>
            </a:pPr>
            <a:r>
              <a:rPr lang="en-US" dirty="0" smtClean="0">
                <a:ea typeface="Monaco" charset="0"/>
                <a:cs typeface="Monaco" charset="0"/>
              </a:rPr>
              <a:t>Open your text editor (i.e. BBEdit)</a:t>
            </a:r>
            <a:endParaRPr lang="en-US" dirty="0" smtClean="0">
              <a:ea typeface="Monaco" charset="0"/>
              <a:cs typeface="Monaco" charset="0"/>
            </a:endParaRPr>
          </a:p>
          <a:p>
            <a:pPr marL="971550" lvl="1" indent="-514350">
              <a:buAutoNum type="arabicPeriod"/>
            </a:pP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ea typeface="Monaco" charset="0"/>
                <a:cs typeface="Monaco" charset="0"/>
              </a:rPr>
              <a:t>Using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pythonanywhere.com</a:t>
            </a:r>
            <a:r>
              <a:rPr lang="en-US" dirty="0" smtClean="0"/>
              <a:t> ?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Open your browser and login to the home page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090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we’ll cover: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8155"/>
            <a:ext cx="8443914" cy="5769858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Day One, May </a:t>
            </a:r>
            <a:r>
              <a:rPr lang="en-US" sz="2600" dirty="0" smtClean="0"/>
              <a:t>21st</a:t>
            </a:r>
          </a:p>
          <a:p>
            <a:pPr marL="914400" lvl="1" indent="-457200"/>
            <a:r>
              <a:rPr lang="en-US" sz="2200" dirty="0"/>
              <a:t>B</a:t>
            </a:r>
            <a:r>
              <a:rPr lang="en-US" sz="2200" dirty="0" smtClean="0"/>
              <a:t>asic operations</a:t>
            </a:r>
          </a:p>
          <a:p>
            <a:pPr marL="914400" lvl="1" indent="-457200"/>
            <a:r>
              <a:rPr lang="en-US" sz="2200" dirty="0" smtClean="0"/>
              <a:t>Python </a:t>
            </a:r>
            <a:r>
              <a:rPr lang="en-US" sz="2200" dirty="0" smtClean="0"/>
              <a:t>data </a:t>
            </a:r>
            <a:r>
              <a:rPr lang="en-US" sz="2200" dirty="0" smtClean="0"/>
              <a:t>structures, Part 1</a:t>
            </a:r>
          </a:p>
          <a:p>
            <a:pPr marL="914400" lvl="1" indent="-457200"/>
            <a:r>
              <a:rPr lang="en-US" sz="2200" dirty="0" smtClean="0"/>
              <a:t>Control </a:t>
            </a:r>
            <a:r>
              <a:rPr lang="en-US" sz="2200" dirty="0" smtClean="0"/>
              <a:t>flow, Part </a:t>
            </a:r>
            <a:r>
              <a:rPr lang="en-US" sz="2200" dirty="0" smtClean="0"/>
              <a:t>1</a:t>
            </a:r>
            <a:endParaRPr lang="en-US" sz="2200" dirty="0" smtClean="0"/>
          </a:p>
          <a:p>
            <a:r>
              <a:rPr lang="en-US" sz="2600" dirty="0" smtClean="0"/>
              <a:t>Day Two, May 22nd</a:t>
            </a:r>
          </a:p>
          <a:p>
            <a:pPr marL="914400" lvl="1" indent="-457200"/>
            <a:r>
              <a:rPr lang="en-US" sz="2200" dirty="0" smtClean="0"/>
              <a:t>Control flow, Part </a:t>
            </a:r>
            <a:r>
              <a:rPr lang="en-US" sz="2200" dirty="0" smtClean="0"/>
              <a:t>2</a:t>
            </a:r>
          </a:p>
          <a:p>
            <a:pPr marL="914400" lvl="1" indent="-457200"/>
            <a:r>
              <a:rPr lang="en-US" sz="2200" dirty="0"/>
              <a:t>Python data structures, Part </a:t>
            </a:r>
            <a:r>
              <a:rPr lang="en-US" sz="2200" dirty="0" smtClean="0"/>
              <a:t>2</a:t>
            </a:r>
            <a:endParaRPr lang="en-US" sz="2200" dirty="0" smtClean="0"/>
          </a:p>
          <a:p>
            <a:pPr marL="914400" lvl="1" indent="-457200"/>
            <a:r>
              <a:rPr lang="en-US" sz="2200" dirty="0" smtClean="0"/>
              <a:t>Functions (possibly day 3)</a:t>
            </a:r>
            <a:endParaRPr lang="en-US" sz="2200" dirty="0" smtClean="0"/>
          </a:p>
          <a:p>
            <a:r>
              <a:rPr lang="en-US" sz="2600" dirty="0" smtClean="0"/>
              <a:t>Day Three, May 23rd</a:t>
            </a:r>
          </a:p>
          <a:p>
            <a:pPr marL="914400" lvl="1" indent="-457200"/>
            <a:r>
              <a:rPr lang="en-US" sz="2200" dirty="0"/>
              <a:t>File </a:t>
            </a:r>
            <a:r>
              <a:rPr lang="en-US" sz="2200" dirty="0" smtClean="0"/>
              <a:t>input/output</a:t>
            </a:r>
          </a:p>
          <a:p>
            <a:pPr marL="914400" lvl="1" indent="-457200"/>
            <a:r>
              <a:rPr lang="en-US" sz="2200" dirty="0" smtClean="0"/>
              <a:t>Practice!</a:t>
            </a:r>
          </a:p>
          <a:p>
            <a:r>
              <a:rPr lang="en-US" sz="2600" dirty="0" smtClean="0"/>
              <a:t>Day </a:t>
            </a:r>
            <a:r>
              <a:rPr lang="en-US" sz="2600" dirty="0" smtClean="0"/>
              <a:t>Four, May 24th</a:t>
            </a:r>
          </a:p>
          <a:p>
            <a:pPr marL="914400" lvl="1" indent="-457200"/>
            <a:r>
              <a:rPr lang="en-US" sz="2200" dirty="0" smtClean="0"/>
              <a:t>Python modules and "best practices"</a:t>
            </a:r>
          </a:p>
          <a:p>
            <a:pPr marL="914400" lvl="1" indent="-457200"/>
            <a:r>
              <a:rPr lang="en-US" sz="2200" dirty="0" smtClean="0"/>
              <a:t>Regular </a:t>
            </a:r>
            <a:r>
              <a:rPr lang="en-US" sz="2200" dirty="0" smtClean="0"/>
              <a:t>expressions and file manipulation</a:t>
            </a:r>
          </a:p>
          <a:p>
            <a:pPr marL="914400" lvl="1" indent="-457200"/>
            <a:r>
              <a:rPr lang="en-US" sz="2200" dirty="0" err="1" smtClean="0"/>
              <a:t>Biopython</a:t>
            </a:r>
            <a:r>
              <a:rPr lang="en-US" sz="2200" dirty="0" smtClean="0"/>
              <a:t> (time permitting)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383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</p:txBody>
      </p:sp>
    </p:spTree>
    <p:extLst>
      <p:ext uri="{BB962C8B-B14F-4D97-AF65-F5344CB8AC3E}">
        <p14:creationId xmlns:p14="http://schemas.microsoft.com/office/powerpoint/2010/main" val="10547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37356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Python is an </a:t>
            </a:r>
            <a:r>
              <a:rPr lang="en-US" i="1" dirty="0" smtClean="0"/>
              <a:t>object-oriented </a:t>
            </a:r>
            <a:r>
              <a:rPr lang="en-US" i="1" dirty="0" smtClean="0"/>
              <a:t>language</a:t>
            </a:r>
          </a:p>
          <a:p>
            <a:pPr marL="457200" indent="-457200">
              <a:buFont typeface="Arial"/>
              <a:buChar char="•"/>
            </a:pPr>
            <a:endParaRPr lang="en-US" i="1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Each </a:t>
            </a:r>
            <a:r>
              <a:rPr lang="en-US" dirty="0" smtClean="0"/>
              <a:t>variable is an </a:t>
            </a:r>
            <a:r>
              <a:rPr lang="en-US" i="1" dirty="0" smtClean="0"/>
              <a:t>object</a:t>
            </a:r>
            <a:r>
              <a:rPr lang="en-US" dirty="0" smtClean="0"/>
              <a:t> with a a </a:t>
            </a:r>
            <a:r>
              <a:rPr lang="en-US" i="1" dirty="0"/>
              <a:t>name</a:t>
            </a:r>
            <a:r>
              <a:rPr lang="en-US" dirty="0"/>
              <a:t>, </a:t>
            </a:r>
            <a:r>
              <a:rPr lang="en-US" i="1" dirty="0"/>
              <a:t>value</a:t>
            </a:r>
            <a:r>
              <a:rPr lang="en-US" dirty="0"/>
              <a:t>, and </a:t>
            </a:r>
            <a:r>
              <a:rPr lang="en-US" i="1" dirty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The </a:t>
            </a:r>
            <a:r>
              <a:rPr lang="en-US" i="1" dirty="0"/>
              <a:t>type</a:t>
            </a:r>
            <a:r>
              <a:rPr lang="en-US" dirty="0"/>
              <a:t> determines what you can do with the variable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2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</a:t>
            </a:r>
            <a:r>
              <a:rPr lang="en-US" smtClean="0"/>
              <a:t>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1" y="2136415"/>
            <a:ext cx="69566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some integer variables</a:t>
            </a:r>
          </a:p>
          <a:p>
            <a:r>
              <a:rPr lang="en-US" sz="2200" dirty="0" smtClean="0">
                <a:latin typeface="Monaco"/>
                <a:cs typeface="Monaco"/>
              </a:rPr>
              <a:t>a = 5</a:t>
            </a:r>
          </a:p>
          <a:p>
            <a:r>
              <a:rPr lang="en-US" sz="2200" dirty="0" smtClean="0">
                <a:latin typeface="Monaco"/>
                <a:cs typeface="Monaco"/>
              </a:rPr>
              <a:t>b = -33</a:t>
            </a:r>
          </a:p>
          <a:p>
            <a:r>
              <a:rPr lang="en-US" sz="2200" dirty="0" smtClean="0">
                <a:latin typeface="Monaco"/>
                <a:cs typeface="Monaco"/>
              </a:rPr>
              <a:t>c = 0</a:t>
            </a:r>
            <a:endParaRPr lang="en-US" sz="22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62994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some float variables</a:t>
            </a:r>
          </a:p>
          <a:p>
            <a:r>
              <a:rPr lang="en-US" sz="2200" dirty="0" smtClean="0">
                <a:latin typeface="Monaco"/>
                <a:cs typeface="Monaco"/>
              </a:rPr>
              <a:t>d = 5.67</a:t>
            </a:r>
          </a:p>
          <a:p>
            <a:r>
              <a:rPr lang="en-US" sz="2200" dirty="0">
                <a:latin typeface="Monaco"/>
                <a:cs typeface="Monaco"/>
              </a:rPr>
              <a:t>e</a:t>
            </a:r>
            <a:r>
              <a:rPr lang="en-US" sz="2200" dirty="0" smtClean="0">
                <a:latin typeface="Monaco"/>
                <a:cs typeface="Monaco"/>
              </a:rPr>
              <a:t> = -33.2</a:t>
            </a:r>
          </a:p>
          <a:p>
            <a:r>
              <a:rPr lang="en-US" sz="2200" dirty="0">
                <a:latin typeface="Monaco"/>
                <a:cs typeface="Monaco"/>
              </a:rPr>
              <a:t>f</a:t>
            </a:r>
            <a:r>
              <a:rPr lang="en-US" sz="2200" dirty="0" smtClean="0">
                <a:latin typeface="Monaco"/>
                <a:cs typeface="Monaco"/>
              </a:rPr>
              <a:t> = 0.</a:t>
            </a:r>
            <a:endParaRPr lang="en-US" sz="2200" dirty="0"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1929251" y="2496328"/>
            <a:ext cx="437205" cy="110411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38434" y="2859690"/>
            <a:ext cx="491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Integers are *counting numbers*</a:t>
            </a:r>
            <a:endParaRPr lang="en-US" sz="2000" dirty="0">
              <a:solidFill>
                <a:srgbClr val="DC5924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2219831" y="4306240"/>
            <a:ext cx="437205" cy="110411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95608" y="4631536"/>
            <a:ext cx="491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Floats have *decimals</a:t>
            </a:r>
            <a:r>
              <a:rPr lang="en-US" sz="2000" dirty="0" smtClean="0">
                <a:solidFill>
                  <a:srgbClr val="DC5924"/>
                </a:solidFill>
              </a:rPr>
              <a:t>*</a:t>
            </a:r>
            <a:endParaRPr lang="en-US" sz="20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8611" y="2136415"/>
            <a:ext cx="69566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some integer variables</a:t>
            </a:r>
          </a:p>
          <a:p>
            <a:r>
              <a:rPr lang="en-US" sz="2200" dirty="0" smtClean="0">
                <a:latin typeface="Monaco"/>
                <a:cs typeface="Monaco"/>
              </a:rPr>
              <a:t>a = 5</a:t>
            </a:r>
          </a:p>
          <a:p>
            <a:r>
              <a:rPr lang="en-US" sz="2200" dirty="0" smtClean="0">
                <a:latin typeface="Monaco"/>
                <a:cs typeface="Monaco"/>
              </a:rPr>
              <a:t>b = -33</a:t>
            </a:r>
          </a:p>
          <a:p>
            <a:r>
              <a:rPr lang="en-US" sz="2200" dirty="0" smtClean="0">
                <a:latin typeface="Monaco"/>
                <a:cs typeface="Monaco"/>
              </a:rPr>
              <a:t>c = 0</a:t>
            </a:r>
            <a:endParaRPr lang="en-US" sz="2200" dirty="0">
              <a:latin typeface="Monaco"/>
              <a:cs typeface="Mona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611" y="3916319"/>
            <a:ext cx="62994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some float variables</a:t>
            </a:r>
          </a:p>
          <a:p>
            <a:r>
              <a:rPr lang="en-US" sz="2200" dirty="0" smtClean="0">
                <a:latin typeface="Monaco"/>
                <a:cs typeface="Monaco"/>
              </a:rPr>
              <a:t>d = 5.67</a:t>
            </a:r>
          </a:p>
          <a:p>
            <a:r>
              <a:rPr lang="en-US" sz="2200" dirty="0">
                <a:latin typeface="Monaco"/>
                <a:cs typeface="Monaco"/>
              </a:rPr>
              <a:t>e</a:t>
            </a:r>
            <a:r>
              <a:rPr lang="en-US" sz="2200" dirty="0" smtClean="0">
                <a:latin typeface="Monaco"/>
                <a:cs typeface="Monaco"/>
              </a:rPr>
              <a:t> = -33.2</a:t>
            </a:r>
          </a:p>
          <a:p>
            <a:r>
              <a:rPr lang="en-US" sz="2200" dirty="0">
                <a:latin typeface="Monaco"/>
                <a:cs typeface="Monaco"/>
              </a:rPr>
              <a:t>f</a:t>
            </a:r>
            <a:r>
              <a:rPr lang="en-US" sz="2200" dirty="0" smtClean="0">
                <a:latin typeface="Monaco"/>
                <a:cs typeface="Monaco"/>
              </a:rPr>
              <a:t> = 0.</a:t>
            </a:r>
            <a:endParaRPr lang="en-US" sz="2200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8611" y="4614863"/>
            <a:ext cx="1755977" cy="36224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360" y="5141500"/>
            <a:ext cx="52104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The </a:t>
            </a:r>
            <a:r>
              <a:rPr lang="en-US" sz="2200" b="1" dirty="0" smtClean="0">
                <a:solidFill>
                  <a:srgbClr val="DC5924"/>
                </a:solidFill>
              </a:rPr>
              <a:t>name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r>
              <a:rPr lang="en-US" sz="2200" dirty="0" smtClean="0"/>
              <a:t>of this variable is </a:t>
            </a:r>
            <a:r>
              <a:rPr lang="en-US" sz="2200" b="1" dirty="0">
                <a:solidFill>
                  <a:schemeClr val="accent2"/>
                </a:solidFill>
              </a:rPr>
              <a:t>e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b="1" dirty="0" smtClean="0">
                <a:solidFill>
                  <a:srgbClr val="DC5924"/>
                </a:solidFill>
              </a:rPr>
              <a:t>value</a:t>
            </a:r>
            <a:r>
              <a:rPr lang="en-US" sz="2200" dirty="0" smtClean="0"/>
              <a:t> of this variable is </a:t>
            </a:r>
            <a:r>
              <a:rPr lang="en-US" sz="2200" b="1" dirty="0" smtClean="0">
                <a:solidFill>
                  <a:srgbClr val="F5C201"/>
                </a:solidFill>
              </a:rPr>
              <a:t>-33.2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b="1" dirty="0" smtClean="0">
                <a:solidFill>
                  <a:srgbClr val="DC5924"/>
                </a:solidFill>
              </a:rPr>
              <a:t>type</a:t>
            </a:r>
            <a:r>
              <a:rPr lang="en-US" sz="2200" dirty="0" smtClean="0"/>
              <a:t> of this variable is </a:t>
            </a:r>
            <a:r>
              <a:rPr lang="en-US" sz="2200" b="1" dirty="0" smtClean="0">
                <a:solidFill>
                  <a:srgbClr val="F5C201"/>
                </a:solidFill>
              </a:rPr>
              <a:t>float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433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</a:t>
            </a:r>
            <a:r>
              <a:rPr lang="en-US" smtClean="0"/>
              <a:t>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1" y="2136415"/>
            <a:ext cx="69566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some integer variables</a:t>
            </a:r>
          </a:p>
          <a:p>
            <a:r>
              <a:rPr lang="en-US" sz="2200" dirty="0" smtClean="0">
                <a:latin typeface="Monaco"/>
                <a:cs typeface="Monaco"/>
              </a:rPr>
              <a:t>a = 5</a:t>
            </a:r>
          </a:p>
          <a:p>
            <a:r>
              <a:rPr lang="en-US" sz="2200" dirty="0" smtClean="0">
                <a:latin typeface="Monaco"/>
                <a:cs typeface="Monaco"/>
              </a:rPr>
              <a:t>b = -33</a:t>
            </a:r>
          </a:p>
          <a:p>
            <a:r>
              <a:rPr lang="en-US" sz="2200" dirty="0" smtClean="0">
                <a:latin typeface="Monaco"/>
                <a:cs typeface="Monaco"/>
              </a:rPr>
              <a:t>c = 0</a:t>
            </a:r>
            <a:endParaRPr lang="en-US" sz="22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82425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some float variables</a:t>
            </a:r>
          </a:p>
          <a:p>
            <a:r>
              <a:rPr lang="en-US" sz="2200" dirty="0" smtClean="0">
                <a:latin typeface="Monaco"/>
                <a:cs typeface="Monaco"/>
              </a:rPr>
              <a:t>d = 5.67</a:t>
            </a:r>
          </a:p>
          <a:p>
            <a:r>
              <a:rPr lang="en-US" sz="2200" dirty="0">
                <a:latin typeface="Monaco"/>
                <a:cs typeface="Monaco"/>
              </a:rPr>
              <a:t>e</a:t>
            </a:r>
            <a:r>
              <a:rPr lang="en-US" sz="2200" dirty="0" smtClean="0">
                <a:latin typeface="Monaco"/>
                <a:cs typeface="Monaco"/>
              </a:rPr>
              <a:t> = -33.2</a:t>
            </a:r>
          </a:p>
          <a:p>
            <a:r>
              <a:rPr lang="en-US" sz="2200" dirty="0">
                <a:latin typeface="Monaco"/>
                <a:cs typeface="Monaco"/>
              </a:rPr>
              <a:t>f</a:t>
            </a:r>
            <a:r>
              <a:rPr lang="en-US" sz="2200" dirty="0" smtClean="0">
                <a:latin typeface="Monaco"/>
                <a:cs typeface="Monaco"/>
              </a:rPr>
              <a:t> = 0</a:t>
            </a:r>
            <a:r>
              <a:rPr lang="en-US" sz="2200" dirty="0" smtClean="0">
                <a:latin typeface="Monaco"/>
                <a:cs typeface="Monaco"/>
              </a:rPr>
              <a:t>. 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This half of line is ignored!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8611" y="2176954"/>
            <a:ext cx="5399289" cy="36224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8611" y="3923727"/>
            <a:ext cx="5399289" cy="36224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79475" y="2813524"/>
            <a:ext cx="4407012" cy="769441"/>
          </a:xfrm>
          <a:prstGeom prst="rect">
            <a:avLst/>
          </a:prstGeom>
          <a:noFill/>
          <a:ln w="28575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5"/>
                </a:solidFill>
              </a:rPr>
              <a:t>Comments are denoted with </a:t>
            </a:r>
            <a:r>
              <a:rPr lang="en-US" sz="2200" b="1" dirty="0" err="1">
                <a:solidFill>
                  <a:schemeClr val="accent5"/>
                </a:solidFill>
              </a:rPr>
              <a:t>hashtags</a:t>
            </a:r>
            <a:endParaRPr lang="en-US" sz="2200" b="1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9027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+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-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*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/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%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**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11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7935" y="1878855"/>
            <a:ext cx="65230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variables and math them</a:t>
            </a:r>
          </a:p>
          <a:p>
            <a:r>
              <a:rPr lang="en-US" sz="2200" dirty="0" smtClean="0">
                <a:latin typeface="Monaco"/>
                <a:cs typeface="Monaco"/>
              </a:rPr>
              <a:t>a = 5</a:t>
            </a:r>
          </a:p>
          <a:p>
            <a:r>
              <a:rPr lang="en-US" sz="2200" dirty="0" smtClean="0">
                <a:latin typeface="Monaco"/>
                <a:cs typeface="Monaco"/>
              </a:rPr>
              <a:t>b = -33</a:t>
            </a:r>
          </a:p>
          <a:p>
            <a:r>
              <a:rPr lang="en-US" sz="2200" dirty="0" smtClean="0">
                <a:latin typeface="Monaco"/>
                <a:cs typeface="Monaco"/>
              </a:rPr>
              <a:t>c = a + b 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#c now has a value -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28</a:t>
            </a:r>
          </a:p>
          <a:p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9454" y="3233072"/>
            <a:ext cx="35254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What type of variable is </a:t>
            </a:r>
            <a:r>
              <a:rPr lang="en-US" sz="2200" dirty="0" smtClean="0">
                <a:solidFill>
                  <a:srgbClr val="DC5924"/>
                </a:solidFill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en-US" sz="2200" dirty="0" smtClean="0">
                <a:solidFill>
                  <a:srgbClr val="DC5924"/>
                </a:solidFill>
              </a:rPr>
              <a:t>?</a:t>
            </a:r>
            <a:endParaRPr lang="en-US" sz="2200" dirty="0">
              <a:solidFill>
                <a:srgbClr val="DC592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7935" y="3972329"/>
            <a:ext cx="62686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a </a:t>
            </a:r>
            <a:r>
              <a:rPr lang="en-US" sz="2200" dirty="0" smtClean="0">
                <a:latin typeface="Monaco"/>
                <a:cs typeface="Monaco"/>
              </a:rPr>
              <a:t>= 5.0</a:t>
            </a:r>
          </a:p>
          <a:p>
            <a:r>
              <a:rPr lang="en-US" sz="2200" dirty="0" smtClean="0">
                <a:latin typeface="Monaco"/>
                <a:cs typeface="Monaco"/>
              </a:rPr>
              <a:t>b = -33</a:t>
            </a:r>
          </a:p>
          <a:p>
            <a:r>
              <a:rPr lang="en-US" sz="2200" dirty="0" smtClean="0">
                <a:latin typeface="Monaco"/>
                <a:cs typeface="Monaco"/>
              </a:rPr>
              <a:t>c = a + b 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#c now has a value -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28.0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>
                <a:latin typeface="Monaco"/>
                <a:cs typeface="Monaco"/>
              </a:rPr>
              <a:t>print(c)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-28</a:t>
            </a:r>
          </a:p>
          <a:p>
            <a:endParaRPr lang="en-US" sz="2200" dirty="0" smtClean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9453" y="5018176"/>
            <a:ext cx="35254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What type of variable is </a:t>
            </a:r>
            <a:r>
              <a:rPr lang="en-US" sz="2200" dirty="0" smtClean="0">
                <a:solidFill>
                  <a:srgbClr val="DC5924"/>
                </a:solidFill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en-US" sz="2200" dirty="0" smtClean="0">
                <a:solidFill>
                  <a:srgbClr val="DC5924"/>
                </a:solidFill>
              </a:rPr>
              <a:t>?</a:t>
            </a:r>
            <a:endParaRPr lang="en-US" sz="22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print function to check your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8310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Use print statements to see what your computer is doing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2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</a:t>
            </a:r>
            <a:r>
              <a:rPr lang="it-IT" dirty="0" smtClean="0">
                <a:latin typeface="Monaco"/>
                <a:cs typeface="Monaco"/>
              </a:rPr>
              <a:t>(c)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2.5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6917" y="4483199"/>
            <a:ext cx="6370283" cy="1692771"/>
          </a:xfrm>
          <a:prstGeom prst="rect">
            <a:avLst/>
          </a:prstGeom>
          <a:noFill/>
          <a:ln w="28575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accent5"/>
                </a:solidFill>
              </a:rPr>
              <a:t>Always be printing! </a:t>
            </a:r>
          </a:p>
          <a:p>
            <a:r>
              <a:rPr lang="en-US" sz="2600" b="1" dirty="0" smtClean="0">
                <a:solidFill>
                  <a:schemeClr val="accent5"/>
                </a:solidFill>
              </a:rPr>
              <a:t>Without print(), there is NO WAY to know if your code is working as expected.</a:t>
            </a:r>
            <a:endParaRPr lang="en-US" sz="2600" b="1" dirty="0">
              <a:solidFill>
                <a:schemeClr val="accent5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772401" cy="1371600"/>
          </a:xfrm>
        </p:spPr>
        <p:txBody>
          <a:bodyPr/>
          <a:lstStyle/>
          <a:p>
            <a:r>
              <a:rPr lang="en-US" dirty="0" smtClean="0"/>
              <a:t>oh, the ways </a:t>
            </a:r>
            <a:r>
              <a:rPr lang="en-US" smtClean="0"/>
              <a:t>you’ll print*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83102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Print a single value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print</a:t>
            </a:r>
            <a:r>
              <a:rPr lang="it-IT" dirty="0" smtClean="0">
                <a:latin typeface="Monaco"/>
                <a:cs typeface="Monaco"/>
              </a:rPr>
              <a:t>(a)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5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Print </a:t>
            </a:r>
            <a:r>
              <a:rPr lang="en-US" dirty="0" smtClean="0">
                <a:latin typeface="Monaco"/>
                <a:cs typeface="Monaco"/>
              </a:rPr>
              <a:t>several values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a = </a:t>
            </a:r>
            <a:r>
              <a:rPr lang="en-US" dirty="0" smtClean="0">
                <a:latin typeface="Monaco"/>
                <a:cs typeface="Monaco"/>
              </a:rPr>
              <a:t>5</a:t>
            </a:r>
          </a:p>
          <a:p>
            <a:r>
              <a:rPr lang="en-US" dirty="0" smtClean="0">
                <a:latin typeface="Monaco"/>
                <a:cs typeface="Monaco"/>
              </a:rPr>
              <a:t>b = 6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</a:t>
            </a:r>
            <a:r>
              <a:rPr lang="it-IT" dirty="0" smtClean="0">
                <a:latin typeface="Monaco"/>
                <a:cs typeface="Monaco"/>
              </a:rPr>
              <a:t>(a, b)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5 6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print(a, "is a number.", b, "is also a number.")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5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is a number. 6 is also a number.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</a:t>
            </a:r>
            <a:r>
              <a:rPr lang="it-IT" dirty="0">
                <a:latin typeface="Monaco"/>
                <a:cs typeface="Monaco"/>
              </a:rPr>
              <a:t>(a, </a:t>
            </a:r>
            <a:r>
              <a:rPr lang="it-IT" dirty="0" smtClean="0">
                <a:latin typeface="Monaco"/>
                <a:cs typeface="Monaco"/>
              </a:rPr>
              <a:t>b, </a:t>
            </a:r>
            <a:r>
              <a:rPr lang="it-IT" dirty="0" err="1" smtClean="0">
                <a:latin typeface="Monaco"/>
                <a:cs typeface="Monaco"/>
              </a:rPr>
              <a:t>sep</a:t>
            </a:r>
            <a:r>
              <a:rPr lang="it-IT" dirty="0" smtClean="0">
                <a:latin typeface="Monaco"/>
                <a:cs typeface="Monaco"/>
              </a:rPr>
              <a:t>="!!!!!")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mr-IN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5!!!!!6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8075" y="6488668"/>
            <a:ext cx="31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*In Python3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Python2 vs python3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527" y="1982608"/>
            <a:ext cx="70866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Python3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print(5 </a:t>
            </a:r>
            <a:r>
              <a:rPr lang="en-US" sz="2200" dirty="0">
                <a:latin typeface="Monaco"/>
                <a:cs typeface="Monaco"/>
              </a:rPr>
              <a:t>/ </a:t>
            </a:r>
            <a:r>
              <a:rPr lang="en-US" sz="2200" dirty="0" smtClean="0">
                <a:latin typeface="Monaco"/>
                <a:cs typeface="Monaco"/>
              </a:rPr>
              <a:t>7)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ea typeface="Monaco" charset="0"/>
                <a:cs typeface="Monaco"/>
              </a:rPr>
              <a:t>	</a:t>
            </a:r>
            <a:r>
              <a:rPr lang="is-IS" sz="2200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0.7142857142857143</a:t>
            </a:r>
            <a:endParaRPr lang="is-IS" sz="2200" dirty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Python2</a:t>
            </a:r>
            <a:endParaRPr lang="en-US" sz="22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5 / </a:t>
            </a:r>
            <a:r>
              <a:rPr lang="en-US" sz="2200" dirty="0" smtClean="0">
                <a:latin typeface="Monaco"/>
                <a:cs typeface="Monaco"/>
              </a:rPr>
              <a:t>7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203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why learn computer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Speed 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Automation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Repeatability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945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+=, -=, *=, /=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04042" y="4094838"/>
            <a:ext cx="439384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Multiply by 8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b </a:t>
            </a:r>
            <a:r>
              <a:rPr lang="en-US" sz="2200" dirty="0">
                <a:latin typeface="Monaco"/>
                <a:cs typeface="Monaco"/>
              </a:rPr>
              <a:t>= </a:t>
            </a:r>
            <a:r>
              <a:rPr lang="en-US" sz="2200" dirty="0" smtClean="0">
                <a:latin typeface="Monaco"/>
                <a:cs typeface="Monaco"/>
              </a:rPr>
              <a:t>2.5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b *= 8</a:t>
            </a:r>
          </a:p>
          <a:p>
            <a:r>
              <a:rPr lang="en-US" sz="2200" dirty="0" smtClean="0">
                <a:latin typeface="Monaco"/>
                <a:cs typeface="Monaco"/>
              </a:rPr>
              <a:t>print(b)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20.0</a:t>
            </a:r>
            <a:endParaRPr lang="en-US" sz="2200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sz="2200" dirty="0" smtClean="0">
              <a:solidFill>
                <a:srgbClr val="A6A6A6"/>
              </a:solidFill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5870" y="4433393"/>
            <a:ext cx="290335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Increment by 5</a:t>
            </a:r>
          </a:p>
          <a:p>
            <a:r>
              <a:rPr lang="en-US" sz="2200" dirty="0" smtClean="0">
                <a:latin typeface="Monaco"/>
                <a:cs typeface="Monaco"/>
              </a:rPr>
              <a:t>a = 77</a:t>
            </a:r>
          </a:p>
          <a:p>
            <a:r>
              <a:rPr lang="en-US" sz="2200" dirty="0" smtClean="0">
                <a:latin typeface="Monaco"/>
                <a:cs typeface="Monaco"/>
              </a:rPr>
              <a:t>a += 5</a:t>
            </a:r>
          </a:p>
          <a:p>
            <a:r>
              <a:rPr lang="en-US" sz="2200" dirty="0" smtClean="0">
                <a:latin typeface="Monaco"/>
                <a:cs typeface="Monaco"/>
              </a:rPr>
              <a:t>print(a)</a:t>
            </a:r>
          </a:p>
          <a:p>
            <a:r>
              <a:rPr lang="en-US" sz="2200" dirty="0" smtClean="0"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82</a:t>
            </a:r>
          </a:p>
          <a:p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1318836" y="5198034"/>
            <a:ext cx="452814" cy="28836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88228" y="5155170"/>
            <a:ext cx="469609" cy="28836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0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Evaluate a condition as True or False using </a:t>
            </a:r>
            <a:r>
              <a:rPr lang="en-US" i="1" dirty="0" smtClean="0"/>
              <a:t>logical operators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Variables with True/False values are of a type called </a:t>
            </a:r>
            <a:r>
              <a:rPr lang="en-US" i="1" dirty="0" err="1" smtClean="0"/>
              <a:t>boolean</a:t>
            </a:r>
            <a:r>
              <a:rPr lang="en-US" dirty="0" smtClean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60779"/>
              </p:ext>
            </p:extLst>
          </p:nvPr>
        </p:nvGraphicFramePr>
        <p:xfrm>
          <a:off x="674862" y="3857453"/>
          <a:ext cx="7320025" cy="272245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23089"/>
                <a:gridCol w="5596936"/>
              </a:tblGrid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==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Equal</a:t>
                      </a:r>
                      <a:r>
                        <a:rPr lang="en-US" b="0" baseline="0" dirty="0" smtClean="0"/>
                        <a:t>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!=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Not</a:t>
                      </a:r>
                      <a:r>
                        <a:rPr lang="en-US" b="0" baseline="0" dirty="0" smtClean="0"/>
                        <a:t> equal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onaco"/>
                          <a:cs typeface="Monaco"/>
                        </a:rPr>
                        <a:t>&gt;, &lt;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 than; less than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&gt;=,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Greater</a:t>
                      </a:r>
                      <a:r>
                        <a:rPr lang="en-US" b="0" baseline="0" dirty="0" smtClean="0"/>
                        <a:t> than or equal to ; less than or equal to</a:t>
                      </a:r>
                      <a:endParaRPr lang="en-US" b="0" dirty="0"/>
                    </a:p>
                  </a:txBody>
                  <a:tcPr/>
                </a:tc>
              </a:tr>
              <a:tr h="4537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is, is not</a:t>
                      </a:r>
                      <a:endParaRPr lang="en-US" dirty="0" smtClean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Use for comparing </a:t>
                      </a:r>
                      <a:r>
                        <a:rPr lang="en-US" b="0" dirty="0" err="1" smtClean="0"/>
                        <a:t>boolean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18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logical comparisons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716" y="1632754"/>
            <a:ext cx="8158734" cy="517064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a = 6</a:t>
            </a:r>
          </a:p>
          <a:p>
            <a:r>
              <a:rPr lang="en-US" sz="2200" dirty="0" smtClean="0">
                <a:latin typeface="Monaco"/>
                <a:cs typeface="Monaco"/>
              </a:rPr>
              <a:t>b = 120</a:t>
            </a:r>
          </a:p>
          <a:p>
            <a:r>
              <a:rPr lang="en-US" sz="2200" dirty="0">
                <a:latin typeface="Monaco"/>
                <a:cs typeface="Monaco"/>
              </a:rPr>
              <a:t>c = -8.34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print(b &gt; a)</a:t>
            </a:r>
          </a:p>
          <a:p>
            <a:r>
              <a:rPr lang="en-US" sz="2200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print(a == 6)</a:t>
            </a:r>
          </a:p>
          <a:p>
            <a:r>
              <a:rPr lang="en-US" sz="2200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print(7 != c)</a:t>
            </a:r>
          </a:p>
          <a:p>
            <a:r>
              <a:rPr lang="en-US" sz="2200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  <a:endParaRPr lang="en-US" sz="2200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 (</a:t>
            </a:r>
            <a:r>
              <a:rPr lang="en-US" sz="2200" dirty="0" err="1" smtClean="0">
                <a:latin typeface="Monaco"/>
                <a:cs typeface="Monaco"/>
              </a:rPr>
              <a:t>a+b</a:t>
            </a:r>
            <a:r>
              <a:rPr lang="en-US" sz="2200" dirty="0" smtClean="0">
                <a:latin typeface="Monaco"/>
                <a:cs typeface="Monaco"/>
              </a:rPr>
              <a:t>) </a:t>
            </a:r>
            <a:r>
              <a:rPr lang="en-US" sz="2200" dirty="0">
                <a:latin typeface="Monaco"/>
                <a:cs typeface="Monaco"/>
              </a:rPr>
              <a:t>&lt;</a:t>
            </a:r>
            <a:r>
              <a:rPr lang="en-US" sz="2200" dirty="0" smtClean="0">
                <a:latin typeface="Monaco"/>
                <a:cs typeface="Monaco"/>
              </a:rPr>
              <a:t>= c)</a:t>
            </a:r>
          </a:p>
          <a:p>
            <a:r>
              <a:rPr lang="en-US" sz="2200" dirty="0">
                <a:solidFill>
                  <a:srgbClr val="A6A6A6"/>
                </a:solidFill>
                <a:latin typeface="Monaco"/>
                <a:cs typeface="Monaco"/>
              </a:rPr>
              <a:t> 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  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</a:p>
          <a:p>
            <a:endParaRPr lang="en-US" sz="2200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sz="2200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sz="2200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sz="2200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outcome = a == 6</a:t>
            </a:r>
          </a:p>
          <a:p>
            <a:r>
              <a:rPr lang="en-US" sz="2200" dirty="0" smtClean="0">
                <a:latin typeface="Monaco"/>
                <a:cs typeface="Monaco"/>
              </a:rPr>
              <a:t>print(outcome 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is</a:t>
            </a:r>
            <a:r>
              <a:rPr lang="en-US" sz="2200" dirty="0" smtClean="0">
                <a:latin typeface="Monaco"/>
                <a:cs typeface="Monaco"/>
              </a:rPr>
              <a:t> True)</a:t>
            </a:r>
          </a:p>
          <a:p>
            <a:r>
              <a:rPr lang="en-US" sz="2200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sz="2200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x = None</a:t>
            </a:r>
          </a:p>
          <a:p>
            <a:r>
              <a:rPr lang="en-US" sz="2200" dirty="0" smtClean="0">
                <a:latin typeface="Monaco"/>
                <a:cs typeface="Monaco"/>
              </a:rPr>
              <a:t>print(x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 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is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 </a:t>
            </a:r>
            <a:r>
              <a:rPr lang="en-US" sz="2200" dirty="0" smtClean="0">
                <a:latin typeface="Monaco"/>
                <a:cs typeface="Monaco"/>
              </a:rPr>
              <a:t>None)</a:t>
            </a:r>
          </a:p>
          <a:p>
            <a:r>
              <a:rPr lang="en-US" sz="2200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  <a:endParaRPr lang="en-US" sz="2200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134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Python operators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and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or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to combine logical statements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and</a:t>
            </a:r>
            <a:r>
              <a:rPr lang="en-US" dirty="0" smtClean="0"/>
              <a:t>: </a:t>
            </a:r>
            <a:r>
              <a:rPr lang="en-US" i="1" dirty="0" smtClean="0"/>
              <a:t>both</a:t>
            </a:r>
            <a:r>
              <a:rPr lang="en-US" dirty="0" smtClean="0"/>
              <a:t> conditions must be True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or</a:t>
            </a:r>
            <a:r>
              <a:rPr lang="en-US" dirty="0" smtClean="0"/>
              <a:t>:  </a:t>
            </a:r>
            <a:r>
              <a:rPr lang="en-US" i="1" dirty="0" smtClean="0"/>
              <a:t>only one</a:t>
            </a:r>
            <a:r>
              <a:rPr lang="en-US" dirty="0" smtClean="0"/>
              <a:t> condition must be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1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logical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35761"/>
            <a:ext cx="81587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6</a:t>
            </a:r>
          </a:p>
          <a:p>
            <a:r>
              <a:rPr lang="en-US" dirty="0" smtClean="0">
                <a:latin typeface="Monaco"/>
                <a:cs typeface="Monaco"/>
              </a:rPr>
              <a:t>b = 120</a:t>
            </a:r>
          </a:p>
          <a:p>
            <a:r>
              <a:rPr lang="en-US" dirty="0" smtClean="0">
                <a:latin typeface="Monaco"/>
                <a:cs typeface="Monaco"/>
              </a:rPr>
              <a:t>c = -8.34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 == 6 and b == 120)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print(a == 6 or b == 92)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print(b &lt; 10 or a &gt; 55)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print(b != 7 and </a:t>
            </a:r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 smtClean="0">
                <a:latin typeface="Monaco"/>
                <a:cs typeface="Monaco"/>
              </a:rPr>
              <a:t>&lt;= </a:t>
            </a:r>
            <a:r>
              <a:rPr lang="en-US" dirty="0" smtClean="0">
                <a:latin typeface="Monaco"/>
                <a:cs typeface="Monaco"/>
              </a:rPr>
              <a:t>11)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True</a:t>
            </a: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print(c </a:t>
            </a:r>
            <a:r>
              <a:rPr lang="en-US" dirty="0" smtClean="0">
                <a:latin typeface="Monaco"/>
                <a:cs typeface="Monaco"/>
              </a:rPr>
              <a:t>== -8.34 </a:t>
            </a:r>
            <a:r>
              <a:rPr lang="en-US" dirty="0">
                <a:latin typeface="Monaco"/>
                <a:cs typeface="Monaco"/>
              </a:rPr>
              <a:t>and </a:t>
            </a:r>
            <a:r>
              <a:rPr lang="en-US" dirty="0" smtClean="0">
                <a:latin typeface="Monaco"/>
                <a:cs typeface="Monaco"/>
              </a:rPr>
              <a:t>a == b)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788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0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4304" y="2128243"/>
            <a:ext cx="378636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14915" y="3579365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61622" y="229030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1622" y="4738473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4304" y="2128243"/>
            <a:ext cx="378636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14915" y="3579365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93753" y="3216905"/>
            <a:ext cx="309927" cy="3624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38928" y="3546955"/>
            <a:ext cx="364526" cy="84396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61622" y="2290304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1622" y="4738473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control flow with if statements</a:t>
            </a:r>
            <a:endParaRPr lang="en-US" dirty="0"/>
          </a:p>
        </p:txBody>
      </p:sp>
      <p:pic>
        <p:nvPicPr>
          <p:cNvPr id="5" name="Picture 4" descr="if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67" y="1794493"/>
            <a:ext cx="4294238" cy="4294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03671" y="2879783"/>
            <a:ext cx="48531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a = 7</a:t>
            </a:r>
          </a:p>
          <a:p>
            <a:r>
              <a:rPr lang="en-US" sz="2200" dirty="0" smtClean="0">
                <a:latin typeface="Monaco"/>
                <a:cs typeface="Monaco"/>
              </a:rPr>
              <a:t>b = 5</a:t>
            </a:r>
          </a:p>
          <a:p>
            <a:r>
              <a:rPr lang="en-US" sz="2200" dirty="0" smtClean="0">
                <a:latin typeface="Monaco"/>
                <a:cs typeface="Monaco"/>
              </a:rPr>
              <a:t>if a &gt; b:</a:t>
            </a:r>
          </a:p>
          <a:p>
            <a:r>
              <a:rPr lang="en-US" sz="2200" dirty="0" smtClean="0">
                <a:latin typeface="Monaco"/>
                <a:cs typeface="Monaco"/>
              </a:rPr>
              <a:t>	</a:t>
            </a:r>
            <a:r>
              <a:rPr lang="en-US" sz="2200" dirty="0" smtClean="0">
                <a:latin typeface="Monaco"/>
                <a:cs typeface="Monaco"/>
              </a:rPr>
              <a:t>print("a </a:t>
            </a:r>
            <a:r>
              <a:rPr lang="en-US" sz="2200" dirty="0" smtClean="0">
                <a:latin typeface="Monaco"/>
                <a:cs typeface="Monaco"/>
              </a:rPr>
              <a:t>is bigger</a:t>
            </a:r>
            <a:r>
              <a:rPr lang="en-US" sz="2200" dirty="0" smtClean="0">
                <a:latin typeface="Monaco"/>
                <a:cs typeface="Monaco"/>
              </a:rPr>
              <a:t>")</a:t>
            </a:r>
            <a:endParaRPr lang="en-US" sz="2200" dirty="0" smtClean="0">
              <a:latin typeface="Monaco"/>
              <a:cs typeface="Monaco"/>
            </a:endParaRP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is bigger</a:t>
            </a:r>
          </a:p>
        </p:txBody>
      </p:sp>
    </p:spTree>
    <p:extLst>
      <p:ext uri="{BB962C8B-B14F-4D97-AF65-F5344CB8AC3E}">
        <p14:creationId xmlns:p14="http://schemas.microsoft.com/office/powerpoint/2010/main" val="247350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python?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400" dirty="0" smtClean="0"/>
              <a:t>Higher-level language with extensive functionality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Well-documented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Widely-used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Very readable and user-friendly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Excellent for handling text and files</a:t>
            </a:r>
          </a:p>
          <a:p>
            <a:pPr marL="1028700" lvl="1" indent="-571500">
              <a:buFont typeface="Arial"/>
              <a:buChar char="•"/>
            </a:pPr>
            <a:endParaRPr lang="en-US" sz="2000" dirty="0" smtClean="0"/>
          </a:p>
          <a:p>
            <a:pPr marL="571500" indent="-571500">
              <a:buFont typeface="Arial"/>
              <a:buChar char="•"/>
            </a:pPr>
            <a:r>
              <a:rPr lang="en-US" sz="2400" dirty="0" smtClean="0"/>
              <a:t>The main drawback is speed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588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8766" y="1659320"/>
            <a:ext cx="378636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Code run if False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690761" y="3182449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27699" y="1874531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27699" y="5432088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09"/>
            <a:ext cx="4130074" cy="516259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690761" y="4312168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45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statements</a:t>
            </a:r>
            <a:endParaRPr lang="en-US" dirty="0"/>
          </a:p>
        </p:txBody>
      </p:sp>
      <p:pic>
        <p:nvPicPr>
          <p:cNvPr id="3" name="Picture 2" descr="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509"/>
            <a:ext cx="4130074" cy="51625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90840" y="3232166"/>
            <a:ext cx="48531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a = 7</a:t>
            </a:r>
          </a:p>
          <a:p>
            <a:r>
              <a:rPr lang="en-US" sz="2200" dirty="0" smtClean="0">
                <a:latin typeface="Monaco"/>
                <a:cs typeface="Monaco"/>
              </a:rPr>
              <a:t>b = 5</a:t>
            </a:r>
          </a:p>
          <a:p>
            <a:r>
              <a:rPr lang="en-US" sz="2200" dirty="0" smtClean="0">
                <a:latin typeface="Monaco"/>
                <a:cs typeface="Monaco"/>
              </a:rPr>
              <a:t>if a &gt; b:</a:t>
            </a:r>
          </a:p>
          <a:p>
            <a:r>
              <a:rPr lang="en-US" sz="2200" dirty="0" smtClean="0">
                <a:latin typeface="Monaco"/>
                <a:cs typeface="Monaco"/>
              </a:rPr>
              <a:t>	</a:t>
            </a:r>
            <a:r>
              <a:rPr lang="en-US" sz="2200" dirty="0" smtClean="0">
                <a:latin typeface="Monaco"/>
                <a:cs typeface="Monaco"/>
              </a:rPr>
              <a:t>print("a </a:t>
            </a:r>
            <a:r>
              <a:rPr lang="en-US" sz="2200" dirty="0" smtClean="0">
                <a:latin typeface="Monaco"/>
                <a:cs typeface="Monaco"/>
              </a:rPr>
              <a:t>is bigger</a:t>
            </a:r>
            <a:r>
              <a:rPr lang="en-US" sz="2200" dirty="0" smtClean="0">
                <a:latin typeface="Monaco"/>
                <a:cs typeface="Monaco"/>
              </a:rPr>
              <a:t>")</a:t>
            </a:r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else:</a:t>
            </a: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r>
              <a:rPr lang="en-US" sz="2200" dirty="0" smtClean="0">
                <a:latin typeface="Monaco"/>
                <a:cs typeface="Monaco"/>
              </a:rPr>
              <a:t>print("a </a:t>
            </a:r>
            <a:r>
              <a:rPr lang="en-US" sz="2200" dirty="0" smtClean="0">
                <a:latin typeface="Monaco"/>
                <a:cs typeface="Monaco"/>
              </a:rPr>
              <a:t>is not bigger</a:t>
            </a:r>
            <a:r>
              <a:rPr lang="en-US" sz="2200" dirty="0" smtClean="0">
                <a:latin typeface="Monaco"/>
                <a:cs typeface="Monaco"/>
              </a:rPr>
              <a:t>")</a:t>
            </a:r>
            <a:endParaRPr lang="en-US" sz="2200" dirty="0" smtClean="0">
              <a:latin typeface="Monaco"/>
              <a:cs typeface="Monaco"/>
            </a:endParaRP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 is bigger</a:t>
            </a:r>
          </a:p>
        </p:txBody>
      </p:sp>
    </p:spTree>
    <p:extLst>
      <p:ext uri="{BB962C8B-B14F-4D97-AF65-F5344CB8AC3E}">
        <p14:creationId xmlns:p14="http://schemas.microsoft.com/office/powerpoint/2010/main" val="273629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59175" y="1231241"/>
            <a:ext cx="489913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i="1" dirty="0" smtClean="0">
                <a:latin typeface="Monaco"/>
                <a:cs typeface="Monaco"/>
              </a:rPr>
              <a:t>logical expression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Code run if True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latin typeface="Monaco"/>
                <a:cs typeface="Monaco"/>
              </a:rPr>
              <a:t>elif </a:t>
            </a:r>
            <a:r>
              <a:rPr lang="en-US" i="1" dirty="0" smtClean="0">
                <a:latin typeface="Monaco"/>
                <a:cs typeface="Monaco"/>
              </a:rPr>
              <a:t>other logical </a:t>
            </a:r>
            <a:r>
              <a:rPr lang="en-US" i="1" dirty="0" err="1" smtClean="0">
                <a:latin typeface="Monaco"/>
                <a:cs typeface="Monaco"/>
              </a:rPr>
              <a:t>expr</a:t>
            </a:r>
            <a:r>
              <a:rPr lang="en-US" i="1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Code run if True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r>
              <a:rPr lang="en-US" dirty="0" smtClean="0">
                <a:latin typeface="Monaco"/>
                <a:cs typeface="Monaco"/>
              </a:rPr>
              <a:t>else: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	...   Code run if *all* False</a:t>
            </a:r>
          </a:p>
          <a:p>
            <a:r>
              <a:rPr lang="en-US" dirty="0">
                <a:solidFill>
                  <a:srgbClr val="FF6E67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FF6E67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690761" y="2703757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27699" y="1425146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90761" y="3892091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90761" y="4933492"/>
            <a:ext cx="0" cy="729011"/>
          </a:xfrm>
          <a:prstGeom prst="line">
            <a:avLst/>
          </a:prstGeom>
          <a:ln>
            <a:solidFill>
              <a:srgbClr val="FF6E6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99111" y="577656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71950" y="2587397"/>
            <a:ext cx="49720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a = 7</a:t>
            </a:r>
          </a:p>
          <a:p>
            <a:r>
              <a:rPr lang="en-US" sz="2200" dirty="0" smtClean="0">
                <a:latin typeface="Monaco"/>
                <a:cs typeface="Monaco"/>
              </a:rPr>
              <a:t>b = 5</a:t>
            </a:r>
          </a:p>
          <a:p>
            <a:r>
              <a:rPr lang="en-US" sz="2200" dirty="0" smtClean="0">
                <a:latin typeface="Monaco"/>
                <a:cs typeface="Monaco"/>
              </a:rPr>
              <a:t>if a &gt; b:</a:t>
            </a:r>
          </a:p>
          <a:p>
            <a:r>
              <a:rPr lang="en-US" sz="2200" dirty="0" smtClean="0">
                <a:latin typeface="Monaco"/>
                <a:cs typeface="Monaco"/>
              </a:rPr>
              <a:t>	</a:t>
            </a:r>
            <a:r>
              <a:rPr lang="en-US" sz="2200" dirty="0" smtClean="0">
                <a:latin typeface="Monaco"/>
                <a:cs typeface="Monaco"/>
              </a:rPr>
              <a:t>print("a </a:t>
            </a:r>
            <a:r>
              <a:rPr lang="en-US" sz="2200" dirty="0" smtClean="0">
                <a:latin typeface="Monaco"/>
                <a:cs typeface="Monaco"/>
              </a:rPr>
              <a:t>is bigger</a:t>
            </a:r>
            <a:r>
              <a:rPr lang="en-US" sz="2200" dirty="0" smtClean="0">
                <a:latin typeface="Monaco"/>
                <a:cs typeface="Monaco"/>
              </a:rPr>
              <a:t>")</a:t>
            </a:r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r>
              <a:rPr lang="en-US" sz="2200" dirty="0" smtClean="0">
                <a:latin typeface="Monaco"/>
                <a:cs typeface="Monaco"/>
              </a:rPr>
              <a:t>print("b </a:t>
            </a:r>
            <a:r>
              <a:rPr lang="en-US" sz="2200" dirty="0" smtClean="0">
                <a:latin typeface="Monaco"/>
                <a:cs typeface="Monaco"/>
              </a:rPr>
              <a:t>is bigger</a:t>
            </a:r>
            <a:r>
              <a:rPr lang="en-US" sz="2200" dirty="0" smtClean="0">
                <a:latin typeface="Monaco"/>
                <a:cs typeface="Monaco"/>
              </a:rPr>
              <a:t>")</a:t>
            </a:r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else:</a:t>
            </a: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r>
              <a:rPr lang="en-US" sz="2200" dirty="0" smtClean="0">
                <a:latin typeface="Monaco"/>
                <a:cs typeface="Monaco"/>
              </a:rPr>
              <a:t>print("a </a:t>
            </a:r>
            <a:r>
              <a:rPr lang="en-US" sz="2200" dirty="0" smtClean="0">
                <a:latin typeface="Monaco"/>
                <a:cs typeface="Monaco"/>
              </a:rPr>
              <a:t>is equal to b</a:t>
            </a:r>
            <a:r>
              <a:rPr lang="en-US" sz="2200" dirty="0" smtClean="0">
                <a:latin typeface="Monaco"/>
                <a:cs typeface="Monaco"/>
              </a:rPr>
              <a:t>")</a:t>
            </a: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 is bigger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0843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if-elif-else statements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f_elif_else_flowchar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231" y="947615"/>
            <a:ext cx="5529385" cy="5529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2422" y="1395885"/>
            <a:ext cx="42872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solidFill>
                  <a:srgbClr val="DC5924"/>
                </a:solidFill>
              </a:rPr>
              <a:t>No need to end with </a:t>
            </a:r>
            <a:r>
              <a:rPr lang="en-US" sz="2200" dirty="0" smtClean="0">
                <a:solidFill>
                  <a:srgbClr val="DC5924"/>
                </a:solidFill>
                <a:latin typeface="Monaco" charset="0"/>
                <a:ea typeface="Monaco" charset="0"/>
                <a:cs typeface="Monaco" charset="0"/>
              </a:rPr>
              <a:t>else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solidFill>
                  <a:srgbClr val="DC5924"/>
                </a:solidFill>
              </a:rPr>
              <a:t>You can have as many </a:t>
            </a:r>
            <a:r>
              <a:rPr lang="en-US" sz="2200" dirty="0" err="1" smtClean="0">
                <a:solidFill>
                  <a:srgbClr val="DC5924"/>
                </a:solidFill>
                <a:latin typeface="Monaco" charset="0"/>
                <a:ea typeface="Monaco" charset="0"/>
                <a:cs typeface="Monaco" charset="0"/>
              </a:rPr>
              <a:t>elif</a:t>
            </a:r>
            <a:r>
              <a:rPr lang="en-US" sz="2200" dirty="0" smtClean="0">
                <a:solidFill>
                  <a:srgbClr val="DC5924"/>
                </a:solidFill>
              </a:rPr>
              <a:t> as you want</a:t>
            </a:r>
            <a:endParaRPr lang="en-US" sz="2200" dirty="0">
              <a:solidFill>
                <a:srgbClr val="DC592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1950" y="2587397"/>
            <a:ext cx="49720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a = 7</a:t>
            </a:r>
          </a:p>
          <a:p>
            <a:r>
              <a:rPr lang="en-US" sz="2200" dirty="0" smtClean="0">
                <a:latin typeface="Monaco"/>
                <a:cs typeface="Monaco"/>
              </a:rPr>
              <a:t>b = 5</a:t>
            </a:r>
          </a:p>
          <a:p>
            <a:r>
              <a:rPr lang="en-US" sz="2200" dirty="0" smtClean="0">
                <a:latin typeface="Monaco"/>
                <a:cs typeface="Monaco"/>
              </a:rPr>
              <a:t>if a &gt; b:</a:t>
            </a:r>
          </a:p>
          <a:p>
            <a:r>
              <a:rPr lang="en-US" sz="2200" dirty="0" smtClean="0">
                <a:latin typeface="Monaco"/>
                <a:cs typeface="Monaco"/>
              </a:rPr>
              <a:t>	</a:t>
            </a:r>
            <a:r>
              <a:rPr lang="en-US" sz="2200" dirty="0" smtClean="0">
                <a:latin typeface="Monaco"/>
                <a:cs typeface="Monaco"/>
              </a:rPr>
              <a:t>print("a </a:t>
            </a:r>
            <a:r>
              <a:rPr lang="en-US" sz="2200" dirty="0" smtClean="0">
                <a:latin typeface="Monaco"/>
                <a:cs typeface="Monaco"/>
              </a:rPr>
              <a:t>is bigger</a:t>
            </a:r>
            <a:r>
              <a:rPr lang="en-US" sz="2200" dirty="0" smtClean="0">
                <a:latin typeface="Monaco"/>
                <a:cs typeface="Monaco"/>
              </a:rPr>
              <a:t>")</a:t>
            </a:r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elif a &lt; b:</a:t>
            </a: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r>
              <a:rPr lang="en-US" sz="2200" dirty="0" smtClean="0">
                <a:latin typeface="Monaco"/>
                <a:cs typeface="Monaco"/>
              </a:rPr>
              <a:t>print("b </a:t>
            </a:r>
            <a:r>
              <a:rPr lang="en-US" sz="2200" dirty="0" smtClean="0">
                <a:latin typeface="Monaco"/>
                <a:cs typeface="Monaco"/>
              </a:rPr>
              <a:t>is bigger</a:t>
            </a:r>
            <a:r>
              <a:rPr lang="en-US" sz="2200" dirty="0" smtClean="0">
                <a:latin typeface="Monaco"/>
                <a:cs typeface="Monaco"/>
              </a:rPr>
              <a:t>")</a:t>
            </a:r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err="1" smtClean="0">
                <a:latin typeface="Monaco"/>
                <a:cs typeface="Monaco"/>
              </a:rPr>
              <a:t>elif</a:t>
            </a:r>
            <a:r>
              <a:rPr lang="en-US" sz="2200" dirty="0" smtClean="0">
                <a:latin typeface="Monaco"/>
                <a:cs typeface="Monaco"/>
              </a:rPr>
              <a:t> a==b</a:t>
            </a:r>
            <a:r>
              <a:rPr lang="en-US" sz="2200" dirty="0" smtClean="0">
                <a:latin typeface="Monaco"/>
                <a:cs typeface="Monaco"/>
              </a:rPr>
              <a:t>:</a:t>
            </a:r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>
                <a:latin typeface="Monaco"/>
                <a:cs typeface="Monaco"/>
              </a:rPr>
              <a:t>	</a:t>
            </a:r>
            <a:r>
              <a:rPr lang="en-US" sz="2200" dirty="0" smtClean="0">
                <a:latin typeface="Monaco"/>
                <a:cs typeface="Monaco"/>
              </a:rPr>
              <a:t>print("a </a:t>
            </a:r>
            <a:r>
              <a:rPr lang="en-US" sz="2200" dirty="0" smtClean="0">
                <a:latin typeface="Monaco"/>
                <a:cs typeface="Monaco"/>
              </a:rPr>
              <a:t>is equal to b</a:t>
            </a:r>
            <a:r>
              <a:rPr lang="en-US" sz="2200" dirty="0" smtClean="0">
                <a:latin typeface="Monaco"/>
                <a:cs typeface="Monaco"/>
              </a:rPr>
              <a:t>")</a:t>
            </a: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 is bigger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6209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container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Sounds scarier than it is!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String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List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Dictionary (tomorrow)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3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denoted with quotes and contain characters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Strings </a:t>
            </a:r>
            <a:r>
              <a:rPr lang="en-US" dirty="0" smtClean="0"/>
              <a:t>are </a:t>
            </a:r>
            <a:r>
              <a:rPr lang="en-US" i="1" dirty="0" smtClean="0"/>
              <a:t>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9483" y="2912262"/>
            <a:ext cx="77001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Define some strings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s1 = "Stephanie"</a:t>
            </a:r>
          </a:p>
          <a:p>
            <a:r>
              <a:rPr lang="en-US" sz="2200" dirty="0" smtClean="0">
                <a:latin typeface="Monaco"/>
                <a:cs typeface="Monaco"/>
              </a:rPr>
              <a:t>s2 = 'Another string'</a:t>
            </a:r>
          </a:p>
          <a:p>
            <a:r>
              <a:rPr lang="en-US" sz="2200" dirty="0" smtClean="0">
                <a:latin typeface="Monaco"/>
                <a:cs typeface="Monaco"/>
              </a:rPr>
              <a:t>s3 = "534" 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This is not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an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integer!</a:t>
            </a:r>
          </a:p>
          <a:p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i1 = </a:t>
            </a:r>
            <a:r>
              <a:rPr lang="en-US" sz="2200" dirty="0" err="1" smtClean="0">
                <a:latin typeface="Monaco"/>
                <a:cs typeface="Monaco"/>
              </a:rPr>
              <a:t>int</a:t>
            </a:r>
            <a:r>
              <a:rPr lang="en-US" sz="2200" dirty="0" smtClean="0">
                <a:latin typeface="Monaco"/>
                <a:cs typeface="Monaco"/>
              </a:rPr>
              <a:t>(s3)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But we can convert it to one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286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strings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799" y="1081406"/>
            <a:ext cx="7620000" cy="1157606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name() 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is a </a:t>
            </a:r>
            <a:r>
              <a:rPr lang="en-US" sz="2200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function</a:t>
            </a:r>
          </a:p>
          <a:p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&lt;object&gt;</a:t>
            </a:r>
            <a:r>
              <a:rPr lang="en-US" sz="2200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.name() 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is a </a:t>
            </a:r>
            <a:r>
              <a:rPr lang="en-US" sz="2200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method</a:t>
            </a:r>
            <a:endParaRPr lang="en-US" sz="2200" dirty="0">
              <a:solidFill>
                <a:schemeClr val="accent5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199" y="2355049"/>
            <a:ext cx="861455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s1 </a:t>
            </a:r>
            <a:r>
              <a:rPr lang="en-US" sz="2200" dirty="0" smtClean="0">
                <a:latin typeface="Monaco"/>
                <a:cs typeface="Monaco"/>
              </a:rPr>
              <a:t>= </a:t>
            </a:r>
            <a:r>
              <a:rPr lang="en-US" sz="2200" dirty="0" smtClean="0">
                <a:latin typeface="Monaco"/>
                <a:cs typeface="Monaco"/>
              </a:rPr>
              <a:t>"python"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err="1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200" dirty="0">
                <a:solidFill>
                  <a:schemeClr val="accent5"/>
                </a:solidFill>
                <a:latin typeface="Monaco"/>
                <a:cs typeface="Monaco"/>
              </a:rPr>
              <a:t>(</a:t>
            </a:r>
            <a:r>
              <a:rPr lang="en-US" sz="2200" dirty="0">
                <a:latin typeface="Monaco"/>
                <a:cs typeface="Monaco"/>
              </a:rPr>
              <a:t>s1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2200" dirty="0" smtClean="0">
                <a:latin typeface="Monaco"/>
                <a:cs typeface="Monaco"/>
              </a:rPr>
              <a:t>      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Length of a container variable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6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s1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.count(</a:t>
            </a:r>
            <a:r>
              <a:rPr lang="en-US" sz="2200" dirty="0" smtClean="0">
                <a:latin typeface="Monaco"/>
                <a:cs typeface="Monaco"/>
              </a:rPr>
              <a:t>"p"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2200" dirty="0" smtClean="0">
                <a:latin typeface="Monaco"/>
                <a:cs typeface="Monaco"/>
              </a:rPr>
              <a:t>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Count occurrences of a </a:t>
            </a:r>
            <a:r>
              <a:rPr lang="en-US" sz="22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character</a:t>
            </a:r>
            <a:endParaRPr lang="en-US" sz="22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s1.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replace(</a:t>
            </a:r>
            <a:r>
              <a:rPr lang="en-US" sz="2200" dirty="0" smtClean="0">
                <a:latin typeface="Monaco"/>
                <a:cs typeface="Monaco"/>
              </a:rPr>
              <a:t>"o", "BLAH"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)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Replace arg1 with arg2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</a:t>
            </a:r>
            <a:r>
              <a:rPr lang="en-US" sz="2200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pythBLAHn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print(s1) 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.replace() did NOT change the string!</a:t>
            </a:r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'python'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557338" y="2784775"/>
            <a:ext cx="1328737" cy="4286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86075" y="2586241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The </a:t>
            </a:r>
            <a:r>
              <a:rPr lang="en-US" b="1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b="1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 </a:t>
            </a:r>
            <a:r>
              <a:rPr lang="en-US" b="1" dirty="0" smtClean="0">
                <a:solidFill>
                  <a:schemeClr val="accent5"/>
                </a:solidFill>
              </a:rPr>
              <a:t>function takes a single </a:t>
            </a:r>
            <a:r>
              <a:rPr lang="en-US" b="1" i="1" dirty="0" smtClean="0">
                <a:solidFill>
                  <a:schemeClr val="accent5"/>
                </a:solidFill>
              </a:rPr>
              <a:t>argument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11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</a:t>
            </a:r>
            <a:r>
              <a:rPr lang="en-US" dirty="0" smtClean="0"/>
              <a:t>strings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126324"/>
            <a:ext cx="861455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s1 </a:t>
            </a:r>
            <a:r>
              <a:rPr lang="en-US" sz="2200" dirty="0" smtClean="0">
                <a:latin typeface="Monaco"/>
                <a:cs typeface="Monaco"/>
              </a:rPr>
              <a:t>= </a:t>
            </a:r>
            <a:r>
              <a:rPr lang="en-US" sz="2200" dirty="0" smtClean="0">
                <a:latin typeface="Monaco"/>
                <a:cs typeface="Monaco"/>
              </a:rPr>
              <a:t>"python"</a:t>
            </a: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s1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.upper()</a:t>
            </a:r>
            <a:r>
              <a:rPr lang="en-US" sz="2200" dirty="0" smtClean="0">
                <a:latin typeface="Monaco"/>
                <a:cs typeface="Monaco"/>
              </a:rPr>
              <a:t>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Reveal uppercase string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'PYTHON'</a:t>
            </a: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>
                <a:latin typeface="Monaco"/>
                <a:cs typeface="Monaco"/>
              </a:rPr>
              <a:t>s1</a:t>
            </a:r>
            <a:r>
              <a:rPr lang="en-US" sz="2200" dirty="0">
                <a:solidFill>
                  <a:schemeClr val="accent5"/>
                </a:solidFill>
                <a:latin typeface="Monaco"/>
                <a:cs typeface="Monaco"/>
              </a:rPr>
              <a:t>.upper()</a:t>
            </a:r>
            <a:r>
              <a:rPr lang="en-US" sz="2200" dirty="0">
                <a:latin typeface="Monaco"/>
                <a:cs typeface="Monaco"/>
              </a:rPr>
              <a:t> 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Reveal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lowercase string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'python'</a:t>
            </a:r>
          </a:p>
          <a:p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s1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.capitalize()</a:t>
            </a:r>
            <a:r>
              <a:rPr lang="en-US" sz="2200" dirty="0" smtClean="0">
                <a:latin typeface="Monaco"/>
                <a:cs typeface="Monaco"/>
              </a:rPr>
              <a:t> 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Reveal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capitalized string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'Python'</a:t>
            </a: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Redefine string to modify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print(s1)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'python'</a:t>
            </a:r>
          </a:p>
          <a:p>
            <a:r>
              <a:rPr lang="en-US" sz="2200" dirty="0" smtClean="0">
                <a:latin typeface="Monaco"/>
                <a:cs typeface="Monaco"/>
              </a:rPr>
              <a:t>s1 = </a:t>
            </a:r>
            <a:r>
              <a:rPr lang="en-US" sz="2200" dirty="0">
                <a:latin typeface="Monaco"/>
                <a:cs typeface="Monaco"/>
              </a:rPr>
              <a:t>s1.capitalize() </a:t>
            </a:r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print(s1)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'Python'</a:t>
            </a:r>
          </a:p>
        </p:txBody>
      </p:sp>
    </p:spTree>
    <p:extLst>
      <p:ext uri="{BB962C8B-B14F-4D97-AF65-F5344CB8AC3E}">
        <p14:creationId xmlns:p14="http://schemas.microsoft.com/office/powerpoint/2010/main" val="20105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are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No, really.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07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smtClean="0"/>
              <a:t>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277" y="1123950"/>
            <a:ext cx="7620000" cy="437356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 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776" y="1829875"/>
            <a:ext cx="8336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Define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some lists</a:t>
            </a:r>
            <a:endParaRPr lang="en-US" sz="22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a = [1, 3, 5, 7, 9]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b </a:t>
            </a:r>
            <a:r>
              <a:rPr lang="en-US" sz="2200" dirty="0" smtClean="0">
                <a:latin typeface="Monaco"/>
                <a:cs typeface="Monaco"/>
              </a:rPr>
              <a:t>= [1, 3.1, -5, 7, 9.001]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c </a:t>
            </a:r>
            <a:r>
              <a:rPr lang="en-US" sz="2200" dirty="0">
                <a:latin typeface="Monaco"/>
                <a:cs typeface="Monaco"/>
              </a:rPr>
              <a:t>= [1, 3.1, -5, 7, </a:t>
            </a:r>
            <a:r>
              <a:rPr lang="en-US" sz="2200" dirty="0" smtClean="0">
                <a:latin typeface="Monaco"/>
                <a:cs typeface="Monaco"/>
              </a:rPr>
              <a:t>9.001, "</a:t>
            </a:r>
            <a:r>
              <a:rPr lang="en-US" sz="2200" dirty="0" err="1" smtClean="0">
                <a:latin typeface="Monaco"/>
                <a:cs typeface="Monaco"/>
              </a:rPr>
              <a:t>woah</a:t>
            </a:r>
            <a:r>
              <a:rPr lang="en-US" sz="2200" dirty="0" smtClean="0">
                <a:latin typeface="Monaco"/>
                <a:cs typeface="Monaco"/>
              </a:rPr>
              <a:t>", "dude"]</a:t>
            </a:r>
          </a:p>
          <a:p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d </a:t>
            </a:r>
            <a:r>
              <a:rPr lang="en-US" sz="2200" dirty="0" smtClean="0">
                <a:latin typeface="Monaco"/>
                <a:cs typeface="Monaco"/>
              </a:rPr>
              <a:t>= [ [1, 2, 3], [11, 22, 33], [7.55, -9] ]</a:t>
            </a:r>
            <a:endParaRPr lang="en-US" sz="2200" dirty="0">
              <a:latin typeface="Monaco"/>
              <a:cs typeface="Monaco"/>
            </a:endParaRP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5307750"/>
            <a:ext cx="82212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DC5924"/>
                </a:solidFill>
              </a:rPr>
              <a:t>What do you notice about the variable </a:t>
            </a:r>
            <a:r>
              <a:rPr lang="en-US" sz="2200" b="1" dirty="0" smtClean="0">
                <a:solidFill>
                  <a:srgbClr val="DC5924"/>
                </a:solidFill>
              </a:rPr>
              <a:t>types</a:t>
            </a:r>
            <a:r>
              <a:rPr lang="en-US" sz="2200" dirty="0" smtClean="0">
                <a:solidFill>
                  <a:srgbClr val="DC5924"/>
                </a:solidFill>
              </a:rPr>
              <a:t> </a:t>
            </a:r>
            <a:r>
              <a:rPr lang="en-US" sz="2200" dirty="0" smtClean="0">
                <a:solidFill>
                  <a:srgbClr val="DC5924"/>
                </a:solidFill>
              </a:rPr>
              <a:t>that comprise the </a:t>
            </a:r>
            <a:r>
              <a:rPr lang="en-US" sz="2200" i="1" dirty="0" smtClean="0">
                <a:solidFill>
                  <a:srgbClr val="DC5924"/>
                </a:solidFill>
              </a:rPr>
              <a:t>items</a:t>
            </a:r>
            <a:r>
              <a:rPr lang="en-US" sz="2200" dirty="0" smtClean="0">
                <a:solidFill>
                  <a:srgbClr val="DC5924"/>
                </a:solidFill>
              </a:rPr>
              <a:t> of </a:t>
            </a:r>
            <a:r>
              <a:rPr lang="en-US" sz="2200" dirty="0" smtClean="0">
                <a:solidFill>
                  <a:srgbClr val="DC5924"/>
                </a:solidFill>
              </a:rPr>
              <a:t>these </a:t>
            </a:r>
            <a:r>
              <a:rPr lang="en-US" sz="2200" dirty="0" smtClean="0">
                <a:solidFill>
                  <a:srgbClr val="DC5924"/>
                </a:solidFill>
              </a:rPr>
              <a:t>lists?</a:t>
            </a:r>
            <a:endParaRPr lang="en-US" sz="22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0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</a:t>
            </a:r>
            <a:r>
              <a:rPr lang="en-US" dirty="0" smtClean="0"/>
              <a:t>python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122" y="1000868"/>
            <a:ext cx="1060981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/>
                <a:cs typeface="Monaco"/>
              </a:rPr>
              <a:t>d</a:t>
            </a:r>
            <a:r>
              <a:rPr lang="en-US" sz="2200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sz="2200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sz="2200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sz="2200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</a:t>
            </a:r>
            <a:endParaRPr lang="en-US" sz="2200" b="1" dirty="0" smtClean="0">
              <a:solidFill>
                <a:schemeClr val="accent2"/>
              </a:solidFill>
              <a:latin typeface="Monaco"/>
              <a:cs typeface="Monaco"/>
              <a:sym typeface="Wingdings"/>
            </a:endParaRPr>
          </a:p>
          <a:p>
            <a:r>
              <a:rPr lang="en-US" sz="2200" b="1" dirty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 </a:t>
            </a:r>
            <a:r>
              <a:rPr lang="en-US" sz="2200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                                       </a:t>
            </a:r>
            <a:r>
              <a:rPr lang="en-US" sz="2200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from </a:t>
            </a:r>
            <a:r>
              <a:rPr lang="en-US" sz="2200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0!</a:t>
            </a:r>
            <a:endParaRPr lang="en-US" sz="2200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sz="22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Index the </a:t>
            </a:r>
            <a:r>
              <a:rPr lang="en-US" sz="22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second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entry in d using brackets []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print(d[1])</a:t>
            </a:r>
            <a:endParaRPr lang="en-US" sz="22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Index a </a:t>
            </a:r>
            <a:r>
              <a:rPr lang="en-US" sz="22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slice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of the list with [x:y]</a:t>
            </a:r>
          </a:p>
          <a:p>
            <a:r>
              <a:rPr lang="en-US" sz="2200" dirty="0" smtClean="0">
                <a:latin typeface="Monaco"/>
                <a:cs typeface="Monaco"/>
              </a:rPr>
              <a:t>print(d[1:4])</a:t>
            </a:r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sz="2200" dirty="0" smtClean="0">
                <a:latin typeface="Monaco"/>
                <a:cs typeface="Monaco"/>
              </a:rPr>
              <a:t>print(d[3:]) 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assumes go through end of list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print(d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[:5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]) 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assumes start at beginning of list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[1, 3, 5, 7, 9]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92820" y="4263299"/>
            <a:ext cx="5622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In </a:t>
            </a:r>
            <a:r>
              <a:rPr lang="en-US" sz="2000" dirty="0" smtClean="0">
                <a:solidFill>
                  <a:srgbClr val="DC5924"/>
                </a:solidFill>
                <a:latin typeface="Monaco"/>
                <a:cs typeface="Monaco"/>
              </a:rPr>
              <a:t>[x:y]</a:t>
            </a:r>
            <a:r>
              <a:rPr lang="en-US" sz="2000" dirty="0" smtClean="0">
                <a:solidFill>
                  <a:srgbClr val="DC5924"/>
                </a:solidFill>
              </a:rPr>
              <a:t>,  x is </a:t>
            </a:r>
            <a:r>
              <a:rPr lang="en-US" sz="2000" u="sng" dirty="0" smtClean="0">
                <a:solidFill>
                  <a:srgbClr val="DC5924"/>
                </a:solidFill>
              </a:rPr>
              <a:t>inclusive</a:t>
            </a:r>
            <a:r>
              <a:rPr lang="en-US" sz="2000" dirty="0" smtClean="0">
                <a:solidFill>
                  <a:srgbClr val="DC5924"/>
                </a:solidFill>
              </a:rPr>
              <a:t> and y is </a:t>
            </a:r>
            <a:r>
              <a:rPr lang="en-US" sz="2000" u="sng" dirty="0" smtClean="0">
                <a:solidFill>
                  <a:srgbClr val="DC5924"/>
                </a:solidFill>
              </a:rPr>
              <a:t>exclusive</a:t>
            </a:r>
            <a:endParaRPr lang="en-US" sz="2000" u="sng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7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658319"/>
            <a:ext cx="972979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/>
                <a:cs typeface="Monaco"/>
              </a:rPr>
              <a:t>d</a:t>
            </a:r>
            <a:r>
              <a:rPr lang="en-US" sz="2200" dirty="0" smtClean="0">
                <a:latin typeface="Monaco"/>
                <a:cs typeface="Monaco"/>
              </a:rPr>
              <a:t> = [1</a:t>
            </a:r>
            <a:r>
              <a:rPr lang="en-US" sz="2200" dirty="0" smtClean="0">
                <a:latin typeface="Monaco"/>
                <a:cs typeface="Monaco"/>
              </a:rPr>
              <a:t>, </a:t>
            </a:r>
            <a:r>
              <a:rPr lang="en-US" sz="2200" dirty="0" smtClean="0">
                <a:latin typeface="Monaco"/>
                <a:cs typeface="Monaco"/>
              </a:rPr>
              <a:t>3</a:t>
            </a:r>
            <a:r>
              <a:rPr lang="en-US" sz="2200" dirty="0" smtClean="0">
                <a:latin typeface="Monaco"/>
                <a:cs typeface="Monaco"/>
              </a:rPr>
              <a:t>, </a:t>
            </a:r>
            <a:r>
              <a:rPr lang="en-US" sz="2200" dirty="0" smtClean="0">
                <a:latin typeface="Monaco"/>
                <a:cs typeface="Monaco"/>
              </a:rPr>
              <a:t>5</a:t>
            </a:r>
            <a:r>
              <a:rPr lang="en-US" sz="2200" dirty="0" smtClean="0">
                <a:latin typeface="Monaco"/>
                <a:cs typeface="Monaco"/>
              </a:rPr>
              <a:t>, </a:t>
            </a:r>
            <a:r>
              <a:rPr lang="en-US" sz="2200" dirty="0" smtClean="0">
                <a:latin typeface="Monaco"/>
                <a:cs typeface="Monaco"/>
              </a:rPr>
              <a:t>7</a:t>
            </a:r>
            <a:r>
              <a:rPr lang="en-US" sz="2200" dirty="0" smtClean="0">
                <a:latin typeface="Monaco"/>
                <a:cs typeface="Monaco"/>
              </a:rPr>
              <a:t>, </a:t>
            </a:r>
            <a:r>
              <a:rPr lang="en-US" sz="2200" dirty="0" smtClean="0">
                <a:latin typeface="Monaco"/>
                <a:cs typeface="Monaco"/>
              </a:rPr>
              <a:t>9, </a:t>
            </a:r>
            <a:r>
              <a:rPr lang="en-US" sz="2200" dirty="0" smtClean="0">
                <a:latin typeface="Monaco"/>
                <a:cs typeface="Monaco"/>
              </a:rPr>
              <a:t>11, </a:t>
            </a:r>
            <a:r>
              <a:rPr lang="en-US" sz="2200" dirty="0" smtClean="0">
                <a:latin typeface="Monaco"/>
                <a:cs typeface="Monaco"/>
              </a:rPr>
              <a:t>13]</a:t>
            </a:r>
          </a:p>
          <a:p>
            <a:r>
              <a:rPr lang="en-US" sz="2200" b="1" dirty="0">
                <a:solidFill>
                  <a:srgbClr val="F5C201"/>
                </a:solidFill>
                <a:latin typeface="Monaco"/>
                <a:cs typeface="Monaco"/>
              </a:rPr>
              <a:t> </a:t>
            </a:r>
            <a:r>
              <a:rPr lang="en-US" sz="2200" b="1" dirty="0" smtClean="0">
                <a:solidFill>
                  <a:srgbClr val="F5C201"/>
                </a:solidFill>
                <a:latin typeface="Monaco"/>
                <a:cs typeface="Monaco"/>
              </a:rPr>
              <a:t>    0 </a:t>
            </a:r>
            <a:r>
              <a:rPr lang="en-US" sz="2200" b="1" dirty="0" smtClean="0">
                <a:solidFill>
                  <a:srgbClr val="F5C201"/>
                </a:solidFill>
                <a:latin typeface="Monaco"/>
                <a:cs typeface="Monaco"/>
              </a:rPr>
              <a:t> 1  2  </a:t>
            </a:r>
            <a:r>
              <a:rPr lang="en-US" sz="2200" b="1" dirty="0" smtClean="0">
                <a:solidFill>
                  <a:srgbClr val="F5C201"/>
                </a:solidFill>
                <a:latin typeface="Monaco"/>
                <a:cs typeface="Monaco"/>
              </a:rPr>
              <a:t>3 </a:t>
            </a:r>
            <a:r>
              <a:rPr lang="en-US" sz="2200" b="1" dirty="0" smtClean="0">
                <a:solidFill>
                  <a:srgbClr val="F5C201"/>
                </a:solidFill>
                <a:latin typeface="Monaco"/>
                <a:cs typeface="Monaco"/>
              </a:rPr>
              <a:t> </a:t>
            </a:r>
            <a:r>
              <a:rPr lang="en-US" sz="2200" b="1" dirty="0" smtClean="0">
                <a:solidFill>
                  <a:srgbClr val="F5C201"/>
                </a:solidFill>
                <a:latin typeface="Monaco"/>
                <a:cs typeface="Monaco"/>
              </a:rPr>
              <a:t>4 </a:t>
            </a:r>
            <a:r>
              <a:rPr lang="en-US" sz="2200" b="1" dirty="0" smtClean="0">
                <a:solidFill>
                  <a:srgbClr val="F5C201"/>
                </a:solidFill>
                <a:latin typeface="Monaco"/>
                <a:cs typeface="Monaco"/>
              </a:rPr>
              <a:t>  5   6   </a:t>
            </a:r>
            <a:r>
              <a:rPr lang="en-US" sz="2200" b="1" dirty="0" smtClean="0">
                <a:solidFill>
                  <a:srgbClr val="F5C201"/>
                </a:solidFill>
                <a:latin typeface="Monaco"/>
                <a:cs typeface="Monaco"/>
                <a:sym typeface="Wingdings"/>
              </a:rPr>
              <a:t> </a:t>
            </a:r>
            <a:r>
              <a:rPr lang="en-US" sz="2200" b="1" dirty="0" smtClean="0">
                <a:solidFill>
                  <a:srgbClr val="F5C201"/>
                </a:solidFill>
                <a:latin typeface="Monaco"/>
                <a:cs typeface="Monaco"/>
                <a:sym typeface="Wingdings"/>
              </a:rPr>
              <a:t>"Regular" indexing</a:t>
            </a:r>
            <a:endParaRPr lang="en-US" sz="2200" b="1" dirty="0" smtClean="0">
              <a:solidFill>
                <a:srgbClr val="F5C201"/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rgbClr val="D1282E"/>
                </a:solidFill>
                <a:latin typeface="Monaco"/>
                <a:cs typeface="Monaco"/>
              </a:rPr>
              <a:t>    -</a:t>
            </a:r>
            <a:r>
              <a:rPr lang="en-US" sz="2200" dirty="0" smtClean="0">
                <a:solidFill>
                  <a:srgbClr val="D1282E"/>
                </a:solidFill>
                <a:latin typeface="Monaco"/>
                <a:cs typeface="Monaco"/>
              </a:rPr>
              <a:t>7 </a:t>
            </a:r>
            <a:r>
              <a:rPr lang="en-US" sz="2200" dirty="0" smtClean="0">
                <a:solidFill>
                  <a:srgbClr val="D1282E"/>
                </a:solidFill>
                <a:latin typeface="Monaco"/>
                <a:cs typeface="Monaco"/>
              </a:rPr>
              <a:t>-</a:t>
            </a:r>
            <a:r>
              <a:rPr lang="en-US" sz="2200" dirty="0" smtClean="0">
                <a:solidFill>
                  <a:srgbClr val="D1282E"/>
                </a:solidFill>
                <a:latin typeface="Monaco"/>
                <a:cs typeface="Monaco"/>
              </a:rPr>
              <a:t>6 </a:t>
            </a:r>
            <a:r>
              <a:rPr lang="en-US" sz="2200" dirty="0" smtClean="0">
                <a:solidFill>
                  <a:srgbClr val="D1282E"/>
                </a:solidFill>
                <a:latin typeface="Monaco"/>
                <a:cs typeface="Monaco"/>
              </a:rPr>
              <a:t>-5 </a:t>
            </a:r>
            <a:r>
              <a:rPr lang="en-US" sz="2200" dirty="0" smtClean="0">
                <a:solidFill>
                  <a:srgbClr val="D1282E"/>
                </a:solidFill>
                <a:latin typeface="Monaco"/>
                <a:cs typeface="Monaco"/>
              </a:rPr>
              <a:t>-</a:t>
            </a:r>
            <a:r>
              <a:rPr lang="en-US" sz="2200" dirty="0" smtClean="0">
                <a:solidFill>
                  <a:srgbClr val="D1282E"/>
                </a:solidFill>
                <a:latin typeface="Monaco"/>
                <a:cs typeface="Monaco"/>
              </a:rPr>
              <a:t>4 </a:t>
            </a:r>
            <a:r>
              <a:rPr lang="en-US" sz="2200" dirty="0" smtClean="0">
                <a:solidFill>
                  <a:srgbClr val="D1282E"/>
                </a:solidFill>
                <a:latin typeface="Monaco"/>
                <a:cs typeface="Monaco"/>
              </a:rPr>
              <a:t>-</a:t>
            </a:r>
            <a:r>
              <a:rPr lang="en-US" sz="2200" dirty="0" smtClean="0">
                <a:solidFill>
                  <a:srgbClr val="D1282E"/>
                </a:solidFill>
                <a:latin typeface="Monaco"/>
                <a:cs typeface="Monaco"/>
              </a:rPr>
              <a:t>3  -2  </a:t>
            </a:r>
            <a:r>
              <a:rPr lang="en-US" sz="2200" dirty="0" smtClean="0">
                <a:solidFill>
                  <a:srgbClr val="D1282E"/>
                </a:solidFill>
                <a:latin typeface="Monaco"/>
                <a:cs typeface="Monaco"/>
              </a:rPr>
              <a:t>-</a:t>
            </a:r>
            <a:r>
              <a:rPr lang="en-US" sz="2200" dirty="0" smtClean="0">
                <a:solidFill>
                  <a:srgbClr val="D1282E"/>
                </a:solidFill>
                <a:latin typeface="Monaco"/>
                <a:cs typeface="Monaco"/>
              </a:rPr>
              <a:t>1   </a:t>
            </a:r>
            <a:r>
              <a:rPr lang="en-US" sz="2200" dirty="0" smtClean="0">
                <a:solidFill>
                  <a:srgbClr val="D1282E"/>
                </a:solidFill>
                <a:latin typeface="Monaco"/>
                <a:cs typeface="Monaco"/>
                <a:sym typeface="Wingdings"/>
              </a:rPr>
              <a:t> Negative indexing</a:t>
            </a:r>
            <a:endParaRPr lang="en-US" sz="2200" dirty="0" smtClean="0">
              <a:solidFill>
                <a:srgbClr val="D1282E"/>
              </a:solidFill>
              <a:latin typeface="Monaco"/>
              <a:cs typeface="Monaco"/>
            </a:endParaRPr>
          </a:p>
          <a:p>
            <a:endParaRPr lang="en-US" sz="22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Index the </a:t>
            </a:r>
            <a:r>
              <a:rPr lang="en-US" sz="22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last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entry in d using brackets []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print(d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[-1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cs typeface="Monaco"/>
              </a:rPr>
              <a:t>])</a:t>
            </a:r>
            <a:endParaRPr lang="en-US" sz="2200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</a:t>
            </a:r>
          </a:p>
          <a:p>
            <a:endParaRPr lang="en-US" sz="22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Strings are indexed in the same way as lists</a:t>
            </a:r>
            <a:endParaRPr lang="en-US" sz="22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s </a:t>
            </a:r>
            <a:r>
              <a:rPr lang="en-US" sz="2200" dirty="0">
                <a:latin typeface="Monaco"/>
                <a:cs typeface="Monaco"/>
              </a:rPr>
              <a:t>= "Washington D.C</a:t>
            </a:r>
            <a:r>
              <a:rPr lang="en-US" sz="2200" dirty="0" smtClean="0">
                <a:latin typeface="Monaco"/>
                <a:cs typeface="Monaco"/>
              </a:rPr>
              <a:t>."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print(s[1</a:t>
            </a:r>
            <a:r>
              <a:rPr lang="en-US" sz="2200" dirty="0">
                <a:latin typeface="Monaco"/>
                <a:cs typeface="Monaco"/>
              </a:rPr>
              <a:t>])</a:t>
            </a:r>
          </a:p>
          <a:p>
            <a:r>
              <a:rPr lang="en-US" sz="2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</a:t>
            </a: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5443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026311"/>
            <a:ext cx="861455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latin typeface="Monaco"/>
                <a:cs typeface="Monaco"/>
              </a:rPr>
              <a:t> = [10, 11, 6, 9, 2, 19, 5, 14]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err="1" smtClean="0">
                <a:solidFill>
                  <a:schemeClr val="accent5"/>
                </a:solidFill>
                <a:latin typeface="Monaco"/>
                <a:cs typeface="Monaco"/>
              </a:rPr>
              <a:t>len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2000" dirty="0" smtClean="0">
                <a:latin typeface="Monaco"/>
                <a:cs typeface="Monaco"/>
              </a:rPr>
              <a:t> 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Length of a container variable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8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sum(</a:t>
            </a:r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2000" dirty="0" smtClean="0">
                <a:latin typeface="Monaco"/>
                <a:cs typeface="Monaco"/>
              </a:rPr>
              <a:t> 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Add up all items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76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err="1" smtClean="0">
                <a:solidFill>
                  <a:schemeClr val="accent5"/>
                </a:solidFill>
                <a:latin typeface="Monaco"/>
                <a:cs typeface="Monaco"/>
              </a:rPr>
              <a:t>.count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(</a:t>
            </a:r>
            <a:r>
              <a:rPr lang="en-US" sz="2000" dirty="0" smtClean="0">
                <a:latin typeface="Monaco"/>
                <a:cs typeface="Monaco"/>
              </a:rPr>
              <a:t>10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Count occurrences of an item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err="1" smtClean="0">
                <a:solidFill>
                  <a:schemeClr val="accent5"/>
                </a:solidFill>
                <a:latin typeface="Monaco"/>
                <a:cs typeface="Monaco"/>
              </a:rPr>
              <a:t>.index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(</a:t>
            </a:r>
            <a:r>
              <a:rPr lang="en-US" sz="2000" dirty="0" smtClean="0">
                <a:latin typeface="Monaco"/>
                <a:cs typeface="Monaco"/>
              </a:rPr>
              <a:t>6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Return the index of a value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2								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in the list</a:t>
            </a:r>
          </a:p>
          <a:p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err="1" smtClean="0">
                <a:solidFill>
                  <a:schemeClr val="accent5"/>
                </a:solidFill>
                <a:latin typeface="Monaco"/>
                <a:cs typeface="Monaco"/>
              </a:rPr>
              <a:t>.append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(</a:t>
            </a:r>
            <a:r>
              <a:rPr lang="en-US" sz="2000" dirty="0" smtClean="0">
                <a:latin typeface="Monaco"/>
                <a:cs typeface="Monaco"/>
              </a:rPr>
              <a:t>1000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Add item </a:t>
            </a: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in place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to end 										of list</a:t>
            </a:r>
          </a:p>
          <a:p>
            <a:r>
              <a:rPr lang="en-US" sz="2000" dirty="0" smtClean="0">
                <a:latin typeface="Monaco"/>
                <a:cs typeface="Monaco"/>
              </a:rPr>
              <a:t>print(</a:t>
            </a:r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[10, 11, 6, 9, 2, 19, 5,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14, 1000]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4496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Lists are mutable and 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134" y="1386856"/>
            <a:ext cx="875171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Use indexing to replace entries in a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a = [-8, -5, -3, 0, 1]</a:t>
            </a:r>
          </a:p>
          <a:p>
            <a:r>
              <a:rPr lang="en-US" sz="2000" dirty="0" smtClean="0">
                <a:latin typeface="Monaco"/>
                <a:cs typeface="Monaco"/>
              </a:rPr>
              <a:t>a[2] = 77</a:t>
            </a:r>
          </a:p>
          <a:p>
            <a:r>
              <a:rPr lang="en-US" sz="2000" dirty="0" smtClean="0">
                <a:latin typeface="Monaco"/>
                <a:cs typeface="Monaco"/>
              </a:rPr>
              <a:t>print(a)</a:t>
            </a: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 [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-8, -5,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77,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0, 1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]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But not with strings!!</a:t>
            </a:r>
          </a:p>
          <a:p>
            <a:r>
              <a:rPr lang="en-US" sz="2000" dirty="0" smtClean="0">
                <a:latin typeface="Monaco"/>
                <a:cs typeface="Monaco"/>
              </a:rPr>
              <a:t>a = "I will never ever change."</a:t>
            </a:r>
          </a:p>
          <a:p>
            <a:r>
              <a:rPr lang="en-US" sz="2000" dirty="0" smtClean="0">
                <a:latin typeface="Monaco"/>
                <a:cs typeface="Monaco"/>
              </a:rPr>
              <a:t>a[2] = "A"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TypeError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: '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str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' object does not support item assignment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Instead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you must reassign, to itself or a new variable</a:t>
            </a:r>
            <a:endParaRPr lang="is-I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is-IS" sz="2000" dirty="0" smtClean="0">
                <a:latin typeface="Monaco"/>
                <a:cs typeface="Monaco"/>
              </a:rPr>
              <a:t>new_a = a[:2] + "A" + a[3:]</a:t>
            </a:r>
          </a:p>
          <a:p>
            <a:r>
              <a:rPr lang="is-IS" sz="2000" dirty="0" smtClean="0">
                <a:latin typeface="Monaco"/>
                <a:cs typeface="Monaco"/>
              </a:rPr>
              <a:t>print(new_a)</a:t>
            </a:r>
          </a:p>
          <a:p>
            <a:r>
              <a:rPr lang="is-IS" sz="2000" dirty="0">
                <a:latin typeface="Monaco"/>
                <a:cs typeface="Monaco"/>
              </a:rPr>
              <a:t> </a:t>
            </a:r>
            <a:r>
              <a:rPr lang="is-IS" sz="2000" dirty="0" smtClean="0">
                <a:latin typeface="Monaco"/>
                <a:cs typeface="Monaco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'I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Aill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never ever change.'</a:t>
            </a:r>
          </a:p>
        </p:txBody>
      </p:sp>
    </p:spTree>
    <p:extLst>
      <p:ext uri="{BB962C8B-B14F-4D97-AF65-F5344CB8AC3E}">
        <p14:creationId xmlns:p14="http://schemas.microsoft.com/office/powerpoint/2010/main" val="389326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en-US" b="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returns True/False if a character/item is in a container (list, string)</a:t>
            </a:r>
            <a:endParaRPr lang="en-US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446" y="2923718"/>
            <a:ext cx="86145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latin typeface="Monaco"/>
                <a:cs typeface="Monaco"/>
              </a:rPr>
              <a:t> = [10, 11, 6, 9, 2, 19, 5, 14]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print(5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in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True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print("11"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in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False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print("11"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not in </a:t>
            </a:r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True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231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see this in 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24318"/>
            <a:ext cx="86145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latin typeface="Monaco"/>
                <a:cs typeface="Monaco"/>
              </a:rPr>
              <a:t> = [10, 11, 6, 9, 2, 19, 5, 14]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if 10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in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mylist</a:t>
            </a:r>
            <a:r>
              <a:rPr lang="en-US" sz="2000" dirty="0" smtClean="0">
                <a:latin typeface="Monaco"/>
                <a:cs typeface="Monaco"/>
              </a:rPr>
              <a:t>:</a:t>
            </a:r>
          </a:p>
          <a:p>
            <a:r>
              <a:rPr lang="en-US" sz="2000" dirty="0" smtClean="0">
                <a:latin typeface="Monaco"/>
                <a:cs typeface="Monaco"/>
              </a:rPr>
              <a:t>	print("Yes 10 is there!")</a:t>
            </a:r>
          </a:p>
          <a:p>
            <a:r>
              <a:rPr lang="en-US" sz="2000" dirty="0" smtClean="0">
                <a:latin typeface="Monaco"/>
                <a:cs typeface="Monaco"/>
              </a:rPr>
              <a:t>else:</a:t>
            </a:r>
          </a:p>
          <a:p>
            <a:r>
              <a:rPr lang="en-US" sz="2000" dirty="0" smtClean="0">
                <a:latin typeface="Monaco"/>
                <a:cs typeface="Monaco"/>
              </a:rPr>
              <a:t>	print("Nope, sorry")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Yes 10 is there!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558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8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</p:txBody>
      </p:sp>
    </p:spTree>
    <p:extLst>
      <p:ext uri="{BB962C8B-B14F-4D97-AF65-F5344CB8AC3E}">
        <p14:creationId xmlns:p14="http://schemas.microsoft.com/office/powerpoint/2010/main" val="286991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 interact with this system using a </a:t>
            </a:r>
            <a:r>
              <a:rPr lang="en-US" i="1" dirty="0" smtClean="0">
                <a:sym typeface="Wingdings"/>
              </a:rPr>
              <a:t>shell</a:t>
            </a:r>
            <a:r>
              <a:rPr lang="en-US" dirty="0" smtClean="0">
                <a:sym typeface="Wingdings"/>
              </a:rPr>
              <a:t>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The shell language is accessed in the </a:t>
            </a:r>
            <a:r>
              <a:rPr lang="en-US" i="1" dirty="0" smtClean="0">
                <a:sym typeface="Wingdings"/>
              </a:rPr>
              <a:t>terminal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aka </a:t>
            </a:r>
            <a:r>
              <a:rPr lang="en-US" i="1" dirty="0" smtClean="0">
                <a:sym typeface="Wingdings"/>
              </a:rPr>
              <a:t>command line </a:t>
            </a:r>
            <a:r>
              <a:rPr lang="en-US" dirty="0" smtClean="0">
                <a:sym typeface="Wingdings"/>
              </a:rPr>
              <a:t>aka </a:t>
            </a:r>
            <a:r>
              <a:rPr lang="en-US" i="1" dirty="0" smtClean="0">
                <a:sym typeface="Wingdings"/>
              </a:rPr>
              <a:t>console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1932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and directories in UNIX systems are organized </a:t>
            </a:r>
            <a:r>
              <a:rPr lang="en-US" i="1" dirty="0" smtClean="0"/>
              <a:t>hierarchically 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663</TotalTime>
  <Words>1871</Words>
  <Application>Microsoft Macintosh PowerPoint</Application>
  <PresentationFormat>On-screen Show (4:3)</PresentationFormat>
  <Paragraphs>613</Paragraphs>
  <Slides>57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 Black</vt:lpstr>
      <vt:lpstr>Calibri</vt:lpstr>
      <vt:lpstr>Monaco</vt:lpstr>
      <vt:lpstr>Wingdings</vt:lpstr>
      <vt:lpstr>Arial</vt:lpstr>
      <vt:lpstr>Essential</vt:lpstr>
      <vt:lpstr>Introduction to Python: Day one</vt:lpstr>
      <vt:lpstr>Topics we’ll cover: </vt:lpstr>
      <vt:lpstr>why learn computer programming?</vt:lpstr>
      <vt:lpstr>why learn python? </vt:lpstr>
      <vt:lpstr>computers are stupid</vt:lpstr>
      <vt:lpstr>Let’s begin with unix </vt:lpstr>
      <vt:lpstr>Let’s begin with unix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navigating Unix systems </vt:lpstr>
      <vt:lpstr>PowerPoint Presentation</vt:lpstr>
      <vt:lpstr>Find your console!</vt:lpstr>
      <vt:lpstr>enter, python!</vt:lpstr>
      <vt:lpstr>enter, python!</vt:lpstr>
      <vt:lpstr>Integers and floats</vt:lpstr>
      <vt:lpstr>Integers and floats</vt:lpstr>
      <vt:lpstr>Integers and floats</vt:lpstr>
      <vt:lpstr>Mathematical operations</vt:lpstr>
      <vt:lpstr>Mathematical operations</vt:lpstr>
      <vt:lpstr>Use the print function to check your code</vt:lpstr>
      <vt:lpstr>oh, the ways you’ll print*</vt:lpstr>
      <vt:lpstr>Python2 vs python3</vt:lpstr>
      <vt:lpstr>Modifying the value in place</vt:lpstr>
      <vt:lpstr>logical operators</vt:lpstr>
      <vt:lpstr>performing logical comparisons</vt:lpstr>
      <vt:lpstr>combining logical statements</vt:lpstr>
      <vt:lpstr>combining logical statements</vt:lpstr>
      <vt:lpstr>exercise break</vt:lpstr>
      <vt:lpstr>program control flow with if statements</vt:lpstr>
      <vt:lpstr>program control flow with if statements</vt:lpstr>
      <vt:lpstr>program control flow with if statements</vt:lpstr>
      <vt:lpstr>program control flow with if statements</vt:lpstr>
      <vt:lpstr>if-else statements</vt:lpstr>
      <vt:lpstr>if-else statements</vt:lpstr>
      <vt:lpstr>if-elif-else statements </vt:lpstr>
      <vt:lpstr>if-elif-else statements </vt:lpstr>
      <vt:lpstr>if-elif-else statements </vt:lpstr>
      <vt:lpstr>exercise break</vt:lpstr>
      <vt:lpstr>python container variables</vt:lpstr>
      <vt:lpstr>python strings</vt:lpstr>
      <vt:lpstr>Fun with strings </vt:lpstr>
      <vt:lpstr>Fun with strings </vt:lpstr>
      <vt:lpstr>Python lists </vt:lpstr>
      <vt:lpstr>indexing in python </vt:lpstr>
      <vt:lpstr>indexing in python</vt:lpstr>
      <vt:lpstr>Fun with lists </vt:lpstr>
      <vt:lpstr>Lists are mutable and strings are immutable</vt:lpstr>
      <vt:lpstr>The in operator</vt:lpstr>
      <vt:lpstr>Lets see this in action</vt:lpstr>
      <vt:lpstr>exercise break</vt:lpstr>
    </vt:vector>
  </TitlesOfParts>
  <Company>University of Texas at Austin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J. Spielman</cp:lastModifiedBy>
  <cp:revision>1183</cp:revision>
  <dcterms:created xsi:type="dcterms:W3CDTF">2015-05-13T18:41:17Z</dcterms:created>
  <dcterms:modified xsi:type="dcterms:W3CDTF">2018-05-17T15:17:00Z</dcterms:modified>
</cp:coreProperties>
</file>