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471" r:id="rId3"/>
    <p:sldId id="354" r:id="rId4"/>
    <p:sldId id="364" r:id="rId5"/>
    <p:sldId id="369" r:id="rId6"/>
    <p:sldId id="370" r:id="rId7"/>
    <p:sldId id="371" r:id="rId8"/>
    <p:sldId id="372" r:id="rId9"/>
    <p:sldId id="373" r:id="rId10"/>
    <p:sldId id="375" r:id="rId11"/>
    <p:sldId id="379" r:id="rId12"/>
    <p:sldId id="376" r:id="rId13"/>
    <p:sldId id="378" r:id="rId14"/>
    <p:sldId id="391" r:id="rId15"/>
    <p:sldId id="410" r:id="rId16"/>
    <p:sldId id="415" r:id="rId17"/>
    <p:sldId id="417" r:id="rId18"/>
    <p:sldId id="418" r:id="rId19"/>
    <p:sldId id="420" r:id="rId20"/>
    <p:sldId id="421" r:id="rId21"/>
    <p:sldId id="395" r:id="rId22"/>
    <p:sldId id="398" r:id="rId23"/>
    <p:sldId id="441" r:id="rId24"/>
    <p:sldId id="386" r:id="rId25"/>
    <p:sldId id="387" r:id="rId26"/>
    <p:sldId id="388" r:id="rId27"/>
    <p:sldId id="381" r:id="rId28"/>
    <p:sldId id="472" r:id="rId29"/>
    <p:sldId id="473" r:id="rId30"/>
    <p:sldId id="47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94" d="100"/>
          <a:sy n="94" d="100"/>
        </p:scale>
        <p:origin x="206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Two</a:t>
            </a:r>
            <a:endParaRPr lang="en-US" sz="6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J Spielman, PhD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687354"/>
            <a:ext cx="84860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List of grades</a:t>
            </a:r>
          </a:p>
          <a:p>
            <a:r>
              <a:rPr lang="en-US" sz="22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an empty list of new grades to populate</a:t>
            </a:r>
          </a:p>
          <a:p>
            <a:r>
              <a:rPr lang="en-US" sz="2200" dirty="0" smtClean="0">
                <a:latin typeface="Monaco"/>
                <a:cs typeface="Monaco"/>
              </a:rPr>
              <a:t>new_grades</a:t>
            </a:r>
            <a:r>
              <a:rPr lang="en-US" sz="2200" dirty="0">
                <a:latin typeface="Monaco"/>
                <a:cs typeface="Monaco"/>
              </a:rPr>
              <a:t> </a:t>
            </a:r>
            <a:r>
              <a:rPr lang="en-US" sz="2200" dirty="0" smtClean="0">
                <a:latin typeface="Monaco"/>
                <a:cs typeface="Monaco"/>
              </a:rPr>
              <a:t>= []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tx2"/>
                </a:solidFill>
                <a:latin typeface="Monaco"/>
                <a:cs typeface="Monaco"/>
              </a:rPr>
              <a:t>curve = 1.1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sz="22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2200" dirty="0" smtClean="0">
                <a:latin typeface="Monaco"/>
                <a:cs typeface="Monaco"/>
              </a:rPr>
              <a:t>	new = grade * </a:t>
            </a:r>
            <a:r>
              <a:rPr lang="en-US" sz="2200" dirty="0" smtClean="0">
                <a:solidFill>
                  <a:schemeClr val="tx2"/>
                </a:solidFill>
                <a:latin typeface="Monaco"/>
                <a:cs typeface="Monaco"/>
              </a:rPr>
              <a:t>curve</a:t>
            </a:r>
          </a:p>
          <a:p>
            <a:r>
              <a:rPr lang="en-US" sz="2200" dirty="0" smtClean="0">
                <a:latin typeface="Monaco"/>
                <a:cs typeface="Monaco"/>
              </a:rPr>
              <a:t>	new_grades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</a:t>
            </a:r>
            <a:r>
              <a:rPr lang="en-US" sz="2200" dirty="0" err="1" smtClean="0">
                <a:latin typeface="Monaco"/>
                <a:cs typeface="Monaco"/>
              </a:rPr>
              <a:t>new_grades</a:t>
            </a:r>
            <a:r>
              <a:rPr lang="en-US" sz="2200" dirty="0" smtClean="0">
                <a:latin typeface="Monaco"/>
                <a:cs typeface="Monaco"/>
              </a:rPr>
              <a:t>)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417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counter variable to keep track of loop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0894" y="1656295"/>
            <a:ext cx="51424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= 0 </a:t>
            </a:r>
          </a:p>
          <a:p>
            <a:r>
              <a:rPr lang="en-US" dirty="0" smtClean="0">
                <a:latin typeface="Monaco"/>
                <a:cs typeface="Monaco"/>
              </a:rPr>
              <a:t>curve = 1.1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print("Iteration",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	print(grade * curve)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+= 1</a:t>
            </a:r>
          </a:p>
          <a:p>
            <a:endParaRPr lang="en-US" dirty="0">
              <a:latin typeface="Monaco"/>
              <a:cs typeface="Monaco"/>
            </a:endParaRPr>
          </a:p>
          <a:p>
            <a:pPr marL="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1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3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4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...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47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takes the same arguments as indexing with [ ]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3456687"/>
            <a:ext cx="2697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x 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dirty="0" smtClean="0">
                <a:latin typeface="Monaco"/>
                <a:cs typeface="Monaco"/>
              </a:rPr>
              <a:t>5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print(x)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0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3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4288" y="3435489"/>
            <a:ext cx="466414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x 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dirty="0" smtClean="0">
                <a:latin typeface="Monaco"/>
                <a:cs typeface="Monaco"/>
              </a:rPr>
              <a:t>2,8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print(x, "squared is", x**2)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2 squared is 4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 squared is 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4 squared is 16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5 squared is 25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6 squared is 36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7 squared is 49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137490"/>
            <a:ext cx="415801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curve = 1.1</a:t>
            </a:r>
          </a:p>
          <a:p>
            <a:r>
              <a:rPr lang="en-US" sz="22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print(grade * curve)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8017" y="2137489"/>
            <a:ext cx="508734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for i in </a:t>
            </a:r>
            <a:r>
              <a:rPr lang="en-US" sz="2200" b="1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sz="2200" b="1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200" b="1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200" dirty="0" smtClean="0">
                <a:latin typeface="Monaco"/>
                <a:cs typeface="Monaco"/>
              </a:rPr>
              <a:t>grades</a:t>
            </a:r>
            <a:r>
              <a:rPr lang="en-US" sz="2200" b="1" dirty="0" smtClean="0">
                <a:solidFill>
                  <a:schemeClr val="accent5"/>
                </a:solidFill>
                <a:latin typeface="Monaco"/>
                <a:cs typeface="Monaco"/>
              </a:rPr>
              <a:t>))</a:t>
            </a:r>
            <a:r>
              <a:rPr lang="en-US" sz="2200" dirty="0" smtClean="0">
                <a:latin typeface="Monaco"/>
                <a:cs typeface="Monaco"/>
              </a:rPr>
              <a:t>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print(grades[</a:t>
            </a:r>
            <a:r>
              <a:rPr lang="en-US" sz="2200" dirty="0" err="1" smtClean="0">
                <a:latin typeface="Monaco"/>
                <a:cs typeface="Monaco"/>
              </a:rPr>
              <a:t>i</a:t>
            </a:r>
            <a:r>
              <a:rPr lang="en-US" sz="2200" dirty="0">
                <a:latin typeface="Monaco"/>
                <a:cs typeface="Monaco"/>
              </a:rPr>
              <a:t>]</a:t>
            </a:r>
            <a:r>
              <a:rPr lang="en-US" sz="2200" dirty="0" smtClean="0">
                <a:latin typeface="Monaco"/>
                <a:cs typeface="Monaco"/>
              </a:rPr>
              <a:t> * curve)</a:t>
            </a:r>
            <a:br>
              <a:rPr lang="en-US" sz="2200" dirty="0" smtClean="0">
                <a:latin typeface="Monaco"/>
                <a:cs typeface="Monaco"/>
              </a:rPr>
            </a:br>
            <a:endParaRPr lang="en-US" sz="2200" dirty="0" smtClean="0"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r>
              <a:rPr lang="en-US" sz="2200" dirty="0" smtClean="0">
                <a:latin typeface="Monaco"/>
                <a:cs typeface="Monac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54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2661" y="2036922"/>
            <a:ext cx="3221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for s in "python":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print(s)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p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y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</a:t>
            </a:r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825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Dariya</a:t>
            </a:r>
            <a:r>
              <a:rPr lang="en-US" dirty="0" smtClean="0">
                <a:latin typeface="Monaco"/>
                <a:cs typeface="Monaco"/>
              </a:rPr>
              <a:t>": "</a:t>
            </a:r>
            <a:r>
              <a:rPr lang="en-US" dirty="0" err="1" smtClean="0">
                <a:latin typeface="Monaco"/>
                <a:cs typeface="Monaco"/>
              </a:rPr>
              <a:t>Sydykova</a:t>
            </a:r>
            <a:r>
              <a:rPr lang="en-US" dirty="0" smtClean="0">
                <a:latin typeface="Monaco"/>
                <a:cs typeface="Monaco"/>
              </a:rPr>
              <a:t>", 	"Claus": "Wilke"}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Each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key:value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dictionaries via *keys* (not position!!)</a:t>
            </a:r>
          </a:p>
          <a:p>
            <a:r>
              <a:rPr lang="en-US" dirty="0" smtClean="0">
                <a:latin typeface="Monaco"/>
                <a:cs typeface="Monaco"/>
              </a:rPr>
              <a:t>print(names["Claus"])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"Wilke"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Dariya</a:t>
            </a:r>
            <a:r>
              <a:rPr lang="en-US" dirty="0" smtClean="0">
                <a:latin typeface="Monaco"/>
                <a:cs typeface="Monaco"/>
              </a:rPr>
              <a:t>": "</a:t>
            </a:r>
            <a:r>
              <a:rPr lang="en-US" dirty="0" err="1" smtClean="0">
                <a:latin typeface="Monaco"/>
                <a:cs typeface="Monaco"/>
              </a:rPr>
              <a:t>Sydykova</a:t>
            </a:r>
            <a:r>
              <a:rPr lang="en-US" dirty="0" smtClean="0">
                <a:latin typeface="Monaco"/>
                <a:cs typeface="Monaco"/>
              </a:rPr>
              <a:t>", </a:t>
            </a:r>
            <a:r>
              <a:rPr lang="en-US" dirty="0">
                <a:latin typeface="Monaco"/>
                <a:cs typeface="Monaco"/>
              </a:rPr>
              <a:t>"Claus": </a:t>
            </a:r>
            <a:r>
              <a:rPr lang="en-US" dirty="0" smtClean="0">
                <a:latin typeface="Monaco"/>
                <a:cs typeface="Monaco"/>
              </a:rPr>
              <a:t>"Wilke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Add a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key:value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print(names)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{'Claus': 'Wilke',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'Bob':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'Smith',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Stephanie':'Spielman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Dariya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':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Sydykova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'}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34" y="5237220"/>
            <a:ext cx="3657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Did you expect this output?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are unordered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Unique key:value pairs are *always* preserved, but their order is not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of many reasons why we index with keys, not positions</a:t>
            </a:r>
          </a:p>
        </p:txBody>
      </p:sp>
    </p:spTree>
    <p:extLst>
      <p:ext uri="{BB962C8B-B14F-4D97-AF65-F5344CB8AC3E}">
        <p14:creationId xmlns:p14="http://schemas.microsoft.com/office/powerpoint/2010/main" val="26846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Adding an existing key will </a:t>
            </a:r>
            <a:r>
              <a:rPr lang="en-US" i="1" dirty="0"/>
              <a:t>overwrite </a:t>
            </a:r>
            <a:r>
              <a:rPr lang="en-US" dirty="0"/>
              <a:t>the original: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3833" y="2802628"/>
            <a:ext cx="7560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acceptable_dict = {"a": 5, "b": 3, "c": 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498" y="5177830"/>
            <a:ext cx="7041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acceptable_dict["a"] = 7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</a:t>
            </a:r>
            <a:r>
              <a:rPr lang="en-US" sz="2200" dirty="0" err="1" smtClean="0">
                <a:latin typeface="Monaco"/>
                <a:cs typeface="Monaco"/>
              </a:rPr>
              <a:t>acceptable_dict</a:t>
            </a:r>
            <a:r>
              <a:rPr lang="en-US" sz="2200" dirty="0" smtClean="0">
                <a:latin typeface="Monaco"/>
                <a:cs typeface="Monaco"/>
              </a:rPr>
              <a:t>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{"a": 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7, "</a:t>
            </a:r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c": 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5, "b": 3}</a:t>
            </a:r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35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we have learned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Working with several variable types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Integer, float, </a:t>
            </a:r>
            <a:r>
              <a:rPr lang="en-US" dirty="0" err="1" smtClean="0"/>
              <a:t>boolean</a:t>
            </a:r>
            <a:r>
              <a:rPr lang="en-US" dirty="0" smtClean="0"/>
              <a:t>, string, list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Printing our code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Evaluating with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dictionary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32754"/>
            <a:ext cx="94851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medals = {"gold": "first", "silver": "second", "bronze": "third"}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.keys()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method returns an iterator* of dictionary keys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.keys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dict_keys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(['gold', 'silver', 'bronze'])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medals.keys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()[0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])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TypeError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'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dict_keys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 object does not support indexing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list(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medals.keys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0])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'gold'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print(list(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.values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##.values() -&gt; the values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 charset="0"/>
                <a:ea typeface="Monaco" charset="0"/>
                <a:cs typeface="Monaco" charset="0"/>
              </a:rPr>
              <a:t>['third', 'second', 'first</a:t>
            </a:r>
            <a:r>
              <a:rPr lang="en-US" dirty="0" smtClean="0">
                <a:solidFill>
                  <a:srgbClr val="A6A6A6"/>
                </a:solidFill>
                <a:latin typeface="Monaco" charset="0"/>
                <a:ea typeface="Monaco" charset="0"/>
                <a:cs typeface="Monaco" charset="0"/>
              </a:rPr>
              <a:t>']</a:t>
            </a:r>
          </a:p>
          <a:p>
            <a:endParaRPr lang="en-US" dirty="0" smtClean="0">
              <a:solidFill>
                <a:srgbClr val="A6A6A6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solidFill>
                <a:srgbClr val="A6A6A6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print(list(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.items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##.items() -&gt;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tuples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of (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key,value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rgbClr val="A6A6A6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'gold', 'first'), ('silver', 'second'), ('bronze', 'third')]</a:t>
            </a:r>
          </a:p>
          <a:p>
            <a:endParaRPr lang="en-US" dirty="0">
              <a:solidFill>
                <a:srgbClr val="A6A6A6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print(item)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pepper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1385" y="3482093"/>
            <a:ext cx="527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What are we actually looping over?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1777614"/>
            <a:ext cx="87336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Print the key *and* value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 item, price[item] 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 2.39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 0.79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 1.02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marL="12700" lvl="1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Getting fancier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for </a:t>
            </a:r>
            <a:r>
              <a:rPr lang="en-US" dirty="0" smtClean="0">
                <a:latin typeface="Monaco"/>
                <a:cs typeface="Monaco"/>
              </a:rPr>
              <a:t>x in </a:t>
            </a:r>
            <a:r>
              <a:rPr lang="en-US" dirty="0" err="1" smtClean="0">
                <a:latin typeface="Monaco"/>
                <a:cs typeface="Monaco"/>
              </a:rPr>
              <a:t>price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.items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 smtClean="0">
                <a:latin typeface="Monaco"/>
                <a:cs typeface="Monaco"/>
              </a:rPr>
              <a:t>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print( </a:t>
            </a:r>
            <a:r>
              <a:rPr lang="en-US" dirty="0" smtClean="0">
                <a:latin typeface="Monaco"/>
                <a:cs typeface="Monaco"/>
              </a:rPr>
              <a:t>x[0], x[1] 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 2.39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 0.79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 1.02</a:t>
            </a:r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9" y="4270604"/>
            <a:ext cx="40446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lvl="1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Even fancier!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for </a:t>
            </a:r>
            <a:r>
              <a:rPr lang="en-US" dirty="0" smtClean="0">
                <a:latin typeface="Monaco"/>
                <a:cs typeface="Monaco"/>
              </a:rPr>
              <a:t>(x, y)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err="1">
                <a:latin typeface="Monaco"/>
                <a:cs typeface="Monaco"/>
              </a:rPr>
              <a:t>price</a:t>
            </a:r>
            <a:r>
              <a:rPr lang="en-US" dirty="0" err="1">
                <a:solidFill>
                  <a:schemeClr val="accent5"/>
                </a:solidFill>
                <a:latin typeface="Monaco"/>
                <a:cs typeface="Monaco"/>
              </a:rPr>
              <a:t>.items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print( </a:t>
            </a:r>
            <a:r>
              <a:rPr lang="en-US" dirty="0" smtClean="0">
                <a:latin typeface="Monaco"/>
                <a:cs typeface="Monaco"/>
              </a:rPr>
              <a:t>x, y 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 2.39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 0.79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 1.02</a:t>
            </a:r>
            <a:endParaRPr lang="en-US" dirty="0">
              <a:latin typeface="Monaco"/>
              <a:cs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loops even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statements change loop flow:</a:t>
            </a:r>
          </a:p>
          <a:p>
            <a:pPr marL="914400" lvl="1" indent="-457200">
              <a:buFont typeface="Arial"/>
              <a:buChar char="•"/>
            </a:pPr>
            <a:r>
              <a:rPr lang="en-US" b="1" dirty="0" smtClean="0">
                <a:latin typeface="Monaco"/>
                <a:cs typeface="Monaco"/>
              </a:rPr>
              <a:t>continue 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immediately start </a:t>
            </a:r>
            <a:r>
              <a:rPr lang="en-US" dirty="0"/>
              <a:t>the next </a:t>
            </a:r>
            <a:r>
              <a:rPr lang="en-US" dirty="0" smtClean="0"/>
              <a:t>iteration and skip </a:t>
            </a:r>
            <a:r>
              <a:rPr lang="en-US" dirty="0"/>
              <a:t>remaining loop </a:t>
            </a:r>
            <a:r>
              <a:rPr lang="en-US" dirty="0" smtClean="0"/>
              <a:t>statements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b="1" dirty="0" smtClean="0">
                <a:latin typeface="Monaco"/>
                <a:cs typeface="Monaco"/>
              </a:rPr>
              <a:t>break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immediately exit out of loop entirely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1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004" y="1156348"/>
            <a:ext cx="89879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Monaco"/>
                <a:cs typeface="Monaco"/>
              </a:rPr>
              <a:t>continue</a:t>
            </a:r>
            <a:r>
              <a:rPr lang="en-US" dirty="0" smtClean="0">
                <a:latin typeface="Monaco"/>
                <a:cs typeface="Monaco"/>
              </a:rPr>
              <a:t>   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Immediately start next iteration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print("loop iteration count:", </a:t>
            </a:r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print("The sequence is ",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	print()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Prints a newline, for clarity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marL="1270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count: 1</a:t>
            </a:r>
          </a:p>
          <a:p>
            <a:pPr marL="1270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ATT</a:t>
            </a:r>
          </a:p>
          <a:p>
            <a:pPr marL="12700" lvl="1"/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marL="12700"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marL="1270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GAT</a:t>
            </a:r>
          </a:p>
          <a:p>
            <a:pPr marL="12700" lvl="1"/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marL="12700"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6</a:t>
            </a:r>
          </a:p>
          <a:p>
            <a:pPr marL="1270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ATG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709423" y="2465215"/>
            <a:ext cx="4920102" cy="853930"/>
          </a:xfrm>
          <a:prstGeom prst="bentConnector3">
            <a:avLst>
              <a:gd name="adj1" fmla="val -6078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838518"/>
            <a:ext cx="8987996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codons </a:t>
            </a:r>
            <a:r>
              <a:rPr lang="en-US" sz="1700" dirty="0">
                <a:latin typeface="Monaco"/>
                <a:cs typeface="Monaco"/>
              </a:rPr>
              <a:t>= ["</a:t>
            </a:r>
            <a:r>
              <a:rPr lang="en-US" sz="1700" dirty="0" smtClean="0">
                <a:latin typeface="Monaco"/>
                <a:cs typeface="Monaco"/>
              </a:rPr>
              <a:t>ATT"</a:t>
            </a:r>
            <a:r>
              <a:rPr lang="en-US" sz="1700" dirty="0">
                <a:latin typeface="Monaco"/>
                <a:cs typeface="Monaco"/>
              </a:rPr>
              <a:t>, "</a:t>
            </a:r>
            <a:r>
              <a:rPr lang="en-US" sz="1700" dirty="0" smtClean="0">
                <a:latin typeface="Monaco"/>
                <a:cs typeface="Monaco"/>
              </a:rPr>
              <a:t>GAT"</a:t>
            </a:r>
            <a:r>
              <a:rPr lang="en-US" sz="1700" dirty="0">
                <a:latin typeface="Monaco"/>
                <a:cs typeface="Monaco"/>
              </a:rPr>
              <a:t>, "</a:t>
            </a:r>
            <a:r>
              <a:rPr lang="en-US" sz="1700" dirty="0" smtClean="0">
                <a:latin typeface="Monaco"/>
                <a:cs typeface="Monaco"/>
              </a:rPr>
              <a:t>NNA", </a:t>
            </a:r>
            <a:r>
              <a:rPr lang="en-US" sz="1700" dirty="0">
                <a:latin typeface="Monaco"/>
                <a:cs typeface="Monaco"/>
              </a:rPr>
              <a:t>"</a:t>
            </a:r>
            <a:r>
              <a:rPr lang="en-US" sz="1700" dirty="0" smtClean="0">
                <a:latin typeface="Monaco"/>
                <a:cs typeface="Monaco"/>
              </a:rPr>
              <a:t>ANG"</a:t>
            </a:r>
            <a:r>
              <a:rPr lang="en-US" sz="1700" dirty="0">
                <a:latin typeface="Monaco"/>
                <a:cs typeface="Monaco"/>
              </a:rPr>
              <a:t>, </a:t>
            </a:r>
            <a:r>
              <a:rPr lang="en-US" sz="1700" dirty="0" smtClean="0">
                <a:latin typeface="Monaco"/>
                <a:cs typeface="Monaco"/>
              </a:rPr>
              <a:t>"NTT", "ATG"]</a:t>
            </a:r>
            <a:endParaRPr lang="en-US" sz="1700" dirty="0">
              <a:latin typeface="Monaco"/>
              <a:cs typeface="Monaco"/>
            </a:endParaRPr>
          </a:p>
          <a:p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Print unambiguous codons only</a:t>
            </a:r>
          </a:p>
          <a:p>
            <a:r>
              <a:rPr lang="en-US" sz="1700" dirty="0" smtClean="0">
                <a:latin typeface="Monaco"/>
                <a:cs typeface="Monaco"/>
              </a:rPr>
              <a:t>i </a:t>
            </a:r>
            <a:r>
              <a:rPr lang="en-US" sz="1700" dirty="0">
                <a:latin typeface="Monaco"/>
                <a:cs typeface="Monaco"/>
              </a:rPr>
              <a:t>= 0</a:t>
            </a:r>
          </a:p>
          <a:p>
            <a:r>
              <a:rPr lang="en-US" sz="1700" dirty="0" smtClean="0">
                <a:latin typeface="Monaco"/>
                <a:cs typeface="Monaco"/>
              </a:rPr>
              <a:t>for seq </a:t>
            </a:r>
            <a:r>
              <a:rPr lang="en-US" sz="1700" dirty="0">
                <a:latin typeface="Monaco"/>
                <a:cs typeface="Monaco"/>
              </a:rPr>
              <a:t>in </a:t>
            </a:r>
            <a:r>
              <a:rPr lang="en-US" sz="1700" dirty="0" smtClean="0">
                <a:latin typeface="Monaco"/>
                <a:cs typeface="Monaco"/>
              </a:rPr>
              <a:t>codons:</a:t>
            </a:r>
            <a:endParaRPr lang="en-US" sz="1700" dirty="0">
              <a:latin typeface="Monaco"/>
              <a:cs typeface="Monaco"/>
            </a:endParaRPr>
          </a:p>
          <a:p>
            <a:r>
              <a:rPr lang="en-US" sz="1700" dirty="0">
                <a:latin typeface="Monaco"/>
                <a:cs typeface="Monaco"/>
              </a:rPr>
              <a:t>	</a:t>
            </a:r>
            <a:r>
              <a:rPr lang="en-US" sz="1700" dirty="0" smtClean="0">
                <a:latin typeface="Monaco"/>
                <a:cs typeface="Monaco"/>
              </a:rPr>
              <a:t>i </a:t>
            </a:r>
            <a:r>
              <a:rPr lang="en-US" sz="1700" dirty="0">
                <a:latin typeface="Monaco"/>
                <a:cs typeface="Monaco"/>
              </a:rPr>
              <a:t>+= 1</a:t>
            </a:r>
          </a:p>
          <a:p>
            <a:r>
              <a:rPr lang="en-US" sz="1700" dirty="0">
                <a:latin typeface="Monaco"/>
                <a:cs typeface="Monaco"/>
              </a:rPr>
              <a:t>	</a:t>
            </a:r>
            <a:r>
              <a:rPr lang="en-US" sz="1700" dirty="0" smtClean="0">
                <a:latin typeface="Monaco"/>
                <a:cs typeface="Monaco"/>
              </a:rPr>
              <a:t>if </a:t>
            </a:r>
            <a:r>
              <a:rPr lang="en-US" sz="1700" dirty="0">
                <a:latin typeface="Monaco"/>
                <a:cs typeface="Monaco"/>
              </a:rPr>
              <a:t>"N" in seq:</a:t>
            </a:r>
          </a:p>
          <a:p>
            <a:r>
              <a:rPr lang="en-US" sz="1700" dirty="0" smtClean="0">
                <a:latin typeface="Monaco"/>
                <a:cs typeface="Monaco"/>
              </a:rPr>
              <a:t>		print("Oh no, ambiguities! I'm gonna stop.")</a:t>
            </a:r>
            <a:r>
              <a:rPr lang="en-US" sz="1700" dirty="0">
                <a:latin typeface="Monaco"/>
                <a:cs typeface="Monaco"/>
              </a:rPr>
              <a:t>	</a:t>
            </a:r>
            <a:r>
              <a:rPr lang="en-US" sz="1700" dirty="0" smtClean="0">
                <a:latin typeface="Monaco"/>
                <a:cs typeface="Monaco"/>
              </a:rPr>
              <a:t>	</a:t>
            </a:r>
          </a:p>
          <a:p>
            <a:r>
              <a:rPr lang="en-US" sz="1700" dirty="0" smtClean="0">
                <a:latin typeface="Monaco"/>
                <a:cs typeface="Monaco"/>
              </a:rPr>
              <a:t>		</a:t>
            </a:r>
            <a:r>
              <a:rPr lang="en-US" sz="1700" b="1" dirty="0" smtClean="0">
                <a:solidFill>
                  <a:schemeClr val="tx2"/>
                </a:solidFill>
                <a:latin typeface="Monaco"/>
                <a:cs typeface="Monaco"/>
              </a:rPr>
              <a:t>break</a:t>
            </a:r>
            <a:r>
              <a:rPr lang="en-US" sz="1700" dirty="0" smtClean="0">
                <a:latin typeface="Monaco"/>
                <a:cs typeface="Monaco"/>
              </a:rPr>
              <a:t>  </a:t>
            </a:r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Immediately exit</a:t>
            </a:r>
            <a:endParaRPr lang="en-US" sz="17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1700" dirty="0">
                <a:latin typeface="Monaco"/>
                <a:cs typeface="Monaco"/>
              </a:rPr>
              <a:t>	print("loop iteration count:", </a:t>
            </a:r>
            <a:r>
              <a:rPr lang="en-US" sz="1700" dirty="0" err="1">
                <a:latin typeface="Monaco"/>
                <a:cs typeface="Monaco"/>
              </a:rPr>
              <a:t>i</a:t>
            </a:r>
            <a:r>
              <a:rPr lang="en-US" sz="1700" dirty="0">
                <a:latin typeface="Monaco"/>
                <a:cs typeface="Monaco"/>
              </a:rPr>
              <a:t>)</a:t>
            </a:r>
          </a:p>
          <a:p>
            <a:r>
              <a:rPr lang="en-US" sz="1700" dirty="0">
                <a:latin typeface="Monaco"/>
                <a:cs typeface="Monaco"/>
              </a:rPr>
              <a:t>	print("The sequence is ", </a:t>
            </a:r>
            <a:r>
              <a:rPr lang="en-US" sz="1700" dirty="0" err="1">
                <a:latin typeface="Monaco"/>
                <a:cs typeface="Monaco"/>
              </a:rPr>
              <a:t>seq</a:t>
            </a:r>
            <a:r>
              <a:rPr lang="en-US" sz="1700" dirty="0">
                <a:latin typeface="Monaco"/>
                <a:cs typeface="Monaco"/>
              </a:rPr>
              <a:t>)</a:t>
            </a:r>
          </a:p>
          <a:p>
            <a:r>
              <a:rPr lang="en-US" sz="1700" dirty="0">
                <a:latin typeface="Monaco"/>
                <a:cs typeface="Monaco"/>
              </a:rPr>
              <a:t>	print() </a:t>
            </a: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Prints a newline, for clarity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print("Outside of the loop now.")</a:t>
            </a:r>
          </a:p>
          <a:p>
            <a:endParaRPr lang="en-US" sz="1700" dirty="0">
              <a:latin typeface="Monaco"/>
              <a:cs typeface="Monaco"/>
            </a:endParaRPr>
          </a:p>
          <a:p>
            <a:pPr marL="12700" lvl="1"/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marL="12700" lvl="1"/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ATT</a:t>
            </a:r>
          </a:p>
          <a:p>
            <a:pPr marL="12700" lvl="1"/>
            <a:endParaRPr lang="en-US" sz="17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marL="12700" lvl="1"/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marL="12700" lvl="1"/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GAT</a:t>
            </a:r>
          </a:p>
          <a:p>
            <a:pPr marL="12700" lvl="1"/>
            <a:endParaRPr lang="en-US" sz="17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marL="12700" lvl="1"/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"Oh no, ambiguities! I'm </a:t>
            </a:r>
            <a:r>
              <a:rPr lang="en-US" sz="1700" dirty="0" err="1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gonna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stop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</a:t>
            </a:r>
            <a:endParaRPr lang="en-US" sz="17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marL="12700" lvl="1"/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now.</a:t>
            </a:r>
            <a:endParaRPr lang="en-US" sz="17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544400" y="3291186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9960" y="328304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60462" y="5719247"/>
            <a:ext cx="37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NB: these are essentially required for while-loops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0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and for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475448"/>
            <a:ext cx="7476412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6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600" dirty="0" smtClean="0">
                <a:latin typeface="Monaco"/>
                <a:cs typeface="Monaco"/>
              </a:rPr>
              <a:t>letter_grades = []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6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if grade &gt;= 90: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letter_grades.append("A")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80: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letter_grades.append("B")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70: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letter_grades.append("C")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60: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letter_grades.append("D")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else: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letter_grades.append("F")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print(</a:t>
            </a:r>
            <a:r>
              <a:rPr lang="en-US" sz="1600" dirty="0" err="1" smtClean="0">
                <a:latin typeface="Monaco"/>
                <a:cs typeface="Monaco"/>
              </a:rPr>
              <a:t>letter_grades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	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280" y="2948752"/>
            <a:ext cx="3751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This code WORKS, but I see a problem. What is it?</a:t>
            </a:r>
            <a:endParaRPr 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57085"/>
            <a:ext cx="934189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4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# Dictionary of grade BOUNDARIES as letter: [lower inclusive, upper exclusive]</a:t>
            </a:r>
          </a:p>
          <a:p>
            <a:r>
              <a:rPr lang="en-US" sz="1400" dirty="0" err="1" smtClean="0">
                <a:latin typeface="Monaco"/>
                <a:cs typeface="Monaco"/>
              </a:rPr>
              <a:t>grade_bounds</a:t>
            </a:r>
            <a:r>
              <a:rPr lang="en-US" sz="1400" dirty="0" smtClean="0">
                <a:latin typeface="Monaco"/>
                <a:cs typeface="Monaco"/>
              </a:rPr>
              <a:t> = {"A": [90, 101], </a:t>
            </a: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r>
              <a:rPr lang="en-US" sz="1400" dirty="0" smtClean="0">
                <a:latin typeface="Monaco"/>
                <a:cs typeface="Monaco"/>
              </a:rPr>
              <a:t>			"B": [80, 90], </a:t>
            </a: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r>
              <a:rPr lang="en-US" sz="1400" dirty="0" smtClean="0">
                <a:latin typeface="Monaco"/>
                <a:cs typeface="Monaco"/>
              </a:rPr>
              <a:t>			"C": [70, 80], </a:t>
            </a: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r>
              <a:rPr lang="en-US" sz="1400" dirty="0" smtClean="0">
                <a:latin typeface="Monaco"/>
                <a:cs typeface="Monaco"/>
              </a:rPr>
              <a:t>			"D": [60, 70], </a:t>
            </a: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r>
              <a:rPr lang="en-US" sz="1400" dirty="0" smtClean="0">
                <a:latin typeface="Monaco"/>
                <a:cs typeface="Monaco"/>
              </a:rPr>
              <a:t>			"F":[0,60] }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400" dirty="0" smtClean="0">
                <a:latin typeface="Monaco"/>
                <a:cs typeface="Monaco"/>
              </a:rPr>
              <a:t>letter_grades = []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4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r>
              <a:rPr lang="en-US" sz="1400" dirty="0" smtClean="0">
                <a:latin typeface="Monaco"/>
                <a:cs typeface="Monaco"/>
              </a:rPr>
              <a:t>for bound in </a:t>
            </a:r>
            <a:r>
              <a:rPr lang="en-US" sz="1400" dirty="0" err="1" smtClean="0">
                <a:latin typeface="Monaco"/>
                <a:cs typeface="Monaco"/>
              </a:rPr>
              <a:t>grade_bounds</a:t>
            </a:r>
            <a:r>
              <a:rPr lang="en-US" sz="1400" dirty="0" smtClean="0">
                <a:latin typeface="Monaco"/>
                <a:cs typeface="Monaco"/>
              </a:rPr>
              <a:t>:</a:t>
            </a: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r>
              <a:rPr lang="en-US" sz="1400" dirty="0" smtClean="0">
                <a:latin typeface="Monaco"/>
                <a:cs typeface="Monaco"/>
              </a:rPr>
              <a:t>	if grade &gt;= </a:t>
            </a:r>
            <a:r>
              <a:rPr lang="en-US" sz="1400" dirty="0" err="1" smtClean="0">
                <a:latin typeface="Monaco"/>
                <a:cs typeface="Monaco"/>
              </a:rPr>
              <a:t>grade_bounds</a:t>
            </a:r>
            <a:r>
              <a:rPr lang="en-US" sz="1400" dirty="0" smtClean="0">
                <a:latin typeface="Monaco"/>
                <a:cs typeface="Monaco"/>
              </a:rPr>
              <a:t>[bound][0</a:t>
            </a:r>
            <a:r>
              <a:rPr lang="en-US" sz="1400" dirty="0" smtClean="0">
                <a:latin typeface="Monaco"/>
                <a:cs typeface="Monaco"/>
              </a:rPr>
              <a:t>]] </a:t>
            </a:r>
            <a:r>
              <a:rPr lang="en-US" sz="1400" dirty="0" smtClean="0">
                <a:latin typeface="Monaco"/>
                <a:cs typeface="Monaco"/>
              </a:rPr>
              <a:t>and grade &lt; </a:t>
            </a:r>
            <a:r>
              <a:rPr lang="en-US" sz="1400" dirty="0" err="1" smtClean="0">
                <a:latin typeface="Monaco"/>
                <a:cs typeface="Monaco"/>
              </a:rPr>
              <a:t>grade_bounds</a:t>
            </a:r>
            <a:r>
              <a:rPr lang="en-US" sz="1400" dirty="0" smtClean="0">
                <a:latin typeface="Monaco"/>
                <a:cs typeface="Monaco"/>
              </a:rPr>
              <a:t>[bound][</a:t>
            </a:r>
            <a:r>
              <a:rPr lang="en-US" sz="1400" smtClean="0">
                <a:latin typeface="Monaco"/>
                <a:cs typeface="Monaco"/>
              </a:rPr>
              <a:t>1</a:t>
            </a:r>
            <a:r>
              <a:rPr lang="en-US" sz="1400" smtClean="0">
                <a:latin typeface="Monaco"/>
                <a:cs typeface="Monaco"/>
              </a:rPr>
              <a:t>]]: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r>
              <a:rPr lang="en-US" sz="1400" dirty="0" smtClean="0">
                <a:latin typeface="Monaco"/>
                <a:cs typeface="Monaco"/>
              </a:rPr>
              <a:t>		</a:t>
            </a:r>
            <a:r>
              <a:rPr lang="en-US" sz="1400" dirty="0" err="1" smtClean="0">
                <a:latin typeface="Monaco"/>
                <a:cs typeface="Monaco"/>
              </a:rPr>
              <a:t>letter_grades.append</a:t>
            </a:r>
            <a:r>
              <a:rPr lang="en-US" sz="1400" dirty="0" smtClean="0">
                <a:latin typeface="Monaco"/>
                <a:cs typeface="Monaco"/>
              </a:rPr>
              <a:t>(bound)</a:t>
            </a: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r>
              <a:rPr lang="en-US" sz="1400" dirty="0" smtClean="0">
                <a:latin typeface="Monaco"/>
                <a:cs typeface="Monaco"/>
              </a:rPr>
              <a:t>	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print(</a:t>
            </a:r>
            <a:r>
              <a:rPr lang="en-US" sz="1400" dirty="0" err="1" smtClean="0">
                <a:latin typeface="Monaco"/>
                <a:cs typeface="Monaco"/>
              </a:rPr>
              <a:t>letter_grades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	</a:t>
            </a: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3081" y="-660426"/>
            <a:ext cx="8418393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This is complex! Don't freak out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45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handy dictionary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task: </a:t>
            </a:r>
            <a:r>
              <a:rPr lang="en-US" sz="2000" b="0" dirty="0" smtClean="0"/>
              <a:t>Count the number of each character in a string, by creating a dictionary, </a:t>
            </a:r>
            <a:r>
              <a:rPr lang="en-US" sz="2000" b="0" dirty="0" err="1" smtClean="0">
                <a:latin typeface="Monaco" charset="0"/>
                <a:ea typeface="Monaco" charset="0"/>
                <a:cs typeface="Monaco" charset="0"/>
              </a:rPr>
              <a:t>key:value</a:t>
            </a:r>
            <a:r>
              <a:rPr lang="en-US" sz="2000" b="0" dirty="0" smtClean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2000" b="0" dirty="0" err="1" smtClean="0">
                <a:latin typeface="Monaco" charset="0"/>
                <a:ea typeface="Monaco" charset="0"/>
                <a:cs typeface="Monaco" charset="0"/>
              </a:rPr>
              <a:t>character:count</a:t>
            </a:r>
            <a:r>
              <a:rPr lang="en-US" sz="2000" b="0" dirty="0" smtClean="0"/>
              <a:t>. </a:t>
            </a:r>
          </a:p>
          <a:p>
            <a:r>
              <a:rPr lang="en-US" sz="2000" dirty="0" smtClean="0"/>
              <a:t>The catch: </a:t>
            </a:r>
            <a:r>
              <a:rPr lang="en-US" sz="2000" b="0" dirty="0" smtClean="0"/>
              <a:t>You don't know beforehand what characters are there!</a:t>
            </a:r>
            <a:endParaRPr lang="en-US" sz="2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170764"/>
            <a:ext cx="833844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 = "supercalifragilisticexpialidocious"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= {}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for item in string: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if item in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[item] += 1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else: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[item] = 1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3,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u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r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3,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a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3,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l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3,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7,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g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x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o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2}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574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693" y="3546955"/>
            <a:ext cx="7336692" cy="40958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with for-loops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basic uses: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on each item in a list, dictionary,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a certain number of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74593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4762" y="2933049"/>
            <a:ext cx="577187" cy="279441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2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9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7633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blahblahblah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0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7009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x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3587" y="1731729"/>
            <a:ext cx="706361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List of grades</a:t>
            </a:r>
          </a:p>
          <a:p>
            <a:r>
              <a:rPr lang="en-US" sz="22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the grades</a:t>
            </a:r>
          </a:p>
          <a:p>
            <a:r>
              <a:rPr lang="en-US" sz="2200" dirty="0" smtClean="0">
                <a:latin typeface="Monaco"/>
                <a:cs typeface="Monaco"/>
              </a:rPr>
              <a:t>for </a:t>
            </a:r>
            <a:r>
              <a:rPr lang="en-US" sz="2200" dirty="0" smtClean="0">
                <a:solidFill>
                  <a:srgbClr val="DC5924"/>
                </a:solidFill>
                <a:latin typeface="Monaco"/>
                <a:cs typeface="Monaco"/>
              </a:rPr>
              <a:t>grade </a:t>
            </a:r>
            <a:r>
              <a:rPr lang="en-US" sz="2200" dirty="0" smtClean="0">
                <a:latin typeface="Monaco"/>
                <a:cs typeface="Monaco"/>
              </a:rPr>
              <a:t>in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grades</a:t>
            </a:r>
            <a:r>
              <a:rPr lang="en-US" sz="2200" dirty="0" smtClean="0">
                <a:latin typeface="Monaco"/>
                <a:cs typeface="Monaco"/>
              </a:rPr>
              <a:t>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print(grade * 1.1)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858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687354"/>
            <a:ext cx="848608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List of grades</a:t>
            </a:r>
          </a:p>
          <a:p>
            <a:r>
              <a:rPr lang="en-US" sz="22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an empty list of new grades to populate</a:t>
            </a:r>
          </a:p>
          <a:p>
            <a:r>
              <a:rPr lang="en-US" sz="2200" dirty="0" smtClean="0">
                <a:latin typeface="Monaco"/>
                <a:cs typeface="Monaco"/>
              </a:rPr>
              <a:t>new_grades</a:t>
            </a:r>
            <a:r>
              <a:rPr lang="en-US" sz="2200" dirty="0">
                <a:latin typeface="Monaco"/>
                <a:cs typeface="Monaco"/>
              </a:rPr>
              <a:t> </a:t>
            </a:r>
            <a:r>
              <a:rPr lang="en-US" sz="2200" dirty="0" smtClean="0">
                <a:latin typeface="Monaco"/>
                <a:cs typeface="Monaco"/>
              </a:rPr>
              <a:t>= []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sz="22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2200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sz="2200" dirty="0" smtClean="0">
                <a:latin typeface="Monaco"/>
                <a:cs typeface="Monaco"/>
              </a:rPr>
              <a:t>	new_grades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</a:t>
            </a:r>
            <a:r>
              <a:rPr lang="en-US" sz="2200" dirty="0" err="1" smtClean="0">
                <a:latin typeface="Monaco"/>
                <a:cs typeface="Monaco"/>
              </a:rPr>
              <a:t>new_grades</a:t>
            </a:r>
            <a:r>
              <a:rPr lang="en-US" sz="2200" dirty="0" smtClean="0">
                <a:latin typeface="Monaco"/>
                <a:cs typeface="Monaco"/>
              </a:rPr>
              <a:t>)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05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937</TotalTime>
  <Words>1027</Words>
  <Application>Microsoft Macintosh PowerPoint</Application>
  <PresentationFormat>On-screen Show (4:3)</PresentationFormat>
  <Paragraphs>416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 Black</vt:lpstr>
      <vt:lpstr>Calibri</vt:lpstr>
      <vt:lpstr>Mangal</vt:lpstr>
      <vt:lpstr>Monaco</vt:lpstr>
      <vt:lpstr>Arial</vt:lpstr>
      <vt:lpstr>Essential</vt:lpstr>
      <vt:lpstr>Introduction to Python: Day Two</vt:lpstr>
      <vt:lpstr>Recap: we have learned…</vt:lpstr>
      <vt:lpstr>iteration is our other control flow tool</vt:lpstr>
      <vt:lpstr>iterating with for-loops </vt:lpstr>
      <vt:lpstr>Iterating over lists</vt:lpstr>
      <vt:lpstr>Iterating over lists</vt:lpstr>
      <vt:lpstr>Iterating over lists</vt:lpstr>
      <vt:lpstr>iterating over lists Example: curving grades</vt:lpstr>
      <vt:lpstr>iterating over lists Example: curving grades</vt:lpstr>
      <vt:lpstr>but no hard-coding!!!</vt:lpstr>
      <vt:lpstr>use a counter variable to keep track of loop</vt:lpstr>
      <vt:lpstr>iterating a certain number of times</vt:lpstr>
      <vt:lpstr>iterating a certain number of times</vt:lpstr>
      <vt:lpstr>looping over strings</vt:lpstr>
      <vt:lpstr>exercise break</vt:lpstr>
      <vt:lpstr>another data type: dictionaries</vt:lpstr>
      <vt:lpstr>another data type: dictionaries</vt:lpstr>
      <vt:lpstr>dictionaries are unordered</vt:lpstr>
      <vt:lpstr>dictionary Keys must be unique</vt:lpstr>
      <vt:lpstr>Common dictionary methods</vt:lpstr>
      <vt:lpstr>looping over dictionaries</vt:lpstr>
      <vt:lpstr>looping over dictionaries</vt:lpstr>
      <vt:lpstr>exercise break</vt:lpstr>
      <vt:lpstr>controlling the loops even more</vt:lpstr>
      <vt:lpstr>the continue statement </vt:lpstr>
      <vt:lpstr>the break statement </vt:lpstr>
      <vt:lpstr>using if and for together</vt:lpstr>
      <vt:lpstr>This is complex! Don't freak out</vt:lpstr>
      <vt:lpstr>A handy dictionary technique</vt:lpstr>
      <vt:lpstr>exercise break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1766</cp:revision>
  <dcterms:created xsi:type="dcterms:W3CDTF">2015-05-13T18:41:17Z</dcterms:created>
  <dcterms:modified xsi:type="dcterms:W3CDTF">2018-05-22T16:55:26Z</dcterms:modified>
</cp:coreProperties>
</file>