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2"/>
  </p:notesMasterIdLst>
  <p:sldIdLst>
    <p:sldId id="256" r:id="rId2"/>
    <p:sldId id="449" r:id="rId3"/>
    <p:sldId id="455" r:id="rId4"/>
    <p:sldId id="503" r:id="rId5"/>
    <p:sldId id="473" r:id="rId6"/>
    <p:sldId id="575" r:id="rId7"/>
    <p:sldId id="454" r:id="rId8"/>
    <p:sldId id="451" r:id="rId9"/>
    <p:sldId id="545" r:id="rId10"/>
    <p:sldId id="458" r:id="rId11"/>
    <p:sldId id="460" r:id="rId12"/>
    <p:sldId id="461" r:id="rId13"/>
    <p:sldId id="573" r:id="rId14"/>
    <p:sldId id="574" r:id="rId15"/>
    <p:sldId id="464" r:id="rId16"/>
    <p:sldId id="465" r:id="rId17"/>
    <p:sldId id="456" r:id="rId18"/>
    <p:sldId id="626" r:id="rId19"/>
    <p:sldId id="550" r:id="rId20"/>
    <p:sldId id="548" r:id="rId21"/>
    <p:sldId id="625" r:id="rId22"/>
    <p:sldId id="577" r:id="rId23"/>
    <p:sldId id="605" r:id="rId24"/>
    <p:sldId id="606" r:id="rId25"/>
    <p:sldId id="607" r:id="rId26"/>
    <p:sldId id="608" r:id="rId27"/>
    <p:sldId id="609" r:id="rId28"/>
    <p:sldId id="610" r:id="rId29"/>
    <p:sldId id="611" r:id="rId30"/>
    <p:sldId id="612" r:id="rId31"/>
    <p:sldId id="613" r:id="rId32"/>
    <p:sldId id="614" r:id="rId33"/>
    <p:sldId id="615" r:id="rId34"/>
    <p:sldId id="616" r:id="rId35"/>
    <p:sldId id="617" r:id="rId36"/>
    <p:sldId id="618" r:id="rId37"/>
    <p:sldId id="619" r:id="rId38"/>
    <p:sldId id="620" r:id="rId39"/>
    <p:sldId id="621" r:id="rId40"/>
    <p:sldId id="622" r:id="rId41"/>
    <p:sldId id="623" r:id="rId42"/>
    <p:sldId id="624" r:id="rId43"/>
    <p:sldId id="579" r:id="rId44"/>
    <p:sldId id="578" r:id="rId45"/>
    <p:sldId id="581" r:id="rId46"/>
    <p:sldId id="582" r:id="rId47"/>
    <p:sldId id="583" r:id="rId48"/>
    <p:sldId id="584" r:id="rId49"/>
    <p:sldId id="585" r:id="rId50"/>
    <p:sldId id="586" r:id="rId51"/>
    <p:sldId id="587" r:id="rId52"/>
    <p:sldId id="588" r:id="rId53"/>
    <p:sldId id="589" r:id="rId54"/>
    <p:sldId id="590" r:id="rId55"/>
    <p:sldId id="591" r:id="rId56"/>
    <p:sldId id="592" r:id="rId57"/>
    <p:sldId id="593" r:id="rId58"/>
    <p:sldId id="594" r:id="rId59"/>
    <p:sldId id="595" r:id="rId60"/>
    <p:sldId id="596" r:id="rId61"/>
    <p:sldId id="597" r:id="rId62"/>
    <p:sldId id="598" r:id="rId63"/>
    <p:sldId id="599" r:id="rId64"/>
    <p:sldId id="600" r:id="rId65"/>
    <p:sldId id="601" r:id="rId66"/>
    <p:sldId id="602" r:id="rId67"/>
    <p:sldId id="603" r:id="rId68"/>
    <p:sldId id="604" r:id="rId69"/>
    <p:sldId id="576" r:id="rId70"/>
    <p:sldId id="58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>
        <p:scale>
          <a:sx n="94" d="100"/>
          <a:sy n="94" d="100"/>
        </p:scale>
        <p:origin x="206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6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3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8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1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15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06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5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dir</a:t>
            </a:r>
            <a:r>
              <a:rPr lang="en-US" dirty="0" smtClean="0"/>
              <a:t>() demo!!!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5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9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7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3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4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ipy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ditor_war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python.org/DIST/docs/tutorial/Tutorial.html" TargetMode="External"/><Relationship Id="rId3" Type="http://schemas.openxmlformats.org/officeDocument/2006/relationships/hyperlink" Target="http://biopython.org/wiki/Biopython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four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variables/functions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sys.exit</a:t>
            </a:r>
            <a:r>
              <a:rPr lang="en-US" dirty="0" smtClean="0">
                <a:latin typeface="Monaco"/>
                <a:cs typeface="Monaco"/>
              </a:rPr>
              <a:t>()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9559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45298"/>
            <a:ext cx="833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("directory/I/want/to/access")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75538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</p:txBody>
      </p:sp>
    </p:spTree>
    <p:extLst>
      <p:ext uri="{BB962C8B-B14F-4D97-AF65-F5344CB8AC3E}">
        <p14:creationId xmlns:p14="http://schemas.microsoft.com/office/powerpoint/2010/main" val="421584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2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50" y="3074968"/>
            <a:ext cx="8338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something_important</a:t>
            </a:r>
            <a:r>
              <a:rPr lang="en-US" sz="2000" dirty="0" smtClean="0">
                <a:latin typeface="Monaco"/>
                <a:cs typeface="Monaco"/>
              </a:rPr>
              <a:t> == False: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"Oh no, something is wrong!!!"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sys.exit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0198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</p:txBody>
      </p:sp>
    </p:spTree>
    <p:extLst>
      <p:ext uri="{BB962C8B-B14F-4D97-AF65-F5344CB8AC3E}">
        <p14:creationId xmlns:p14="http://schemas.microsoft.com/office/powerpoint/2010/main" val="300559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</p:txBody>
      </p:sp>
    </p:spTree>
    <p:extLst>
      <p:ext uri="{BB962C8B-B14F-4D97-AF65-F5344CB8AC3E}">
        <p14:creationId xmlns:p14="http://schemas.microsoft.com/office/powerpoint/2010/main" val="405691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if result != 0:</a:t>
            </a:r>
          </a:p>
          <a:p>
            <a:r>
              <a:rPr lang="en-US" sz="17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print "There was an error in the external command!"</a:t>
            </a:r>
          </a:p>
          <a:p>
            <a:r>
              <a:rPr lang="en-US" sz="17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1700" dirty="0" err="1" smtClean="0">
                <a:solidFill>
                  <a:schemeClr val="accent5"/>
                </a:solidFill>
                <a:latin typeface="Monaco"/>
                <a:cs typeface="Monaco"/>
              </a:rPr>
              <a:t>sys.exit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() </a:t>
            </a:r>
            <a:r>
              <a:rPr lang="en-US" sz="1700" dirty="0" smtClean="0">
                <a:latin typeface="Monaco"/>
                <a:cs typeface="Monaco"/>
              </a:rPr>
              <a:t># Immediately exits, entire script stops running</a:t>
            </a:r>
          </a:p>
        </p:txBody>
      </p:sp>
    </p:spTree>
    <p:extLst>
      <p:ext uri="{BB962C8B-B14F-4D97-AF65-F5344CB8AC3E}">
        <p14:creationId xmlns:p14="http://schemas.microsoft.com/office/powerpoint/2010/main" val="292624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duty science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9273654" cy="46618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scipy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and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numpy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Work with matrices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undamental scientific computing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Matlab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in Python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  <a:hlinkClick r:id="rId2"/>
              </a:rPr>
              <a:t>https://www.scipy.org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2"/>
              </a:rPr>
              <a:t>/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3"/>
              </a:rPr>
              <a:t>http</a:t>
            </a:r>
            <a:r>
              <a:rPr lang="en-US" dirty="0">
                <a:latin typeface="Monaco" charset="0"/>
                <a:ea typeface="Monaco" charset="0"/>
                <a:cs typeface="Monaco" charset="0"/>
                <a:hlinkClick r:id="rId3"/>
              </a:rPr>
              <a:t>://www.numpy.org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3"/>
              </a:rPr>
              <a:t>/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pandas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 structures (R for python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ish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  <a:hlinkClick r:id="rId4"/>
              </a:rPr>
              <a:t>https://pandas.pydata.org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4"/>
              </a:rPr>
              <a:t>/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scikit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-learn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Machine learning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</a:rPr>
              <a:t>http://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scikit-learn.org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/stable/</a:t>
            </a:r>
          </a:p>
        </p:txBody>
      </p:sp>
    </p:spTree>
    <p:extLst>
      <p:ext uri="{BB962C8B-B14F-4D97-AF65-F5344CB8AC3E}">
        <p14:creationId xmlns:p14="http://schemas.microsoft.com/office/powerpoint/2010/main" val="266708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862043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Import a script named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useful_functions.py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("/</a:t>
            </a:r>
            <a:r>
              <a:rPr lang="en-US" sz="2000" dirty="0" smtClean="0">
                <a:latin typeface="Monaco"/>
                <a:cs typeface="Monaco"/>
              </a:rPr>
              <a:t>path/to/the/script")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useful_functions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OR:</a:t>
            </a: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useful_functions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10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91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Monaco"/>
              </a:rPr>
              <a:t>Install package named XXX with:</a:t>
            </a:r>
          </a:p>
          <a:p>
            <a:r>
              <a:rPr lang="en-US" sz="2000" b="0" dirty="0" smtClean="0">
                <a:latin typeface="Monaco"/>
                <a:cs typeface="Monaco"/>
              </a:rPr>
              <a:t>	</a:t>
            </a:r>
            <a:r>
              <a:rPr lang="en-US" sz="2400" b="0" dirty="0" smtClean="0">
                <a:latin typeface="Monaco"/>
                <a:cs typeface="Monaco"/>
              </a:rPr>
              <a:t>pip </a:t>
            </a:r>
            <a:r>
              <a:rPr lang="en-US" sz="2400" b="0" dirty="0">
                <a:latin typeface="Monaco"/>
                <a:cs typeface="Monaco"/>
              </a:rPr>
              <a:t>install XXX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41736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926" y="3057098"/>
            <a:ext cx="5472234" cy="668741"/>
          </a:xfrm>
        </p:spPr>
        <p:txBody>
          <a:bodyPr>
            <a:normAutofit/>
          </a:bodyPr>
          <a:lstStyle/>
          <a:p>
            <a:r>
              <a:rPr lang="en-US" smtClean="0"/>
              <a:t>breathing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27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 basic regex and then parse some strings and perhaps a fixed-width file</a:t>
            </a:r>
          </a:p>
          <a:p>
            <a:endParaRPr lang="en-US" dirty="0"/>
          </a:p>
          <a:p>
            <a:r>
              <a:rPr lang="en-US" dirty="0" smtClean="0"/>
              <a:t>can port from biostatistics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2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/>
              <a:buChar char="•"/>
            </a:pPr>
            <a:r>
              <a:rPr lang="en-US" sz="3600" i="1" dirty="0" smtClean="0"/>
              <a:t>Pattern-based </a:t>
            </a:r>
            <a:r>
              <a:rPr lang="en-US" sz="3600" dirty="0" smtClean="0"/>
              <a:t>search and replace</a:t>
            </a:r>
            <a:endParaRPr lang="en-US" sz="3600" i="1" dirty="0" smtClean="0"/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Extremely powerful beyond all reason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Excellent for </a:t>
            </a:r>
            <a:r>
              <a:rPr lang="en-US" sz="3600" smtClean="0"/>
              <a:t>text (file) </a:t>
            </a:r>
            <a:r>
              <a:rPr lang="en-US" sz="3600" dirty="0" smtClean="0"/>
              <a:t>manipulation!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0410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</a:t>
            </a:r>
            <a:r>
              <a:rPr lang="en-US" dirty="0" err="1" smtClean="0"/>
              <a:t>psa</a:t>
            </a:r>
            <a:r>
              <a:rPr lang="en-US" dirty="0" smtClean="0"/>
              <a:t>: 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Microsoft Word is not a text editor!!!!!!! I’m so serious!!!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GUI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trike="sngStrike" dirty="0" err="1" smtClean="0"/>
              <a:t>TextEdit</a:t>
            </a:r>
            <a:r>
              <a:rPr lang="en-US" strike="sngStrike" dirty="0" smtClean="0"/>
              <a:t> and Notepad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/>
              <a:t>Textwrangler</a:t>
            </a:r>
            <a:r>
              <a:rPr lang="en-US" dirty="0" smtClean="0"/>
              <a:t>/BBEdit for Macs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Sublime 3 for everyone else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Newer, awesome one called Atom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CLI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Vim/vi,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nano</a:t>
            </a:r>
            <a:r>
              <a:rPr lang="en-US" dirty="0" smtClean="0"/>
              <a:t>, </a:t>
            </a:r>
            <a:r>
              <a:rPr lang="en-US" dirty="0" err="1" smtClean="0"/>
              <a:t>pico</a:t>
            </a:r>
            <a:r>
              <a:rPr lang="en-US" dirty="0" smtClean="0"/>
              <a:t> (b/c puns)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Editor_war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35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Mus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7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266302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mM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Za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-z]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82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w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83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175525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[A-Z]\w+ 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6609" y="4124370"/>
            <a:ext cx="2639833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\1. \2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 M.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6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63795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59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5" y="4124371"/>
            <a:ext cx="12006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7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94560" y="4108468"/>
            <a:ext cx="185398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53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0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\d+\.*\d*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1248355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5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^\d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4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\w$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93057" y="4116419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as </a:t>
            </a:r>
            <a:r>
              <a:rPr lang="en-US" sz="2000" dirty="0" err="1" smtClean="0">
                <a:latin typeface="Monaco"/>
                <a:cs typeface="Monaco"/>
              </a:rPr>
              <a:t>opsys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21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85.341234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85.341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10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?????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23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ea typeface="Monaco" charset="0"/>
                <a:cs typeface="Monaco" charset="0"/>
              </a:rPr>
              <a:t>Come up with a regular expression to convert the following text: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85.34 cm			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85.3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85.678 cm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85.6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923.1115 cm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923.1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1.95 cm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1.9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6 cm   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6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5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8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its existence and key functionality </a:t>
            </a:r>
          </a:p>
          <a:p>
            <a:r>
              <a:rPr lang="en-US" dirty="0" smtClean="0"/>
              <a:t>reading/writing sequence files is below, but overly much</a:t>
            </a:r>
          </a:p>
          <a:p>
            <a:endParaRPr lang="en-US" dirty="0"/>
          </a:p>
          <a:p>
            <a:r>
              <a:rPr lang="en-US" dirty="0" smtClean="0"/>
              <a:t>add slides and exercises on fetching data from </a:t>
            </a:r>
            <a:r>
              <a:rPr lang="en-US" dirty="0" err="1" smtClean="0"/>
              <a:t>ncbi</a:t>
            </a:r>
            <a:r>
              <a:rPr lang="en-US" dirty="0" smtClean="0"/>
              <a:t> or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1465208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95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Epic tutorial linked on the course website: 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http</a:t>
            </a:r>
            <a:r>
              <a:rPr lang="en-US" sz="1800" dirty="0">
                <a:latin typeface="Monaco"/>
                <a:cs typeface="Monaco"/>
                <a:hlinkClick r:id="rId2"/>
              </a:rPr>
              <a:t>://biopython.org/DIST/docs/tutorial/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Tutorial.html</a:t>
            </a: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And this wiki:  </a:t>
            </a:r>
            <a:r>
              <a:rPr lang="en-US" sz="1800" dirty="0" smtClean="0">
                <a:latin typeface="Monaco"/>
                <a:cs typeface="Monaco"/>
                <a:hlinkClick r:id="rId3"/>
              </a:rPr>
              <a:t>http</a:t>
            </a:r>
            <a:r>
              <a:rPr lang="en-US" sz="1800" dirty="0">
                <a:latin typeface="Monaco"/>
                <a:cs typeface="Monaco"/>
                <a:hlinkClick r:id="rId3"/>
              </a:rPr>
              <a:t>://biopython.org/wiki/Biopython</a:t>
            </a:r>
            <a:endParaRPr lang="en-US" sz="1800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67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3371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Bio.Alphabet</a:t>
            </a:r>
            <a:r>
              <a:rPr lang="en-US" sz="2000" dirty="0" smtClean="0">
                <a:latin typeface="Monaco"/>
                <a:cs typeface="Monaco"/>
              </a:rPr>
              <a:t>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("ACTAGACAA", </a:t>
            </a:r>
            <a:r>
              <a:rPr lang="en-US" sz="2000" err="1" smtClean="0">
                <a:latin typeface="Monaco"/>
                <a:cs typeface="Monaco"/>
              </a:rPr>
              <a:t>IUPACAmbiguousDNA</a:t>
            </a:r>
            <a:r>
              <a:rPr lang="en-US" sz="2000" smtClean="0">
                <a:latin typeface="Monaco"/>
                <a:cs typeface="Monaco"/>
              </a:rPr>
              <a:t>)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67729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from Bio.Alphabet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smtClean="0">
                <a:latin typeface="Monaco"/>
                <a:cs typeface="Monaco"/>
              </a:rPr>
              <a:t>my_seq = Seq("ACTAGACAA", IUPACAmbiguousDNA)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Manipulate with various methods. Use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for more!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.translate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.transcribe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.complement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.tomutable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888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21422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5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95131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Attributes and methods of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objects (again,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.id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.seq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.description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75884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objects are *not* strings!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186084"/>
            <a:ext cx="86620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Seq</a:t>
            </a:r>
            <a:r>
              <a:rPr lang="en-US" sz="2200" dirty="0" smtClean="0">
                <a:latin typeface="Monaco"/>
                <a:cs typeface="Monaco"/>
              </a:rPr>
              <a:t>("ACTAGACAA")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# </a:t>
            </a:r>
            <a:r>
              <a:rPr lang="en-US" sz="2200" dirty="0" smtClean="0">
                <a:latin typeface="Monaco"/>
                <a:cs typeface="Monaco"/>
              </a:rPr>
              <a:t>Can re</a:t>
            </a:r>
            <a:r>
              <a:rPr lang="en-US" sz="2200" dirty="0">
                <a:latin typeface="Monaco"/>
                <a:cs typeface="Monaco"/>
              </a:rPr>
              <a:t>-cast to a string, as needed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err="1" smtClean="0">
                <a:latin typeface="Monaco"/>
                <a:cs typeface="Monaco"/>
              </a:rPr>
              <a:t>my_string_seq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str</a:t>
            </a:r>
            <a:r>
              <a:rPr lang="en-US" sz="2200" dirty="0" smtClean="0">
                <a:latin typeface="Monaco"/>
                <a:cs typeface="Monaco"/>
              </a:rPr>
              <a:t>(</a:t>
            </a:r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8096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65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main functions for reading: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.read() </a:t>
            </a:r>
            <a:r>
              <a:rPr lang="en-US" dirty="0" smtClean="0"/>
              <a:t>if file has </a:t>
            </a:r>
            <a:r>
              <a:rPr lang="en-US" i="1" u="sng" dirty="0" smtClean="0"/>
              <a:t>one</a:t>
            </a:r>
            <a:r>
              <a:rPr lang="en-US" dirty="0" smtClean="0"/>
              <a:t> sequence/alignment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.parse() </a:t>
            </a:r>
            <a:r>
              <a:rPr lang="en-US" dirty="0" smtClean="0"/>
              <a:t>if file has </a:t>
            </a:r>
            <a:r>
              <a:rPr lang="en-US" i="1" u="sng" dirty="0" smtClean="0"/>
              <a:t>multiple</a:t>
            </a:r>
            <a:r>
              <a:rPr lang="en-US" dirty="0" smtClean="0"/>
              <a:t> sequences/alignments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451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i/o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.read() and .parse() take 2 </a:t>
            </a:r>
            <a:r>
              <a:rPr lang="en-US" sz="2000" smtClean="0">
                <a:latin typeface="Monaco"/>
                <a:cs typeface="Monaco"/>
              </a:rPr>
              <a:t>arguments: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&lt;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r>
              <a:rPr lang="en-US" sz="2000" dirty="0" smtClean="0">
                <a:latin typeface="Monaco"/>
                <a:cs typeface="Monaco"/>
              </a:rPr>
              <a:t>&gt;.&lt;read/parse&gt;("filename", "format")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08047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28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5551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5229223"/>
            <a:ext cx="882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Remember: import the </a:t>
            </a:r>
            <a:r>
              <a:rPr lang="en-US" sz="2200" dirty="0" err="1" smtClean="0">
                <a:solidFill>
                  <a:srgbClr val="DC5924"/>
                </a:solidFill>
              </a:rPr>
              <a:t>Seq</a:t>
            </a:r>
            <a:r>
              <a:rPr lang="en-US" sz="2200" dirty="0" smtClean="0">
                <a:solidFill>
                  <a:srgbClr val="DC5924"/>
                </a:solidFill>
              </a:rPr>
              <a:t>, </a:t>
            </a:r>
            <a:r>
              <a:rPr lang="en-US" sz="2200" dirty="0" err="1" smtClean="0">
                <a:solidFill>
                  <a:srgbClr val="DC5924"/>
                </a:solidFill>
              </a:rPr>
              <a:t>SeqRecord</a:t>
            </a:r>
            <a:r>
              <a:rPr lang="en-US" sz="2200" dirty="0" smtClean="0">
                <a:solidFill>
                  <a:srgbClr val="DC5924"/>
                </a:solidFill>
              </a:rPr>
              <a:t> modules to manipulate these!</a:t>
            </a:r>
            <a:endParaRPr lang="en-US" sz="22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6681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539" y="2921841"/>
            <a:ext cx="1497089" cy="49618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587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724466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endParaRPr lang="en-US" sz="200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Again, loop</a:t>
            </a:r>
          </a:p>
          <a:p>
            <a:r>
              <a:rPr lang="en-US" sz="2000" smtClean="0">
                <a:latin typeface="Monaco"/>
                <a:cs typeface="Monaco"/>
              </a:rPr>
              <a:t>for rec in seq_records:</a:t>
            </a:r>
          </a:p>
          <a:p>
            <a:r>
              <a:rPr lang="en-US" sz="2000">
                <a:latin typeface="Monaco"/>
                <a:cs typeface="Monaco"/>
              </a:rPr>
              <a:t>	</a:t>
            </a:r>
            <a:r>
              <a:rPr lang="en-US" sz="2000" smtClean="0">
                <a:latin typeface="Monaco"/>
                <a:cs typeface="Monaco"/>
              </a:rPr>
              <a:t># commands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27569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with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605340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with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492" y="3103306"/>
            <a:ext cx="89485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Input file is FASTA, but we want PHYLIP!</a:t>
            </a:r>
          </a:p>
          <a:p>
            <a:r>
              <a:rPr lang="en-US" sz="2000" dirty="0" smtClean="0">
                <a:latin typeface="Monaco"/>
                <a:cs typeface="Monaco"/>
              </a:rPr>
              <a:t>#</a:t>
            </a:r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(&lt;</a:t>
            </a:r>
            <a:r>
              <a:rPr lang="en-US" sz="2000" dirty="0" err="1" smtClean="0">
                <a:latin typeface="Monaco"/>
                <a:cs typeface="Monaco"/>
              </a:rPr>
              <a:t>infile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informat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outfile</a:t>
            </a:r>
            <a:r>
              <a:rPr lang="en-US" sz="2000" dirty="0" smtClean="0">
                <a:latin typeface="Monaco"/>
                <a:cs typeface="Monaco"/>
              </a:rPr>
              <a:t>&gt;, </a:t>
            </a:r>
            <a:r>
              <a:rPr lang="en-US" sz="2000" dirty="0" err="1" smtClean="0">
                <a:latin typeface="Monaco"/>
                <a:cs typeface="Monaco"/>
              </a:rPr>
              <a:t>outformat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in.fasta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out.phy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70390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endParaRPr lang="en-US" dirty="0" smtClean="0"/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78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769850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mtClean="0"/>
              <a:t>For various reasons, just use </a:t>
            </a:r>
            <a:r>
              <a:rPr lang="en-US" smtClean="0">
                <a:latin typeface="Monaco"/>
                <a:cs typeface="Monaco"/>
              </a:rPr>
              <a:t>SeqIO</a:t>
            </a:r>
            <a:r>
              <a:rPr lang="en-US" smtClean="0"/>
              <a:t> for writing</a:t>
            </a:r>
            <a:endParaRPr lang="en-US" dirty="0" smtClean="0"/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963483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A single sequence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449" y="1889751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("ACGTC")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my_id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Write it to a file</a:t>
            </a: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1221318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multiple sequences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449" y="1932084"/>
            <a:ext cx="8662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Save lots of SeqRecord objects in a list!</a:t>
            </a:r>
          </a:p>
          <a:p>
            <a:r>
              <a:rPr lang="en-US" sz="2000" smtClean="0">
                <a:latin typeface="Monaco"/>
                <a:cs typeface="Monaco"/>
              </a:rPr>
              <a:t>recs </a:t>
            </a:r>
            <a:r>
              <a:rPr lang="en-US" sz="2000" dirty="0" smtClean="0">
                <a:latin typeface="Monaco"/>
                <a:cs typeface="Monaco"/>
              </a:rPr>
              <a:t>= []</a:t>
            </a:r>
          </a:p>
          <a:p>
            <a:r>
              <a:rPr lang="en-US" sz="2000" dirty="0" smtClean="0">
                <a:latin typeface="Monaco"/>
                <a:cs typeface="Monaco"/>
              </a:rPr>
              <a:t>for 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in range(10):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(&lt;some sequence&gt;)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&lt;</a:t>
            </a:r>
            <a:r>
              <a:rPr lang="en-US" sz="2000" dirty="0" err="1" smtClean="0">
                <a:latin typeface="Monaco"/>
                <a:cs typeface="Monaco"/>
              </a:rPr>
              <a:t>some_id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recs.append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(recs,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680099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1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</p:spTree>
    <p:extLst>
      <p:ext uri="{BB962C8B-B14F-4D97-AF65-F5344CB8AC3E}">
        <p14:creationId xmlns:p14="http://schemas.microsoft.com/office/powerpoint/2010/main" val="21442060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conclude with a </a:t>
            </a:r>
            <a:r>
              <a:rPr lang="en-US" smtClean="0"/>
              <a:t>real world 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0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45497"/>
              </p:ext>
            </p:extLst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98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4879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6739" y="5225960"/>
            <a:ext cx="2494372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78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1413</TotalTime>
  <Words>1934</Words>
  <Application>Microsoft Macintosh PowerPoint</Application>
  <PresentationFormat>On-screen Show (4:3)</PresentationFormat>
  <Paragraphs>524</Paragraphs>
  <Slides>70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 Black</vt:lpstr>
      <vt:lpstr>Calibri</vt:lpstr>
      <vt:lpstr>Monaco</vt:lpstr>
      <vt:lpstr>Arial</vt:lpstr>
      <vt:lpstr>Essential</vt:lpstr>
      <vt:lpstr>Introduction to Python: Day four </vt:lpstr>
      <vt:lpstr>python modules</vt:lpstr>
      <vt:lpstr>a few base-python modules</vt:lpstr>
      <vt:lpstr>loading modules in a script</vt:lpstr>
      <vt:lpstr>loading modules in a script</vt:lpstr>
      <vt:lpstr>loading modules in a script</vt:lpstr>
      <vt:lpstr>the os/shutil modules</vt:lpstr>
      <vt:lpstr>the os/shutil modules</vt:lpstr>
      <vt:lpstr>looping over files with os.listdir</vt:lpstr>
      <vt:lpstr>the sys module</vt:lpstr>
      <vt:lpstr>using sys.path</vt:lpstr>
      <vt:lpstr>using sys.argv</vt:lpstr>
      <vt:lpstr>using sys.exit()</vt:lpstr>
      <vt:lpstr>using sys.exit()</vt:lpstr>
      <vt:lpstr>the subprocess module</vt:lpstr>
      <vt:lpstr>the subprocess module</vt:lpstr>
      <vt:lpstr>the subprocess module</vt:lpstr>
      <vt:lpstr>Heavy duty science libraries</vt:lpstr>
      <vt:lpstr>creating your own modules</vt:lpstr>
      <vt:lpstr>install external modules</vt:lpstr>
      <vt:lpstr>breathing break</vt:lpstr>
      <vt:lpstr>regular expressions</vt:lpstr>
      <vt:lpstr>Regular expressions </vt:lpstr>
      <vt:lpstr>critical psa: text editors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Group Exercise</vt:lpstr>
      <vt:lpstr>exercise break</vt:lpstr>
      <vt:lpstr>biopython</vt:lpstr>
      <vt:lpstr>biopython is a standard bioinformatics tool</vt:lpstr>
      <vt:lpstr>biopython is a standard bioinformatics tool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Seq objects are *not* strings!</vt:lpstr>
      <vt:lpstr>Reading sequence data</vt:lpstr>
      <vt:lpstr>Reading sequence data</vt:lpstr>
      <vt:lpstr>biopython i/o syntax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converting sequence data format</vt:lpstr>
      <vt:lpstr>converting sequence data format</vt:lpstr>
      <vt:lpstr>Writing sequence data</vt:lpstr>
      <vt:lpstr>Writing sequence data</vt:lpstr>
      <vt:lpstr>Writing sequence data</vt:lpstr>
      <vt:lpstr>Writing A single sequence to a file</vt:lpstr>
      <vt:lpstr>Writing multiple sequences to a file</vt:lpstr>
      <vt:lpstr>exercise break</vt:lpstr>
      <vt:lpstr>PowerPoint Presentation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2796</cp:revision>
  <dcterms:created xsi:type="dcterms:W3CDTF">2015-05-13T18:41:17Z</dcterms:created>
  <dcterms:modified xsi:type="dcterms:W3CDTF">2018-05-17T16:14:40Z</dcterms:modified>
</cp:coreProperties>
</file>