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337" r:id="rId6"/>
    <p:sldId id="343" r:id="rId7"/>
    <p:sldId id="344" r:id="rId8"/>
    <p:sldId id="263" r:id="rId9"/>
    <p:sldId id="349" r:id="rId10"/>
    <p:sldId id="264" r:id="rId11"/>
    <p:sldId id="269" r:id="rId12"/>
    <p:sldId id="338" r:id="rId13"/>
    <p:sldId id="339" r:id="rId14"/>
    <p:sldId id="265" r:id="rId15"/>
    <p:sldId id="266" r:id="rId16"/>
    <p:sldId id="267" r:id="rId17"/>
    <p:sldId id="268" r:id="rId18"/>
    <p:sldId id="270" r:id="rId19"/>
    <p:sldId id="373" r:id="rId20"/>
    <p:sldId id="275" r:id="rId21"/>
    <p:sldId id="384" r:id="rId22"/>
    <p:sldId id="278" r:id="rId23"/>
    <p:sldId id="277" r:id="rId24"/>
    <p:sldId id="378" r:id="rId25"/>
    <p:sldId id="280" r:id="rId26"/>
    <p:sldId id="283" r:id="rId27"/>
    <p:sldId id="288" r:id="rId28"/>
    <p:sldId id="375" r:id="rId29"/>
    <p:sldId id="374" r:id="rId30"/>
    <p:sldId id="295" r:id="rId31"/>
    <p:sldId id="353" r:id="rId32"/>
    <p:sldId id="354" r:id="rId33"/>
    <p:sldId id="355" r:id="rId34"/>
    <p:sldId id="356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79" r:id="rId49"/>
    <p:sldId id="381" r:id="rId50"/>
    <p:sldId id="313" r:id="rId51"/>
    <p:sldId id="302" r:id="rId52"/>
    <p:sldId id="299" r:id="rId53"/>
    <p:sldId id="380" r:id="rId54"/>
    <p:sldId id="372" r:id="rId55"/>
    <p:sldId id="382" r:id="rId56"/>
    <p:sldId id="383" r:id="rId57"/>
    <p:sldId id="34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43" autoAdjust="0"/>
  </p:normalViewPr>
  <p:slideViewPr>
    <p:cSldViewPr snapToGrid="0" snapToObjects="1">
      <p:cViewPr>
        <p:scale>
          <a:sx n="90" d="100"/>
          <a:sy n="90" d="100"/>
        </p:scale>
        <p:origin x="1944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/>
              <a:t> 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</a:t>
            </a:r>
            <a:r>
              <a:rPr lang="en-US" dirty="0" err="1" smtClean="0"/>
              <a:t>phd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125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74"/>
              </p:ext>
            </p:extLst>
          </p:nvPr>
        </p:nvGraphicFramePr>
        <p:xfrm>
          <a:off x="268359" y="2625987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console!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On a Mac or Linux?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Launch a terminal session and type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python2</a:t>
            </a:r>
            <a:r>
              <a:rPr lang="en-US" dirty="0" smtClean="0"/>
              <a:t> 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python3 </a:t>
            </a:r>
          </a:p>
          <a:p>
            <a:pPr marL="971550" lvl="1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Open your text editor (i.e. BBEdit)</a:t>
            </a:r>
          </a:p>
          <a:p>
            <a:pPr marL="971550" lvl="1" indent="-514350">
              <a:buAutoNum type="arabicPeriod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Using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pythonanywhere.com</a:t>
            </a:r>
            <a:r>
              <a:rPr lang="en-US" dirty="0" smtClean="0"/>
              <a:t> 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Open your browser and login to the home page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443914" cy="576985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21st</a:t>
            </a:r>
          </a:p>
          <a:p>
            <a:pPr marL="914400" lvl="1" indent="-457200"/>
            <a:r>
              <a:rPr lang="en-US" sz="2200" dirty="0"/>
              <a:t>B</a:t>
            </a:r>
            <a:r>
              <a:rPr lang="en-US" sz="2200" dirty="0" smtClean="0"/>
              <a:t>asic operations</a:t>
            </a:r>
          </a:p>
          <a:p>
            <a:pPr marL="914400" lvl="1" indent="-457200"/>
            <a:r>
              <a:rPr lang="en-US" sz="2200" dirty="0" smtClean="0"/>
              <a:t>Python data structures, Part 1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22nd</a:t>
            </a:r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/>
              <a:t>Python data structures, Part </a:t>
            </a:r>
            <a:r>
              <a:rPr lang="en-US" sz="2200" dirty="0" smtClean="0"/>
              <a:t>2</a:t>
            </a:r>
          </a:p>
          <a:p>
            <a:pPr marL="914400" lvl="1" indent="-457200"/>
            <a:r>
              <a:rPr lang="en-US" sz="2200" dirty="0" smtClean="0"/>
              <a:t>Functions (possibly day 3)</a:t>
            </a:r>
          </a:p>
          <a:p>
            <a:r>
              <a:rPr lang="en-US" sz="2600" dirty="0" smtClean="0"/>
              <a:t>Day Three, May 23rd</a:t>
            </a:r>
          </a:p>
          <a:p>
            <a:pPr marL="914400" lvl="1" indent="-457200"/>
            <a:r>
              <a:rPr lang="en-US" sz="2200" dirty="0"/>
              <a:t>File </a:t>
            </a:r>
            <a:r>
              <a:rPr lang="en-US" sz="2200" dirty="0" smtClean="0"/>
              <a:t>input/output</a:t>
            </a:r>
          </a:p>
          <a:p>
            <a:pPr marL="914400" lvl="1" indent="-457200"/>
            <a:r>
              <a:rPr lang="en-US" sz="2200" dirty="0" smtClean="0"/>
              <a:t>Practice!</a:t>
            </a:r>
          </a:p>
          <a:p>
            <a:r>
              <a:rPr lang="en-US" sz="2600" dirty="0" smtClean="0"/>
              <a:t>Day Four, May 24th</a:t>
            </a:r>
          </a:p>
          <a:p>
            <a:pPr marL="914400" lvl="1" indent="-457200"/>
            <a:r>
              <a:rPr lang="en-US" sz="2200" dirty="0" smtClean="0"/>
              <a:t>Python modules and "best practices"</a:t>
            </a:r>
          </a:p>
          <a:p>
            <a:pPr marL="914400" lvl="1" indent="-457200"/>
            <a:r>
              <a:rPr lang="en-US" sz="2200" dirty="0" smtClean="0"/>
              <a:t>Regular expressions and file manipulation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Each variable is an </a:t>
            </a:r>
            <a:r>
              <a:rPr lang="en-US" i="1" dirty="0" smtClean="0"/>
              <a:t>object</a:t>
            </a:r>
            <a:r>
              <a:rPr lang="en-US" dirty="0" smtClean="0"/>
              <a:t> with a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, and </a:t>
            </a:r>
            <a:r>
              <a:rPr lang="en-US" i="1" dirty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i="1" dirty="0"/>
              <a:t>type</a:t>
            </a:r>
            <a:r>
              <a:rPr lang="en-US" dirty="0"/>
              <a:t> determines what you can do with the variable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</a:t>
            </a:r>
            <a:r>
              <a:rPr lang="en-US" strike="sngStrike" dirty="0" smtClean="0"/>
              <a:t>Notepad </a:t>
            </a:r>
            <a:r>
              <a:rPr lang="en-US" dirty="0" smtClean="0"/>
              <a:t>(</a:t>
            </a:r>
            <a:r>
              <a:rPr lang="en-US" dirty="0" err="1" smtClean="0"/>
              <a:t>NotePad</a:t>
            </a:r>
            <a:r>
              <a:rPr lang="en-US" dirty="0" smtClean="0"/>
              <a:t>++ should be </a:t>
            </a:r>
            <a:r>
              <a:rPr lang="en-US" smtClean="0"/>
              <a:t>ok)</a:t>
            </a:r>
            <a:endParaRPr lang="en-US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</a:t>
            </a:r>
            <a:r>
              <a:rPr lang="en-US" dirty="0" smtClean="0"/>
              <a:t>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</a:t>
            </a:r>
            <a:r>
              <a:rPr lang="en-US" dirty="0" smtClean="0"/>
              <a:t>any system</a:t>
            </a:r>
            <a:endParaRPr lang="en-US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Atom for the dedicated and deeply interested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929251" y="2496328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34" y="2859690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Integers are *counting numbers*</a:t>
            </a:r>
            <a:endParaRPr lang="en-US" sz="2000" dirty="0">
              <a:solidFill>
                <a:srgbClr val="DC5924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219831" y="4306240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5608" y="4631536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Floats have *decimals*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611" y="4614863"/>
            <a:ext cx="1755977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360" y="5141500"/>
            <a:ext cx="5210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name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of this variable is </a:t>
            </a:r>
            <a:r>
              <a:rPr lang="en-US" sz="2200" b="1" dirty="0">
                <a:solidFill>
                  <a:schemeClr val="accent2"/>
                </a:solidFill>
              </a:rPr>
              <a:t>e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value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-33.2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type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8242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half of line is ignored!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611" y="2176954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8611" y="3923727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79475" y="2813524"/>
            <a:ext cx="4407012" cy="76944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sz="2200" b="1" dirty="0" err="1">
                <a:solidFill>
                  <a:schemeClr val="accent5"/>
                </a:solidFill>
              </a:rPr>
              <a:t>hashtags</a:t>
            </a:r>
            <a:endParaRPr lang="en-US" sz="22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02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**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935" y="1878855"/>
            <a:ext cx="652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variables and math them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9454" y="3233072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935" y="3972329"/>
            <a:ext cx="6268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5.0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-28.0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print(c)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-28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453" y="5018176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917" y="4483199"/>
            <a:ext cx="6370283" cy="169277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5"/>
                </a:solidFill>
              </a:rPr>
              <a:t>Always be printing! </a:t>
            </a:r>
          </a:p>
          <a:p>
            <a:r>
              <a:rPr lang="en-US" sz="2600" b="1" dirty="0" smtClean="0">
                <a:solidFill>
                  <a:schemeClr val="accent5"/>
                </a:solidFill>
              </a:rPr>
              <a:t>Without print(), there is NO WAY to know if your code is working as expected.</a:t>
            </a:r>
            <a:endParaRPr lang="en-US" sz="26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772401" cy="1371600"/>
          </a:xfrm>
        </p:spPr>
        <p:txBody>
          <a:bodyPr/>
          <a:lstStyle/>
          <a:p>
            <a:r>
              <a:rPr lang="en-US" dirty="0" smtClean="0"/>
              <a:t>oh, the ways </a:t>
            </a:r>
            <a:r>
              <a:rPr lang="en-US" smtClean="0"/>
              <a:t>you’ll print*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Print a single value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Print </a:t>
            </a:r>
            <a:r>
              <a:rPr lang="en-US" dirty="0" smtClean="0">
                <a:latin typeface="Monaco"/>
                <a:cs typeface="Monaco"/>
              </a:rPr>
              <a:t>several 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smtClean="0">
                <a:latin typeface="Monaco"/>
                <a:cs typeface="Monaco"/>
              </a:rPr>
              <a:t>5</a:t>
            </a:r>
          </a:p>
          <a:p>
            <a:r>
              <a:rPr lang="en-US" dirty="0" smtClean="0">
                <a:latin typeface="Monaco"/>
                <a:cs typeface="Monaco"/>
              </a:rPr>
              <a:t>b = 6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(a,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5 6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5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is a number. 6 is also a number.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>
                <a:latin typeface="Monaco"/>
                <a:cs typeface="Monaco"/>
              </a:rPr>
              <a:t>(a, </a:t>
            </a:r>
            <a:r>
              <a:rPr lang="it-IT" dirty="0" smtClean="0">
                <a:latin typeface="Monaco"/>
                <a:cs typeface="Monaco"/>
              </a:rPr>
              <a:t>b, </a:t>
            </a:r>
            <a:r>
              <a:rPr lang="it-IT" dirty="0" err="1" smtClean="0">
                <a:latin typeface="Monaco"/>
                <a:cs typeface="Monaco"/>
              </a:rPr>
              <a:t>sep</a:t>
            </a:r>
            <a:r>
              <a:rPr lang="it-IT" dirty="0" smtClean="0">
                <a:latin typeface="Monaco"/>
                <a:cs typeface="Monaco"/>
              </a:rPr>
              <a:t>="!!!!!")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5!!!!!6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075" y="6488668"/>
            <a:ext cx="31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*In Python3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Python2 vs python3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527" y="1982608"/>
            <a:ext cx="708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Python3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print(5 </a:t>
            </a:r>
            <a:r>
              <a:rPr lang="en-US" sz="2200" dirty="0">
                <a:latin typeface="Monaco"/>
                <a:cs typeface="Monaco"/>
              </a:rPr>
              <a:t>/ </a:t>
            </a:r>
            <a:r>
              <a:rPr lang="en-US" sz="2200" dirty="0" smtClean="0">
                <a:latin typeface="Monaco"/>
                <a:cs typeface="Monaco"/>
              </a:rPr>
              <a:t>7)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ea typeface="Monaco" charset="0"/>
                <a:cs typeface="Monaco"/>
              </a:rPr>
              <a:t>	</a:t>
            </a:r>
            <a:r>
              <a:rPr lang="is-I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0.7142857142857143</a:t>
            </a:r>
            <a:endParaRPr lang="is-I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Python2</a:t>
            </a:r>
          </a:p>
          <a:p>
            <a:r>
              <a:rPr lang="en-US" sz="2200" dirty="0" smtClean="0">
                <a:latin typeface="Monaco"/>
                <a:cs typeface="Monaco"/>
              </a:rPr>
              <a:t>5 / 7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03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+=, -=, *=, /=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04042" y="4094838"/>
            <a:ext cx="43938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Multiply by 8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</a:t>
            </a:r>
            <a:r>
              <a:rPr lang="en-US" sz="2200" dirty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2.5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*= 8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print(b)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870" y="4433393"/>
            <a:ext cx="2903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Increment by 5</a:t>
            </a:r>
          </a:p>
          <a:p>
            <a:r>
              <a:rPr lang="en-US" sz="2200" dirty="0" smtClean="0">
                <a:latin typeface="Monaco"/>
                <a:cs typeface="Monaco"/>
              </a:rPr>
              <a:t>a = 77</a:t>
            </a:r>
          </a:p>
          <a:p>
            <a:r>
              <a:rPr lang="en-US" sz="2200" dirty="0" smtClean="0">
                <a:latin typeface="Monaco"/>
                <a:cs typeface="Monaco"/>
              </a:rPr>
              <a:t>a += 5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318836" y="5198034"/>
            <a:ext cx="452814" cy="2883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8228" y="5155170"/>
            <a:ext cx="469609" cy="28836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779"/>
              </p:ext>
            </p:extLst>
          </p:nvPr>
        </p:nvGraphicFramePr>
        <p:xfrm>
          <a:off x="674862" y="3857453"/>
          <a:ext cx="7320025" cy="27224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is, 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 for comparing </a:t>
                      </a:r>
                      <a:r>
                        <a:rPr lang="en-US" b="0" dirty="0" err="1" smtClean="0"/>
                        <a:t>boolean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6</a:t>
            </a:r>
          </a:p>
          <a:p>
            <a:r>
              <a:rPr lang="en-US" sz="2200" dirty="0" smtClean="0">
                <a:latin typeface="Monaco"/>
                <a:cs typeface="Monaco"/>
              </a:rPr>
              <a:t>b = 120</a:t>
            </a:r>
          </a:p>
          <a:p>
            <a:r>
              <a:rPr lang="en-US" sz="2200" dirty="0">
                <a:latin typeface="Monaco"/>
                <a:cs typeface="Monaco"/>
              </a:rPr>
              <a:t>c = -8.34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print(a == 6)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print(7 !=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 (</a:t>
            </a:r>
            <a:r>
              <a:rPr lang="en-US" sz="2200" dirty="0" err="1" smtClean="0">
                <a:latin typeface="Monaco"/>
                <a:cs typeface="Monaco"/>
              </a:rPr>
              <a:t>a+b</a:t>
            </a:r>
            <a:r>
              <a:rPr lang="en-US" sz="2200" dirty="0" smtClean="0">
                <a:latin typeface="Monaco"/>
                <a:cs typeface="Monaco"/>
              </a:rPr>
              <a:t>) </a:t>
            </a:r>
            <a:r>
              <a:rPr lang="en-US" sz="2200" dirty="0">
                <a:latin typeface="Monaco"/>
                <a:cs typeface="Monaco"/>
              </a:rPr>
              <a:t>&lt;</a:t>
            </a:r>
            <a:r>
              <a:rPr lang="en-US" sz="2200" dirty="0" smtClean="0">
                <a:latin typeface="Monaco"/>
                <a:cs typeface="Monaco"/>
              </a:rPr>
              <a:t>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outcome = a == 6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print(outcome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latin typeface="Monaco"/>
                <a:cs typeface="Monaco"/>
              </a:rPr>
              <a:t> True)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x = None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print(x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None)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c &lt;= 11)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3671" y="2879783"/>
            <a:ext cx="4853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85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not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175" y="1231241"/>
            <a:ext cx="48991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11" y="577656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2422" y="1395885"/>
            <a:ext cx="4287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No need to end with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You can have as many </a:t>
            </a:r>
            <a:r>
              <a:rPr lang="en-US" sz="2200" dirty="0" err="1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elif</a:t>
            </a:r>
            <a:r>
              <a:rPr lang="en-US" sz="2200" dirty="0" smtClean="0">
                <a:solidFill>
                  <a:srgbClr val="DC5924"/>
                </a:solidFill>
              </a:rPr>
              <a:t> as you want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elif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 a==b: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3" y="2912262"/>
            <a:ext cx="7700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some strings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sz="2200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sz="2200" dirty="0" smtClean="0">
                <a:latin typeface="Monaco"/>
                <a:cs typeface="Monaco"/>
              </a:rPr>
              <a:t>s3 = "534"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is not an integer!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i1 = </a:t>
            </a:r>
            <a:r>
              <a:rPr lang="en-US" sz="2200" dirty="0" err="1" smtClean="0">
                <a:latin typeface="Monaco"/>
                <a:cs typeface="Monaco"/>
              </a:rPr>
              <a:t>int</a:t>
            </a:r>
            <a:r>
              <a:rPr lang="en-US" sz="2200" dirty="0" smtClean="0">
                <a:latin typeface="Monaco"/>
                <a:cs typeface="Monaco"/>
              </a:rPr>
              <a:t>(s3)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we can convert it to one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081406"/>
            <a:ext cx="7620000" cy="115760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function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&lt;object&gt;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method</a:t>
            </a:r>
            <a:endParaRPr lang="en-US" sz="2200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2355049"/>
            <a:ext cx="86145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    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6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.count(</a:t>
            </a:r>
            <a:r>
              <a:rPr lang="en-US" sz="2200" dirty="0" smtClean="0">
                <a:latin typeface="Monaco"/>
                <a:cs typeface="Monaco"/>
              </a:rPr>
              <a:t>"p"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Count occurrences of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character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s1.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replace(</a:t>
            </a:r>
            <a:r>
              <a:rPr lang="en-US" sz="2200" dirty="0" smtClean="0">
                <a:latin typeface="Monaco"/>
                <a:cs typeface="Monaco"/>
              </a:rPr>
              <a:t>"o", "BLAH"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Replace arg1 with arg2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pythBLAHn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.replace() did NOT change the string!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57338" y="2784775"/>
            <a:ext cx="1328737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6075" y="2586241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The </a:t>
            </a:r>
            <a:r>
              <a:rPr lang="en-US" b="1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b="1" dirty="0" smtClean="0">
                <a:solidFill>
                  <a:schemeClr val="accent5"/>
                </a:solidFill>
              </a:rPr>
              <a:t>function takes a single </a:t>
            </a:r>
            <a:r>
              <a:rPr lang="en-US" b="1" i="1" dirty="0" smtClean="0">
                <a:solidFill>
                  <a:schemeClr val="accent5"/>
                </a:solidFill>
              </a:rPr>
              <a:t>argument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smtClean="0"/>
              <a:t>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26324"/>
            <a:ext cx="86145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uppercase string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lowercase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.capitalize()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capitalized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Redefine string to modify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</a:t>
            </a:r>
            <a:r>
              <a:rPr lang="en-US" sz="2200" dirty="0">
                <a:latin typeface="Monaco"/>
                <a:cs typeface="Monaco"/>
              </a:rPr>
              <a:t>s1.capitalize() 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20105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77" y="1123950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776" y="1829875"/>
            <a:ext cx="833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lists</a:t>
            </a:r>
          </a:p>
          <a:p>
            <a:r>
              <a:rPr lang="en-US" sz="2200" dirty="0" smtClean="0">
                <a:latin typeface="Monaco"/>
                <a:cs typeface="Monaco"/>
              </a:rPr>
              <a:t>a = [1, 3, 5, 7, 9]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= [1, 3.1, -5, 7, 9.001]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c </a:t>
            </a:r>
            <a:r>
              <a:rPr lang="en-US" sz="2200" dirty="0">
                <a:latin typeface="Monaco"/>
                <a:cs typeface="Monaco"/>
              </a:rPr>
              <a:t>= [1, 3.1, -5, 7, </a:t>
            </a:r>
            <a:r>
              <a:rPr lang="en-US" sz="2200" dirty="0" smtClean="0">
                <a:latin typeface="Monaco"/>
                <a:cs typeface="Monaco"/>
              </a:rPr>
              <a:t>9.001, "</a:t>
            </a:r>
            <a:r>
              <a:rPr lang="en-US" sz="2200" dirty="0" err="1" smtClean="0">
                <a:latin typeface="Monaco"/>
                <a:cs typeface="Monaco"/>
              </a:rPr>
              <a:t>woah</a:t>
            </a:r>
            <a:r>
              <a:rPr lang="en-US" sz="2200" dirty="0" smtClean="0">
                <a:latin typeface="Monaco"/>
                <a:cs typeface="Monaco"/>
              </a:rPr>
              <a:t>", "dude"]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d = [ [1, 2, 3], [11, 22, 33], [7.55, -9] ]</a:t>
            </a:r>
            <a:endParaRPr lang="en-US" sz="2200" dirty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5307750"/>
            <a:ext cx="8221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do you notice about the variable </a:t>
            </a:r>
            <a:r>
              <a:rPr lang="en-US" sz="2200" b="1" dirty="0" smtClean="0">
                <a:solidFill>
                  <a:srgbClr val="DC5924"/>
                </a:solidFill>
              </a:rPr>
              <a:t>types</a:t>
            </a:r>
            <a:r>
              <a:rPr lang="en-US" sz="2200" dirty="0" smtClean="0">
                <a:solidFill>
                  <a:srgbClr val="DC5924"/>
                </a:solidFill>
              </a:rPr>
              <a:t> that comprise the </a:t>
            </a:r>
            <a:r>
              <a:rPr lang="en-US" sz="2200" i="1" dirty="0" smtClean="0">
                <a:solidFill>
                  <a:srgbClr val="DC5924"/>
                </a:solidFill>
              </a:rPr>
              <a:t>items</a:t>
            </a:r>
            <a:r>
              <a:rPr lang="en-US" sz="2200" dirty="0" smtClean="0">
                <a:solidFill>
                  <a:srgbClr val="DC5924"/>
                </a:solidFill>
              </a:rPr>
              <a:t> of these lists?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" y="1000868"/>
            <a:ext cx="106098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                                      from 0!</a:t>
            </a:r>
            <a:endParaRPr lang="en-US" sz="2200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slice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of the list with [x:y]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print(d[1:4])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print(d[3:])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go through end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print(d[:5])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start at beginning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2820" y="4263299"/>
            <a:ext cx="562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sz="2000" dirty="0" smtClean="0">
                <a:solidFill>
                  <a:srgbClr val="DC5924"/>
                </a:solidFill>
              </a:rPr>
              <a:t>,  x is </a:t>
            </a:r>
            <a:r>
              <a:rPr lang="en-US" sz="2000" u="sng" dirty="0" smtClean="0">
                <a:solidFill>
                  <a:srgbClr val="DC5924"/>
                </a:solidFill>
              </a:rPr>
              <a:t>inclusive</a:t>
            </a:r>
            <a:r>
              <a:rPr lang="en-US" sz="2000" dirty="0" smtClean="0">
                <a:solidFill>
                  <a:srgbClr val="DC5924"/>
                </a:solidFill>
              </a:rPr>
              <a:t> and y is </a:t>
            </a:r>
            <a:r>
              <a:rPr lang="en-US" sz="2000" u="sng" dirty="0" smtClean="0">
                <a:solidFill>
                  <a:srgbClr val="DC5924"/>
                </a:solidFill>
              </a:rPr>
              <a:t>exclusive</a:t>
            </a:r>
            <a:endParaRPr lang="en-US" sz="2000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215406"/>
            <a:ext cx="972979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   0  1  2  3  4   5   6  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"Regular" indexing</a:t>
            </a:r>
            <a:endParaRPr lang="en-US" sz="2200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    -7 -6 -5 -4 -3  -2  -1  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sz="2200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last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last</a:t>
            </a:r>
            <a:r>
              <a:rPr lang="en-US" sz="2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entries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d using brackets []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print(d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[-2:])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[11, 13]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Strings are indexed in the same way as lists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 </a:t>
            </a:r>
            <a:r>
              <a:rPr lang="en-US" sz="2200" dirty="0">
                <a:latin typeface="Monaco"/>
                <a:cs typeface="Monaco"/>
              </a:rPr>
              <a:t>= "Washington D.C</a:t>
            </a:r>
            <a:r>
              <a:rPr lang="en-US" sz="2200" dirty="0" smtClean="0">
                <a:latin typeface="Monaco"/>
                <a:cs typeface="Monaco"/>
              </a:rPr>
              <a:t>."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print(s[1</a:t>
            </a:r>
            <a:r>
              <a:rPr lang="en-US" sz="2200" dirty="0">
                <a:latin typeface="Monaco"/>
                <a:cs typeface="Monaco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26311"/>
            <a:ext cx="8614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sum(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up all items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76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.count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Count occurrences of an item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.index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6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Return the index of a value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							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the list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.append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1000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item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place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to end 										of list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[10, 11, 6, 9, 2, 19, 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14, 1000]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49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134" y="1386856"/>
            <a:ext cx="87517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indexing to replace entries in a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77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-8, -5,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77,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0, 1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not with strings!!</a:t>
            </a:r>
          </a:p>
          <a:p>
            <a:r>
              <a:rPr lang="en-US" sz="2000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"A"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Instead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you must reassign, to itself or a new variable</a:t>
            </a:r>
            <a:endParaRPr lang="is-I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is-IS" sz="2000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sz="2000" dirty="0" smtClean="0">
                <a:latin typeface="Monaco"/>
                <a:cs typeface="Monaco"/>
              </a:rPr>
              <a:t>print(new_a)</a:t>
            </a:r>
          </a:p>
          <a:p>
            <a:r>
              <a:rPr lang="is-IS" sz="2000" dirty="0">
                <a:latin typeface="Monaco"/>
                <a:cs typeface="Monaco"/>
              </a:rPr>
              <a:t> </a:t>
            </a:r>
            <a:r>
              <a:rPr lang="is-I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returns True/False if a character/item is in a container (list, string)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446" y="2923718"/>
            <a:ext cx="8614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print(5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not in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3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mr-IN" dirty="0" smtClean="0"/>
              <a:t>…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24318"/>
            <a:ext cx="86145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10 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print("Yes 10 is there!")</a:t>
            </a:r>
          </a:p>
          <a:p>
            <a:r>
              <a:rPr lang="en-US" sz="2000" dirty="0" smtClean="0">
                <a:latin typeface="Monaco"/>
                <a:cs typeface="Monaco"/>
              </a:rPr>
              <a:t>else: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print("Nope, sorry")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Yes 10 is there!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5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The shell language is accessed in the </a:t>
            </a:r>
            <a:r>
              <a:rPr lang="en-US" i="1" dirty="0" smtClean="0">
                <a:sym typeface="Wingdings"/>
              </a:rPr>
              <a:t>terminal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command line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console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682</TotalTime>
  <Words>1900</Words>
  <Application>Microsoft Macintosh PowerPoint</Application>
  <PresentationFormat>On-screen Show (4:3)</PresentationFormat>
  <Paragraphs>621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 Black</vt:lpstr>
      <vt:lpstr>Calibri</vt:lpstr>
      <vt:lpstr>Mangal</vt:lpstr>
      <vt:lpstr>Monaco</vt:lpstr>
      <vt:lpstr>Wingdings</vt:lpstr>
      <vt:lpstr>Arial</vt:lpstr>
      <vt:lpstr>Essential</vt:lpstr>
      <vt:lpstr>Introduction to Python: Day one</vt:lpstr>
      <vt:lpstr>Topics we’ll cover: 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Find your console!</vt:lpstr>
      <vt:lpstr>enter, python!</vt:lpstr>
      <vt:lpstr>critical psa: text editors</vt:lpstr>
      <vt:lpstr>Integers and floats</vt:lpstr>
      <vt:lpstr>Integers and floats</vt:lpstr>
      <vt:lpstr>Integers and floats</vt:lpstr>
      <vt:lpstr>Mathematical operations</vt:lpstr>
      <vt:lpstr>Mathematical operations</vt:lpstr>
      <vt:lpstr>Use the print function to check your code</vt:lpstr>
      <vt:lpstr>oh, the ways you’ll print*</vt:lpstr>
      <vt:lpstr>Python2 vs python3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exercise break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Fun with strings </vt:lpstr>
      <vt:lpstr>Fun with strings </vt:lpstr>
      <vt:lpstr>Python lists </vt:lpstr>
      <vt:lpstr>indexing in python </vt:lpstr>
      <vt:lpstr>indexing in python </vt:lpstr>
      <vt:lpstr>Fun with lists </vt:lpstr>
      <vt:lpstr>Lists are mutable and strings are immutable</vt:lpstr>
      <vt:lpstr>The in operator</vt:lpstr>
      <vt:lpstr>in… in action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1198</cp:revision>
  <dcterms:created xsi:type="dcterms:W3CDTF">2015-05-13T18:41:17Z</dcterms:created>
  <dcterms:modified xsi:type="dcterms:W3CDTF">2018-05-19T21:05:28Z</dcterms:modified>
</cp:coreProperties>
</file>