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 Sha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98" autoAdjust="0"/>
  </p:normalViewPr>
  <p:slideViewPr>
    <p:cSldViewPr snapToGrid="0" snapToObjects="1">
      <p:cViewPr varScale="1">
        <p:scale>
          <a:sx n="72" d="100"/>
          <a:sy n="72" d="100"/>
        </p:scale>
        <p:origin x="17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4-25T13:41:34.133" idx="1">
    <p:pos x="4256" y="1898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6BA7F7-B3FF-134B-AF32-7F048D81819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11FA9431-A6F3-5748-96D9-AF2F8C7F2A5A}">
      <dgm:prSet phldrT="[Text]"/>
      <dgm:spPr>
        <a:ln w="57150" cmpd="sng">
          <a:solidFill>
            <a:srgbClr val="FF0000"/>
          </a:solidFill>
        </a:ln>
      </dgm:spPr>
      <dgm:t>
        <a:bodyPr/>
        <a:lstStyle/>
        <a:p>
          <a:r>
            <a:rPr lang="en-US" dirty="0" smtClean="0"/>
            <a:t>Statistics</a:t>
          </a:r>
          <a:endParaRPr lang="en-US" dirty="0"/>
        </a:p>
      </dgm:t>
    </dgm:pt>
    <dgm:pt modelId="{06FC8019-354E-964D-AA1A-52CDA71F80B7}" type="parTrans" cxnId="{503ADB5E-2229-7341-9D99-4800B16F9DD8}">
      <dgm:prSet/>
      <dgm:spPr/>
      <dgm:t>
        <a:bodyPr/>
        <a:lstStyle/>
        <a:p>
          <a:endParaRPr lang="en-US"/>
        </a:p>
      </dgm:t>
    </dgm:pt>
    <dgm:pt modelId="{1D4466C8-5363-3440-9D43-DE76C8C75297}" type="sibTrans" cxnId="{503ADB5E-2229-7341-9D99-4800B16F9DD8}">
      <dgm:prSet/>
      <dgm:spPr/>
      <dgm:t>
        <a:bodyPr/>
        <a:lstStyle/>
        <a:p>
          <a:endParaRPr lang="en-US"/>
        </a:p>
      </dgm:t>
    </dgm:pt>
    <dgm:pt modelId="{0B50702B-2904-4040-BFDF-3016D353FA2D}">
      <dgm:prSet phldrT="[Text]"/>
      <dgm:spPr/>
      <dgm:t>
        <a:bodyPr/>
        <a:lstStyle/>
        <a:p>
          <a:r>
            <a:rPr lang="en-US" dirty="0" smtClean="0"/>
            <a:t>Plotting results</a:t>
          </a:r>
          <a:endParaRPr lang="en-US" dirty="0"/>
        </a:p>
      </dgm:t>
    </dgm:pt>
    <dgm:pt modelId="{D945BBAB-7EF7-1B4F-B7F7-F9265EB0A287}" type="parTrans" cxnId="{97F181F0-DEA3-F543-9D70-0B0D4276E24C}">
      <dgm:prSet/>
      <dgm:spPr/>
      <dgm:t>
        <a:bodyPr/>
        <a:lstStyle/>
        <a:p>
          <a:endParaRPr lang="en-US"/>
        </a:p>
      </dgm:t>
    </dgm:pt>
    <dgm:pt modelId="{C1034C70-18F3-E442-860C-4B08688DC757}" type="sibTrans" cxnId="{97F181F0-DEA3-F543-9D70-0B0D4276E24C}">
      <dgm:prSet/>
      <dgm:spPr/>
      <dgm:t>
        <a:bodyPr/>
        <a:lstStyle/>
        <a:p>
          <a:endParaRPr lang="en-US"/>
        </a:p>
      </dgm:t>
    </dgm:pt>
    <dgm:pt modelId="{D368452F-1CE8-014A-A1FC-D94AE9F4B7F9}">
      <dgm:prSet phldrT="[Text]"/>
      <dgm:spPr/>
      <dgm:t>
        <a:bodyPr/>
        <a:lstStyle/>
        <a:p>
          <a:r>
            <a:rPr lang="en-US" dirty="0" smtClean="0"/>
            <a:t>Reading data</a:t>
          </a:r>
          <a:endParaRPr lang="en-US" dirty="0"/>
        </a:p>
      </dgm:t>
    </dgm:pt>
    <dgm:pt modelId="{E92FBD40-F246-9843-B937-46A1CA33E9B5}" type="parTrans" cxnId="{AFE27A80-FFC9-F444-BA62-390E008BB42E}">
      <dgm:prSet/>
      <dgm:spPr/>
      <dgm:t>
        <a:bodyPr/>
        <a:lstStyle/>
        <a:p>
          <a:endParaRPr lang="en-US"/>
        </a:p>
      </dgm:t>
    </dgm:pt>
    <dgm:pt modelId="{937A1529-DFBF-3A4D-9417-3F5F10A0E25F}" type="sibTrans" cxnId="{AFE27A80-FFC9-F444-BA62-390E008BB42E}">
      <dgm:prSet/>
      <dgm:spPr/>
      <dgm:t>
        <a:bodyPr/>
        <a:lstStyle/>
        <a:p>
          <a:endParaRPr lang="en-US"/>
        </a:p>
      </dgm:t>
    </dgm:pt>
    <dgm:pt modelId="{99D8FB18-A84E-1846-876B-D80B87A37508}">
      <dgm:prSet phldrT="[Text]"/>
      <dgm:spPr>
        <a:solidFill>
          <a:schemeClr val="accent2">
            <a:lumMod val="50000"/>
          </a:schemeClr>
        </a:solidFill>
        <a:ln w="57150" cmpd="sng">
          <a:solidFill>
            <a:srgbClr val="FF0000"/>
          </a:solidFill>
        </a:ln>
      </dgm:spPr>
      <dgm:t>
        <a:bodyPr/>
        <a:lstStyle/>
        <a:p>
          <a:r>
            <a:rPr lang="en-US" smtClean="0"/>
            <a:t>Generating points</a:t>
          </a:r>
          <a:endParaRPr lang="en-US"/>
        </a:p>
      </dgm:t>
    </dgm:pt>
    <dgm:pt modelId="{CFDA17D8-F187-C048-91F6-1B340870A214}" type="parTrans" cxnId="{BD9C8E63-7308-8746-BABF-EBF39DF7A028}">
      <dgm:prSet/>
      <dgm:spPr/>
      <dgm:t>
        <a:bodyPr/>
        <a:lstStyle/>
        <a:p>
          <a:endParaRPr lang="en-US"/>
        </a:p>
      </dgm:t>
    </dgm:pt>
    <dgm:pt modelId="{EA795878-907C-7843-876A-3551CDFF5E4C}" type="sibTrans" cxnId="{BD9C8E63-7308-8746-BABF-EBF39DF7A028}">
      <dgm:prSet/>
      <dgm:spPr/>
      <dgm:t>
        <a:bodyPr/>
        <a:lstStyle/>
        <a:p>
          <a:endParaRPr lang="en-US"/>
        </a:p>
      </dgm:t>
    </dgm:pt>
    <dgm:pt modelId="{6DA57564-A2D1-5A40-AD0D-AC046F77AAD8}" type="pres">
      <dgm:prSet presAssocID="{C26BA7F7-B3FF-134B-AF32-7F048D81819A}" presName="Name0" presStyleCnt="0">
        <dgm:presLayoutVars>
          <dgm:dir/>
          <dgm:resizeHandles val="exact"/>
        </dgm:presLayoutVars>
      </dgm:prSet>
      <dgm:spPr/>
    </dgm:pt>
    <dgm:pt modelId="{7E3800FF-B057-F142-8106-DB09130747FD}" type="pres">
      <dgm:prSet presAssocID="{D368452F-1CE8-014A-A1FC-D94AE9F4B7F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4BD3A9-8495-B44A-B5C7-84752F03004B}" type="pres">
      <dgm:prSet presAssocID="{937A1529-DFBF-3A4D-9417-3F5F10A0E25F}" presName="sibTrans" presStyleLbl="sibTrans2D1" presStyleIdx="0" presStyleCnt="3"/>
      <dgm:spPr/>
      <dgm:t>
        <a:bodyPr/>
        <a:lstStyle/>
        <a:p>
          <a:endParaRPr lang="en-US"/>
        </a:p>
      </dgm:t>
    </dgm:pt>
    <dgm:pt modelId="{1DE1899C-5112-1642-9735-3649BA51EAF1}" type="pres">
      <dgm:prSet presAssocID="{937A1529-DFBF-3A4D-9417-3F5F10A0E25F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5B9D0AB4-5898-CA45-B427-1AF4F9E752AD}" type="pres">
      <dgm:prSet presAssocID="{99D8FB18-A84E-1846-876B-D80B87A3750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42F085-542C-AD4B-B5A9-2111D8FEFB43}" type="pres">
      <dgm:prSet presAssocID="{EA795878-907C-7843-876A-3551CDFF5E4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65CE8AE3-188D-3E4D-9246-D8E18E1BFF0E}" type="pres">
      <dgm:prSet presAssocID="{EA795878-907C-7843-876A-3551CDFF5E4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05F04094-20CC-C44E-95A3-1619F2DF8955}" type="pres">
      <dgm:prSet presAssocID="{11FA9431-A6F3-5748-96D9-AF2F8C7F2A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880E0-9638-544C-B1A0-DB8C6D16717C}" type="pres">
      <dgm:prSet presAssocID="{1D4466C8-5363-3440-9D43-DE76C8C75297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14D1A3C-DA39-104F-A7CD-2062AC0CE513}" type="pres">
      <dgm:prSet presAssocID="{1D4466C8-5363-3440-9D43-DE76C8C75297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32EA81DC-3BA8-234C-A7D4-85FA11570585}" type="pres">
      <dgm:prSet presAssocID="{0B50702B-2904-4040-BFDF-3016D353FA2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3B935D-F43A-654E-B337-FE81BA578A4B}" type="presOf" srcId="{C26BA7F7-B3FF-134B-AF32-7F048D81819A}" destId="{6DA57564-A2D1-5A40-AD0D-AC046F77AAD8}" srcOrd="0" destOrd="0" presId="urn:microsoft.com/office/officeart/2005/8/layout/process1"/>
    <dgm:cxn modelId="{BD9C8E63-7308-8746-BABF-EBF39DF7A028}" srcId="{C26BA7F7-B3FF-134B-AF32-7F048D81819A}" destId="{99D8FB18-A84E-1846-876B-D80B87A37508}" srcOrd="1" destOrd="0" parTransId="{CFDA17D8-F187-C048-91F6-1B340870A214}" sibTransId="{EA795878-907C-7843-876A-3551CDFF5E4C}"/>
    <dgm:cxn modelId="{F8CD13AD-C0AD-654E-BDA6-E0594C14E05A}" type="presOf" srcId="{0B50702B-2904-4040-BFDF-3016D353FA2D}" destId="{32EA81DC-3BA8-234C-A7D4-85FA11570585}" srcOrd="0" destOrd="0" presId="urn:microsoft.com/office/officeart/2005/8/layout/process1"/>
    <dgm:cxn modelId="{2DDB6A32-0E32-5842-A81B-7AD5E53F6B80}" type="presOf" srcId="{EA795878-907C-7843-876A-3551CDFF5E4C}" destId="{65CE8AE3-188D-3E4D-9246-D8E18E1BFF0E}" srcOrd="1" destOrd="0" presId="urn:microsoft.com/office/officeart/2005/8/layout/process1"/>
    <dgm:cxn modelId="{44A032BC-E86A-2A48-957E-7BCBDF6583E5}" type="presOf" srcId="{EA795878-907C-7843-876A-3551CDFF5E4C}" destId="{5542F085-542C-AD4B-B5A9-2111D8FEFB43}" srcOrd="0" destOrd="0" presId="urn:microsoft.com/office/officeart/2005/8/layout/process1"/>
    <dgm:cxn modelId="{D97568C8-6829-8D48-8A0D-B84D48170428}" type="presOf" srcId="{1D4466C8-5363-3440-9D43-DE76C8C75297}" destId="{C99880E0-9638-544C-B1A0-DB8C6D16717C}" srcOrd="0" destOrd="0" presId="urn:microsoft.com/office/officeart/2005/8/layout/process1"/>
    <dgm:cxn modelId="{F452B94A-C94F-8B4A-9D90-282A74F3CF29}" type="presOf" srcId="{D368452F-1CE8-014A-A1FC-D94AE9F4B7F9}" destId="{7E3800FF-B057-F142-8106-DB09130747FD}" srcOrd="0" destOrd="0" presId="urn:microsoft.com/office/officeart/2005/8/layout/process1"/>
    <dgm:cxn modelId="{C80878EA-67E7-D244-85B0-E7AF901EB804}" type="presOf" srcId="{11FA9431-A6F3-5748-96D9-AF2F8C7F2A5A}" destId="{05F04094-20CC-C44E-95A3-1619F2DF8955}" srcOrd="0" destOrd="0" presId="urn:microsoft.com/office/officeart/2005/8/layout/process1"/>
    <dgm:cxn modelId="{2CEF1365-AE53-2D4D-AA0B-1FA92DB29E26}" type="presOf" srcId="{1D4466C8-5363-3440-9D43-DE76C8C75297}" destId="{914D1A3C-DA39-104F-A7CD-2062AC0CE513}" srcOrd="1" destOrd="0" presId="urn:microsoft.com/office/officeart/2005/8/layout/process1"/>
    <dgm:cxn modelId="{503ADB5E-2229-7341-9D99-4800B16F9DD8}" srcId="{C26BA7F7-B3FF-134B-AF32-7F048D81819A}" destId="{11FA9431-A6F3-5748-96D9-AF2F8C7F2A5A}" srcOrd="2" destOrd="0" parTransId="{06FC8019-354E-964D-AA1A-52CDA71F80B7}" sibTransId="{1D4466C8-5363-3440-9D43-DE76C8C75297}"/>
    <dgm:cxn modelId="{48555D16-35B8-3340-89CC-50CC586A5A03}" type="presOf" srcId="{937A1529-DFBF-3A4D-9417-3F5F10A0E25F}" destId="{1DE1899C-5112-1642-9735-3649BA51EAF1}" srcOrd="1" destOrd="0" presId="urn:microsoft.com/office/officeart/2005/8/layout/process1"/>
    <dgm:cxn modelId="{40657241-D1EB-1441-A048-32389B7C2E68}" type="presOf" srcId="{99D8FB18-A84E-1846-876B-D80B87A37508}" destId="{5B9D0AB4-5898-CA45-B427-1AF4F9E752AD}" srcOrd="0" destOrd="0" presId="urn:microsoft.com/office/officeart/2005/8/layout/process1"/>
    <dgm:cxn modelId="{AFE27A80-FFC9-F444-BA62-390E008BB42E}" srcId="{C26BA7F7-B3FF-134B-AF32-7F048D81819A}" destId="{D368452F-1CE8-014A-A1FC-D94AE9F4B7F9}" srcOrd="0" destOrd="0" parTransId="{E92FBD40-F246-9843-B937-46A1CA33E9B5}" sibTransId="{937A1529-DFBF-3A4D-9417-3F5F10A0E25F}"/>
    <dgm:cxn modelId="{193B0E47-F8D3-3342-B75D-A513782F8A47}" type="presOf" srcId="{937A1529-DFBF-3A4D-9417-3F5F10A0E25F}" destId="{EE4BD3A9-8495-B44A-B5C7-84752F03004B}" srcOrd="0" destOrd="0" presId="urn:microsoft.com/office/officeart/2005/8/layout/process1"/>
    <dgm:cxn modelId="{97F181F0-DEA3-F543-9D70-0B0D4276E24C}" srcId="{C26BA7F7-B3FF-134B-AF32-7F048D81819A}" destId="{0B50702B-2904-4040-BFDF-3016D353FA2D}" srcOrd="3" destOrd="0" parTransId="{D945BBAB-7EF7-1B4F-B7F7-F9265EB0A287}" sibTransId="{C1034C70-18F3-E442-860C-4B08688DC757}"/>
    <dgm:cxn modelId="{3BFC8EC7-0784-4D4E-B87A-5D33A56942BF}" type="presParOf" srcId="{6DA57564-A2D1-5A40-AD0D-AC046F77AAD8}" destId="{7E3800FF-B057-F142-8106-DB09130747FD}" srcOrd="0" destOrd="0" presId="urn:microsoft.com/office/officeart/2005/8/layout/process1"/>
    <dgm:cxn modelId="{8A40F96A-815B-334A-9D90-39E25D91C6D3}" type="presParOf" srcId="{6DA57564-A2D1-5A40-AD0D-AC046F77AAD8}" destId="{EE4BD3A9-8495-B44A-B5C7-84752F03004B}" srcOrd="1" destOrd="0" presId="urn:microsoft.com/office/officeart/2005/8/layout/process1"/>
    <dgm:cxn modelId="{22655986-9BE0-6C4D-8E6B-B02B7B1EEF90}" type="presParOf" srcId="{EE4BD3A9-8495-B44A-B5C7-84752F03004B}" destId="{1DE1899C-5112-1642-9735-3649BA51EAF1}" srcOrd="0" destOrd="0" presId="urn:microsoft.com/office/officeart/2005/8/layout/process1"/>
    <dgm:cxn modelId="{314856A9-B77F-AB48-AF6A-CCA658671BFE}" type="presParOf" srcId="{6DA57564-A2D1-5A40-AD0D-AC046F77AAD8}" destId="{5B9D0AB4-5898-CA45-B427-1AF4F9E752AD}" srcOrd="2" destOrd="0" presId="urn:microsoft.com/office/officeart/2005/8/layout/process1"/>
    <dgm:cxn modelId="{BCB41E54-9F9A-E949-8FD6-3A2AFB4446B2}" type="presParOf" srcId="{6DA57564-A2D1-5A40-AD0D-AC046F77AAD8}" destId="{5542F085-542C-AD4B-B5A9-2111D8FEFB43}" srcOrd="3" destOrd="0" presId="urn:microsoft.com/office/officeart/2005/8/layout/process1"/>
    <dgm:cxn modelId="{FAB2EA83-1295-944B-B015-5A190B19CE21}" type="presParOf" srcId="{5542F085-542C-AD4B-B5A9-2111D8FEFB43}" destId="{65CE8AE3-188D-3E4D-9246-D8E18E1BFF0E}" srcOrd="0" destOrd="0" presId="urn:microsoft.com/office/officeart/2005/8/layout/process1"/>
    <dgm:cxn modelId="{528C8820-F032-0543-9C37-F00138FEA2D8}" type="presParOf" srcId="{6DA57564-A2D1-5A40-AD0D-AC046F77AAD8}" destId="{05F04094-20CC-C44E-95A3-1619F2DF8955}" srcOrd="4" destOrd="0" presId="urn:microsoft.com/office/officeart/2005/8/layout/process1"/>
    <dgm:cxn modelId="{3B15474F-5EB9-E641-A357-1C565E9B8A1E}" type="presParOf" srcId="{6DA57564-A2D1-5A40-AD0D-AC046F77AAD8}" destId="{C99880E0-9638-544C-B1A0-DB8C6D16717C}" srcOrd="5" destOrd="0" presId="urn:microsoft.com/office/officeart/2005/8/layout/process1"/>
    <dgm:cxn modelId="{970C4878-5EF1-BE41-A32E-68FBC0AC9118}" type="presParOf" srcId="{C99880E0-9638-544C-B1A0-DB8C6D16717C}" destId="{914D1A3C-DA39-104F-A7CD-2062AC0CE513}" srcOrd="0" destOrd="0" presId="urn:microsoft.com/office/officeart/2005/8/layout/process1"/>
    <dgm:cxn modelId="{0541FA8E-C038-5C4D-9F2B-2B5937AB4473}" type="presParOf" srcId="{6DA57564-A2D1-5A40-AD0D-AC046F77AAD8}" destId="{32EA81DC-3BA8-234C-A7D4-85FA115705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800FF-B057-F142-8106-DB09130747FD}">
      <dsp:nvSpPr>
        <dsp:cNvPr id="0" name=""/>
        <dsp:cNvSpPr/>
      </dsp:nvSpPr>
      <dsp:spPr>
        <a:xfrm>
          <a:off x="3616" y="1838437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Reading data</a:t>
          </a:r>
          <a:endParaRPr lang="en-US" sz="2200" kern="1200" dirty="0"/>
        </a:p>
      </dsp:txBody>
      <dsp:txXfrm>
        <a:off x="31403" y="1866224"/>
        <a:ext cx="1525650" cy="893160"/>
      </dsp:txXfrm>
    </dsp:sp>
    <dsp:sp modelId="{EE4BD3A9-8495-B44A-B5C7-84752F03004B}">
      <dsp:nvSpPr>
        <dsp:cNvPr id="0" name=""/>
        <dsp:cNvSpPr/>
      </dsp:nvSpPr>
      <dsp:spPr>
        <a:xfrm>
          <a:off x="1742963" y="2116732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742963" y="2195161"/>
        <a:ext cx="234653" cy="235285"/>
      </dsp:txXfrm>
    </dsp:sp>
    <dsp:sp modelId="{5B9D0AB4-5898-CA45-B427-1AF4F9E752AD}">
      <dsp:nvSpPr>
        <dsp:cNvPr id="0" name=""/>
        <dsp:cNvSpPr/>
      </dsp:nvSpPr>
      <dsp:spPr>
        <a:xfrm>
          <a:off x="2217330" y="1838437"/>
          <a:ext cx="1581224" cy="948734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57150" cmpd="sng">
          <a:solidFill>
            <a:srgbClr val="FF0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Generating points</a:t>
          </a:r>
          <a:endParaRPr lang="en-US" sz="2200" kern="1200"/>
        </a:p>
      </dsp:txBody>
      <dsp:txXfrm>
        <a:off x="2245117" y="1866224"/>
        <a:ext cx="1525650" cy="893160"/>
      </dsp:txXfrm>
    </dsp:sp>
    <dsp:sp modelId="{5542F085-542C-AD4B-B5A9-2111D8FEFB43}">
      <dsp:nvSpPr>
        <dsp:cNvPr id="0" name=""/>
        <dsp:cNvSpPr/>
      </dsp:nvSpPr>
      <dsp:spPr>
        <a:xfrm>
          <a:off x="3956677" y="2116732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3956677" y="2195161"/>
        <a:ext cx="234653" cy="235285"/>
      </dsp:txXfrm>
    </dsp:sp>
    <dsp:sp modelId="{05F04094-20CC-C44E-95A3-1619F2DF8955}">
      <dsp:nvSpPr>
        <dsp:cNvPr id="0" name=""/>
        <dsp:cNvSpPr/>
      </dsp:nvSpPr>
      <dsp:spPr>
        <a:xfrm>
          <a:off x="4431044" y="1838437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 w="57150" cmpd="sng">
          <a:solidFill>
            <a:srgbClr val="FF0000"/>
          </a:solidFill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Statistics</a:t>
          </a:r>
          <a:endParaRPr lang="en-US" sz="2200" kern="1200" dirty="0"/>
        </a:p>
      </dsp:txBody>
      <dsp:txXfrm>
        <a:off x="4458831" y="1866224"/>
        <a:ext cx="1525650" cy="893160"/>
      </dsp:txXfrm>
    </dsp:sp>
    <dsp:sp modelId="{C99880E0-9638-544C-B1A0-DB8C6D16717C}">
      <dsp:nvSpPr>
        <dsp:cNvPr id="0" name=""/>
        <dsp:cNvSpPr/>
      </dsp:nvSpPr>
      <dsp:spPr>
        <a:xfrm>
          <a:off x="6170391" y="2116732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6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6170391" y="2195161"/>
        <a:ext cx="234653" cy="235285"/>
      </dsp:txXfrm>
    </dsp:sp>
    <dsp:sp modelId="{32EA81DC-3BA8-234C-A7D4-85FA11570585}">
      <dsp:nvSpPr>
        <dsp:cNvPr id="0" name=""/>
        <dsp:cNvSpPr/>
      </dsp:nvSpPr>
      <dsp:spPr>
        <a:xfrm>
          <a:off x="6644759" y="1838437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Plotting results</a:t>
          </a:r>
          <a:endParaRPr lang="en-US" sz="2200" kern="1200" dirty="0"/>
        </a:p>
      </dsp:txBody>
      <dsp:txXfrm>
        <a:off x="6672546" y="1866224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E5472-D465-4570-8639-788820AE74DF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191B-67F0-4229-9476-D8D24AA75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191B-67F0-4229-9476-D8D24AA75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191B-67F0-4229-9476-D8D24AA75E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8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E191B-67F0-4229-9476-D8D24AA75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9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336CA31-621F-9A4A-8807-CC9CD87B01BD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FD14710-362D-4D4E-AD17-1FAEE318B8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ajournals.org/doi/pdf/10.1890/13-2042.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Optimizing the “Point in Polygon” Algorithm in Point Pattern Analysis for </a:t>
            </a:r>
            <a:r>
              <a:rPr lang="en-US" sz="3600" dirty="0" err="1" smtClean="0"/>
              <a:t>PySAL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218113"/>
            <a:ext cx="8077200" cy="694631"/>
          </a:xfrm>
        </p:spPr>
        <p:txBody>
          <a:bodyPr>
            <a:normAutofit/>
          </a:bodyPr>
          <a:lstStyle/>
          <a:p>
            <a:r>
              <a:rPr lang="en-US" dirty="0" smtClean="0"/>
              <a:t>Hu Shao</a:t>
            </a:r>
          </a:p>
          <a:p>
            <a:r>
              <a:rPr lang="en-US" dirty="0" smtClean="0"/>
              <a:t>Apr.25.2016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Study area</a:t>
            </a:r>
          </a:p>
          <a:p>
            <a:pPr lvl="1"/>
            <a:r>
              <a:rPr lang="en-US" dirty="0" smtClean="0"/>
              <a:t>Huangshan City, 3891 vertices</a:t>
            </a:r>
          </a:p>
          <a:p>
            <a:r>
              <a:rPr lang="en-US" dirty="0" smtClean="0"/>
              <a:t>Point data</a:t>
            </a:r>
          </a:p>
          <a:p>
            <a:pPr lvl="1"/>
            <a:r>
              <a:rPr lang="en-US" dirty="0" smtClean="0"/>
              <a:t>Geo-tweets, 408719</a:t>
            </a:r>
          </a:p>
          <a:p>
            <a:r>
              <a:rPr lang="en-US" dirty="0" smtClean="0"/>
              <a:t>Methods:</a:t>
            </a:r>
          </a:p>
          <a:p>
            <a:pPr lvl="1"/>
            <a:r>
              <a:rPr lang="en-US" dirty="0" err="1" smtClean="0"/>
              <a:t>Pysal</a:t>
            </a:r>
            <a:endParaRPr lang="en-US" dirty="0" smtClean="0"/>
          </a:p>
          <a:p>
            <a:pPr lvl="1"/>
            <a:r>
              <a:rPr lang="en-US" dirty="0" smtClean="0"/>
              <a:t>Shapely</a:t>
            </a:r>
          </a:p>
          <a:p>
            <a:pPr lvl="1"/>
            <a:r>
              <a:rPr lang="en-US" dirty="0" err="1" smtClean="0"/>
              <a:t>Quadtree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Fix polygon vertices, vary point size</a:t>
            </a:r>
          </a:p>
          <a:p>
            <a:r>
              <a:rPr lang="en-US" dirty="0" smtClean="0"/>
              <a:t>Fix point size, vary polygon vertices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952" y="2727707"/>
            <a:ext cx="3658305" cy="2501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978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2" y="899672"/>
            <a:ext cx="8787294" cy="5054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1" y="1291665"/>
            <a:ext cx="3927602" cy="20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39" y="839501"/>
            <a:ext cx="8637832" cy="5050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58" y="1272796"/>
            <a:ext cx="3604572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9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65" y="551916"/>
            <a:ext cx="8306440" cy="54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suitable for all situations</a:t>
            </a:r>
          </a:p>
          <a:p>
            <a:r>
              <a:rPr lang="en-US" dirty="0" smtClean="0"/>
              <a:t>Optimizing part 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Pattern Analysis In </a:t>
            </a:r>
            <a:r>
              <a:rPr lang="en-US" dirty="0" err="1" smtClean="0"/>
              <a:t>PySAL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9463"/>
            <a:ext cx="6543820" cy="4707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21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Envelopes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Simulation envelope</a:t>
            </a:r>
            <a:r>
              <a:rPr lang="en-US" sz="1800" dirty="0"/>
              <a:t> is a computer intensive technique for inferring whether an observed pattern significantly deviates from what would be expected under a specific process. Here, we always use CSR as the benchmark. In order to construct a simulation envelope for a given function, we need to simulate CSR a lot of times, say </a:t>
            </a:r>
            <a:r>
              <a:rPr lang="en-US" sz="1800" dirty="0" smtClean="0"/>
              <a:t>1000 times</a:t>
            </a:r>
            <a:r>
              <a:rPr lang="en-US" sz="1800" dirty="0"/>
              <a:t>. Then, we can calculate the function for each simulated point pattern. For every distance </a:t>
            </a:r>
            <a:r>
              <a:rPr lang="en-US" sz="1800" dirty="0" smtClean="0"/>
              <a:t>d, </a:t>
            </a:r>
            <a:r>
              <a:rPr lang="en-US" sz="1800" dirty="0"/>
              <a:t>we sort the function values of the </a:t>
            </a:r>
            <a:r>
              <a:rPr lang="en-US" sz="1800" dirty="0" smtClean="0"/>
              <a:t>1000 </a:t>
            </a:r>
            <a:r>
              <a:rPr lang="en-US" sz="1800" dirty="0"/>
              <a:t>simulated point patterns. Given a confidence level, say  </a:t>
            </a:r>
            <a:r>
              <a:rPr lang="en-US" sz="1800" dirty="0" smtClean="0"/>
              <a:t>95%, </a:t>
            </a:r>
            <a:r>
              <a:rPr lang="en-US" sz="1800" dirty="0"/>
              <a:t>we can acquire the  </a:t>
            </a:r>
            <a:r>
              <a:rPr lang="en-US" sz="1800" dirty="0" smtClean="0"/>
              <a:t>25th </a:t>
            </a:r>
            <a:r>
              <a:rPr lang="en-US" sz="1800" dirty="0"/>
              <a:t>and  </a:t>
            </a:r>
            <a:r>
              <a:rPr lang="en-US" sz="1800" dirty="0" smtClean="0"/>
              <a:t>975th </a:t>
            </a:r>
            <a:r>
              <a:rPr lang="en-US" sz="1800" dirty="0"/>
              <a:t>value for every distance  . Thus, a simulation envelope is constructed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8234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57" y="1703892"/>
            <a:ext cx="7060583" cy="46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intensive parts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552655"/>
              </p:ext>
            </p:extLst>
          </p:nvPr>
        </p:nvGraphicFramePr>
        <p:xfrm>
          <a:off x="457200" y="1775191"/>
          <a:ext cx="8229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423736" y="3012955"/>
            <a:ext cx="4332843" cy="2348943"/>
          </a:xfrm>
          <a:prstGeom prst="rect">
            <a:avLst/>
          </a:prstGeom>
          <a:noFill/>
          <a:ln w="38100" cmpd="sng">
            <a:solidFill>
              <a:schemeClr val="accent4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2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polygon 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977" y="6032680"/>
                <a:ext cx="8229600" cy="6072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Time complexity: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977" y="6032680"/>
                <a:ext cx="8229600" cy="607294"/>
              </a:xfrm>
              <a:blipFill>
                <a:blip r:embed="rId3"/>
                <a:stretch>
                  <a:fillRect t="-13131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519" y="1925635"/>
            <a:ext cx="4323868" cy="40645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777" y="2027602"/>
            <a:ext cx="3447023" cy="33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4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858" y="219780"/>
            <a:ext cx="2821764" cy="2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1" y="219781"/>
            <a:ext cx="2685242" cy="2992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66" y="3286859"/>
            <a:ext cx="2381840" cy="3142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847" y="3286859"/>
            <a:ext cx="2478496" cy="331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Quadtree</a:t>
            </a:r>
            <a:r>
              <a:rPr lang="en-US" dirty="0" smtClean="0"/>
              <a:t> Structure for “point </a:t>
            </a:r>
            <a:r>
              <a:rPr lang="en-US" dirty="0"/>
              <a:t>in polygon </a:t>
            </a:r>
            <a:r>
              <a:rPr lang="en-US" dirty="0" smtClean="0"/>
              <a:t>test”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46094"/>
            <a:ext cx="8229600" cy="12547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</a:t>
            </a:r>
          </a:p>
          <a:p>
            <a:r>
              <a:rPr lang="en-US" dirty="0" smtClean="0"/>
              <a:t>Out</a:t>
            </a:r>
          </a:p>
          <a:p>
            <a:r>
              <a:rPr lang="en-US" dirty="0" smtClean="0"/>
              <a:t>Maybe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9025"/>
            <a:ext cx="2623994" cy="24843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13" y="2017226"/>
            <a:ext cx="2632025" cy="25561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90" y="1608996"/>
            <a:ext cx="7727350" cy="50906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351" y="3812219"/>
            <a:ext cx="4503994" cy="266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0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complexity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Constructing </a:t>
                </a:r>
                <a:r>
                  <a:rPr lang="en-US" dirty="0" err="1" smtClean="0"/>
                  <a:t>quadtree</a:t>
                </a:r>
                <a:r>
                  <a:rPr lang="en-US" dirty="0" smtClean="0"/>
                  <a:t> data structure:</a:t>
                </a:r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Determine point-in-polygon</a:t>
                </a:r>
              </a:p>
              <a:p>
                <a:pPr lvl="1"/>
                <a:r>
                  <a:rPr lang="en-US" dirty="0" smtClean="0"/>
                  <a:t>which polygon it belongs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Determine according to grid:</a:t>
                </a:r>
              </a:p>
              <a:p>
                <a:pPr lvl="2"/>
                <a:r>
                  <a:rPr lang="en-US" dirty="0" smtClean="0"/>
                  <a:t>Best    </a:t>
                </a:r>
                <a:r>
                  <a:rPr lang="en-US" dirty="0" smtClean="0"/>
                  <a:t>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Worst --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438912" lvl="1" indent="-320040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 vs.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438912" lvl="1" indent="-320040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vs</a:t>
                </a:r>
                <a:r>
                  <a:rPr lang="en-US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81" b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246</TotalTime>
  <Words>237</Words>
  <Application>Microsoft Office PowerPoint</Application>
  <PresentationFormat>On-screen Show (4:3)</PresentationFormat>
  <Paragraphs>46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华文楷体</vt:lpstr>
      <vt:lpstr>Arial</vt:lpstr>
      <vt:lpstr>Calibri</vt:lpstr>
      <vt:lpstr>Cambria Math</vt:lpstr>
      <vt:lpstr>Corbel</vt:lpstr>
      <vt:lpstr>Wingdings</vt:lpstr>
      <vt:lpstr>Wingdings 2</vt:lpstr>
      <vt:lpstr>Wingdings 3</vt:lpstr>
      <vt:lpstr>Module</vt:lpstr>
      <vt:lpstr>Optimizing the “Point in Polygon” Algorithm in Point Pattern Analysis for PySAL</vt:lpstr>
      <vt:lpstr>Point Pattern Analysis In PySAL</vt:lpstr>
      <vt:lpstr>Simulation Envelopes</vt:lpstr>
      <vt:lpstr>PowerPoint Presentation</vt:lpstr>
      <vt:lpstr>Computing intensive parts</vt:lpstr>
      <vt:lpstr>Point in polygon test</vt:lpstr>
      <vt:lpstr>PowerPoint Presentation</vt:lpstr>
      <vt:lpstr>Quadtree Structure for “point in polygon test” </vt:lpstr>
      <vt:lpstr>Time complexity analysis</vt:lpstr>
      <vt:lpstr>Experiments</vt:lpstr>
      <vt:lpstr>PowerPoint Presentation</vt:lpstr>
      <vt:lpstr>PowerPoint Presentation</vt:lpstr>
      <vt:lpstr>PowerPoint Presentation</vt:lpstr>
      <vt:lpstr>Conclusion and future work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the “Point in Polygon” Algorithm in Point Pattern Analysis for PySAL</dc:title>
  <dc:creator>Hu Shao</dc:creator>
  <cp:lastModifiedBy>Shao Hu</cp:lastModifiedBy>
  <cp:revision>20</cp:revision>
  <dcterms:created xsi:type="dcterms:W3CDTF">2016-04-25T19:44:34Z</dcterms:created>
  <dcterms:modified xsi:type="dcterms:W3CDTF">2016-04-26T00:14:07Z</dcterms:modified>
</cp:coreProperties>
</file>