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Raleway" panose="020B0604020202020204" charset="0"/>
      <p:regular r:id="rId29"/>
      <p:bold r:id="rId30"/>
      <p:italic r:id="rId31"/>
      <p:boldItalic r:id="rId32"/>
    </p:embeddedFont>
    <p:embeddedFont>
      <p:font typeface="Muli" panose="020B0604020202020204" charset="0"/>
      <p:regular r:id="rId33"/>
      <p:bold r:id="rId34"/>
      <p:italic r:id="rId35"/>
      <p:boldItalic r:id="rId36"/>
    </p:embeddedFont>
    <p:embeddedFont>
      <p:font typeface="Trebuchet MS" panose="020B0603020202020204" pitchFamily="34" charset="0"/>
      <p:regular r:id="rId37"/>
      <p:bold r:id="rId38"/>
      <p:italic r:id="rId39"/>
      <p:boldItalic r:id="rId40"/>
    </p:embeddedFont>
    <p:embeddedFont>
      <p:font typeface="Muli Light" panose="020B0604020202020204" charset="0"/>
      <p:regular r:id="rId41"/>
      <p:bold r:id="rId42"/>
      <p:italic r:id="rId43"/>
      <p:boldItalic r:id="rId44"/>
    </p:embeddedFont>
    <p:embeddedFont>
      <p:font typeface="Source Sans Pro"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85E6FF-7810-4A7B-9A80-66921342341A}">
  <a:tblStyle styleId="{9F85E6FF-7810-4A7B-9A80-66921342341A}" styleName="Table_0">
    <a:wholeTbl>
      <a:tcTxStyle>
        <a:font>
          <a:latin typeface="Arial"/>
          <a:ea typeface="Arial"/>
          <a:cs typeface="Arial"/>
        </a:font>
        <a:srgbClr val="000000"/>
      </a:tcTxStyle>
      <a:tcStyle>
        <a:tcBdr>
          <a:left>
            <a:ln w="19050" cap="flat" cmpd="sng">
              <a:solidFill>
                <a:srgbClr val="FFFFFF"/>
              </a:solidFill>
              <a:prstDash val="solid"/>
              <a:round/>
              <a:headEnd type="none" w="sm" len="sm"/>
              <a:tailEnd type="none" w="sm" len="sm"/>
            </a:ln>
          </a:left>
          <a:right>
            <a:ln w="19050" cap="flat" cmpd="sng">
              <a:solidFill>
                <a:srgbClr val="FFFFFF"/>
              </a:solidFill>
              <a:prstDash val="solid"/>
              <a:round/>
              <a:headEnd type="none" w="sm" len="sm"/>
              <a:tailEnd type="none" w="sm" len="sm"/>
            </a:ln>
          </a:right>
          <a:top>
            <a:ln w="19050" cap="flat" cmpd="sng">
              <a:solidFill>
                <a:srgbClr val="FFFFFF"/>
              </a:solidFill>
              <a:prstDash val="solid"/>
              <a:round/>
              <a:headEnd type="none" w="sm" len="sm"/>
              <a:tailEnd type="none" w="sm" len="sm"/>
            </a:ln>
          </a:top>
          <a:bottom>
            <a:ln w="19050" cap="flat" cmpd="sng">
              <a:solidFill>
                <a:srgbClr val="FFFFFF"/>
              </a:solidFill>
              <a:prstDash val="solid"/>
              <a:round/>
              <a:headEnd type="none" w="sm" len="sm"/>
              <a:tailEnd type="none" w="sm" len="sm"/>
            </a:ln>
          </a:bottom>
          <a:insideH>
            <a:ln w="19050" cap="flat" cmpd="sng">
              <a:solidFill>
                <a:srgbClr val="FFFFFF"/>
              </a:solidFill>
              <a:prstDash val="solid"/>
              <a:round/>
              <a:headEnd type="none" w="sm" len="sm"/>
              <a:tailEnd type="none" w="sm" len="sm"/>
            </a:ln>
          </a:insideH>
          <a:insideV>
            <a:ln w="19050" cap="flat" cmpd="sng">
              <a:solidFill>
                <a:srgbClr val="FFFFFF"/>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mckinsey.com/business-functions/sustainability-and-resource-productivity/our-insights/a-cost-curve-for-greenhouse-gas-reduction"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thisismoney.co.uk/money/news/article-2642880/Table-700-jobs-reveals-professions-likely-replaced-robots.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reports.weforum.org/future-of-jobs-2016/employment-trend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jrf.org.uk/report/poverty-trade-work-incentives-and-income-redistribution-britain"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johnhcochrane.blogspot.co.uk/2012/12/benefits-trap-art.html"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2"/>
              </a:buClr>
              <a:buSzPts val="1100"/>
              <a:buFont typeface="Arial"/>
              <a:buNone/>
            </a:pPr>
            <a:r>
              <a:rPr lang="en" sz="1000" b="1">
                <a:solidFill>
                  <a:schemeClr val="dk2"/>
                </a:solidFill>
                <a:latin typeface="Muli"/>
                <a:ea typeface="Muli"/>
                <a:cs typeface="Muli"/>
                <a:sym typeface="Muli"/>
              </a:rPr>
              <a:t>5. Robots</a:t>
            </a:r>
            <a:endParaRPr sz="1000" b="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a:solidFill>
                  <a:schemeClr val="dk2"/>
                </a:solidFill>
                <a:latin typeface="Muli"/>
                <a:ea typeface="Muli"/>
                <a:cs typeface="Muli"/>
                <a:sym typeface="Muli"/>
              </a:rPr>
              <a:t>In the future, we will have robots - who owns the robots?</a:t>
            </a:r>
            <a:endParaRPr sz="1000">
              <a:solidFill>
                <a:schemeClr val="dk2"/>
              </a:solidFill>
              <a:latin typeface="Muli"/>
              <a:ea typeface="Muli"/>
              <a:cs typeface="Muli"/>
              <a:sym typeface="Muli"/>
            </a:endParaRPr>
          </a:p>
          <a:p>
            <a:pPr marL="0" lvl="0" indent="0">
              <a:spcBef>
                <a:spcPts val="0"/>
              </a:spcBef>
              <a:spcAft>
                <a:spcPts val="0"/>
              </a:spcAft>
              <a:buNone/>
            </a:pPr>
            <a:endParaRPr/>
          </a:p>
          <a:p>
            <a:pPr marL="0" lvl="0" indent="0" rtl="0">
              <a:spcBef>
                <a:spcPts val="0"/>
              </a:spcBef>
              <a:spcAft>
                <a:spcPts val="0"/>
              </a:spcAft>
              <a:buNone/>
            </a:pPr>
            <a:r>
              <a:rPr lang="en"/>
              <a:t>Good pictorial representation of a robot, but what next? Need to contrast the economics of robots where the robots are owned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2"/>
              </a:buClr>
              <a:buSzPts val="1100"/>
              <a:buFont typeface="Arial"/>
              <a:buNone/>
            </a:pPr>
            <a:r>
              <a:rPr lang="en" sz="1000" b="1">
                <a:solidFill>
                  <a:schemeClr val="dk2"/>
                </a:solidFill>
                <a:latin typeface="Muli"/>
                <a:ea typeface="Muli"/>
                <a:cs typeface="Muli"/>
                <a:sym typeface="Muli"/>
              </a:rPr>
              <a:t>Assumption: </a:t>
            </a:r>
            <a:endParaRPr sz="1000" b="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b="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b="1">
                <a:solidFill>
                  <a:schemeClr val="dk2"/>
                </a:solidFill>
                <a:latin typeface="Muli"/>
                <a:ea typeface="Muli"/>
                <a:cs typeface="Muli"/>
                <a:sym typeface="Muli"/>
              </a:rPr>
              <a:t>6. Regional Effects</a:t>
            </a:r>
            <a:endParaRPr sz="1000" b="1">
              <a:solidFill>
                <a:schemeClr val="dk2"/>
              </a:solidFill>
              <a:latin typeface="Muli"/>
              <a:ea typeface="Muli"/>
              <a:cs typeface="Muli"/>
              <a:sym typeface="Muli"/>
            </a:endParaRPr>
          </a:p>
          <a:p>
            <a:pPr marL="0" lvl="0" indent="0" rtl="0">
              <a:lnSpc>
                <a:spcPct val="115000"/>
              </a:lnSpc>
              <a:spcBef>
                <a:spcPts val="0"/>
              </a:spcBef>
              <a:spcAft>
                <a:spcPts val="0"/>
              </a:spcAft>
              <a:buNone/>
            </a:pPr>
            <a:r>
              <a:rPr lang="en" sz="1000">
                <a:solidFill>
                  <a:schemeClr val="dk2"/>
                </a:solidFill>
                <a:latin typeface="Muli"/>
                <a:ea typeface="Muli"/>
                <a:cs typeface="Muli"/>
                <a:sym typeface="Muli"/>
              </a:rPr>
              <a:t>Not all exchanges are equal.  Consider when a long-lived asset is exchanged for a short-lived asset.  In a single currency zone, where part of the zone is exporting more than it is importing, or where it gains assets (long-lived) in exchange for things which are consumed (short-lived), it will get richer.  The other group (importing more than exporting, importing consumables &amp; exporting assets) gets poorer.</a:t>
            </a:r>
            <a:endParaRPr sz="1000">
              <a:solidFill>
                <a:schemeClr val="dk2"/>
              </a:solidFill>
              <a:latin typeface="Muli"/>
              <a:ea typeface="Muli"/>
              <a:cs typeface="Muli"/>
              <a:sym typeface="Muli"/>
            </a:endParaRPr>
          </a:p>
          <a:p>
            <a:pPr marL="0" lvl="0" indent="0" rtl="0">
              <a:lnSpc>
                <a:spcPct val="115000"/>
              </a:lnSpc>
              <a:spcBef>
                <a:spcPts val="0"/>
              </a:spcBef>
              <a:spcAft>
                <a:spcPts val="0"/>
              </a:spcAft>
              <a:buNone/>
            </a:pPr>
            <a:endParaRPr sz="1000">
              <a:solidFill>
                <a:schemeClr val="dk2"/>
              </a:solidFill>
              <a:latin typeface="Muli"/>
              <a:ea typeface="Muli"/>
              <a:cs typeface="Muli"/>
              <a:sym typeface="Muli"/>
            </a:endParaRPr>
          </a:p>
          <a:p>
            <a:pPr marL="0" lvl="0" indent="0" rtl="0">
              <a:lnSpc>
                <a:spcPct val="115000"/>
              </a:lnSpc>
              <a:spcBef>
                <a:spcPts val="0"/>
              </a:spcBef>
              <a:spcAft>
                <a:spcPts val="0"/>
              </a:spcAft>
              <a:buNone/>
            </a:pPr>
            <a:r>
              <a:rPr lang="en" sz="1000">
                <a:solidFill>
                  <a:schemeClr val="dk2"/>
                </a:solidFill>
                <a:latin typeface="Muli"/>
                <a:ea typeface="Muli"/>
                <a:cs typeface="Muli"/>
                <a:sym typeface="Muli"/>
              </a:rPr>
              <a:t>To correct this, we need either - different currency zones, taxes to redistribute, incentives for companies to move in, government intervention (eg build financial center, </a:t>
            </a:r>
            <a:r>
              <a:rPr lang="en" sz="1000" b="1">
                <a:solidFill>
                  <a:schemeClr val="dk2"/>
                </a:solidFill>
                <a:latin typeface="Muli"/>
                <a:ea typeface="Muli"/>
                <a:cs typeface="Muli"/>
                <a:sym typeface="Muli"/>
              </a:rPr>
              <a:t>move </a:t>
            </a:r>
            <a:r>
              <a:rPr lang="en" sz="1000">
                <a:solidFill>
                  <a:schemeClr val="dk2"/>
                </a:solidFill>
                <a:latin typeface="Muli"/>
                <a:ea typeface="Muli"/>
                <a:cs typeface="Muli"/>
                <a:sym typeface="Muli"/>
              </a:rPr>
              <a:t>military base)</a:t>
            </a:r>
            <a:endParaRPr sz="1000">
              <a:solidFill>
                <a:schemeClr val="dk2"/>
              </a:solidFill>
              <a:latin typeface="Muli"/>
              <a:ea typeface="Muli"/>
              <a:cs typeface="Muli"/>
              <a:sym typeface="Muli"/>
            </a:endParaRPr>
          </a:p>
          <a:p>
            <a:pPr marL="0" lvl="0" indent="0" rtl="0">
              <a:lnSpc>
                <a:spcPct val="115000"/>
              </a:lnSpc>
              <a:spcBef>
                <a:spcPts val="0"/>
              </a:spcBef>
              <a:spcAft>
                <a:spcPts val="0"/>
              </a:spcAft>
              <a:buNone/>
            </a:pPr>
            <a:endParaRPr sz="1000">
              <a:solidFill>
                <a:schemeClr val="dk2"/>
              </a:solidFill>
              <a:latin typeface="Muli"/>
              <a:ea typeface="Muli"/>
              <a:cs typeface="Muli"/>
              <a:sym typeface="Muli"/>
            </a:endParaRPr>
          </a:p>
          <a:p>
            <a:pPr marL="0" lvl="0" indent="0" rtl="0">
              <a:lnSpc>
                <a:spcPct val="115000"/>
              </a:lnSpc>
              <a:spcBef>
                <a:spcPts val="0"/>
              </a:spcBef>
              <a:spcAft>
                <a:spcPts val="0"/>
              </a:spcAft>
              <a:buNone/>
            </a:pPr>
            <a:r>
              <a:rPr lang="en" sz="1000">
                <a:solidFill>
                  <a:schemeClr val="dk2"/>
                </a:solidFill>
                <a:latin typeface="Muli"/>
                <a:ea typeface="Muli"/>
                <a:cs typeface="Muli"/>
                <a:sym typeface="Muli"/>
              </a:rPr>
              <a:t>What is this trying to show:</a:t>
            </a:r>
            <a:endParaRPr sz="1000">
              <a:solidFill>
                <a:schemeClr val="dk2"/>
              </a:solidFill>
              <a:latin typeface="Muli"/>
              <a:ea typeface="Muli"/>
              <a:cs typeface="Muli"/>
              <a:sym typeface="Muli"/>
            </a:endParaRPr>
          </a:p>
          <a:p>
            <a:pPr marL="457200" lvl="0" indent="-292100" rtl="0">
              <a:lnSpc>
                <a:spcPct val="115000"/>
              </a:lnSpc>
              <a:spcBef>
                <a:spcPts val="0"/>
              </a:spcBef>
              <a:spcAft>
                <a:spcPts val="0"/>
              </a:spcAft>
              <a:buClr>
                <a:schemeClr val="dk2"/>
              </a:buClr>
              <a:buSzPts val="1000"/>
              <a:buFont typeface="Muli"/>
              <a:buAutoNum type="arabicPeriod"/>
            </a:pPr>
            <a:r>
              <a:rPr lang="en" sz="1000">
                <a:solidFill>
                  <a:schemeClr val="dk2"/>
                </a:solidFill>
                <a:latin typeface="Muli"/>
                <a:ea typeface="Muli"/>
                <a:cs typeface="Muli"/>
                <a:sym typeface="Muli"/>
              </a:rPr>
              <a:t>Exchange of a depreciating asset for a non-depreciating asset. For example, exchange of consumption good for money</a:t>
            </a:r>
            <a:endParaRPr sz="1000">
              <a:solidFill>
                <a:schemeClr val="dk2"/>
              </a:solidFill>
              <a:latin typeface="Muli"/>
              <a:ea typeface="Muli"/>
              <a:cs typeface="Muli"/>
              <a:sym typeface="Muli"/>
            </a:endParaRPr>
          </a:p>
          <a:p>
            <a:pPr marL="457200" lvl="0" indent="-292100" rtl="0">
              <a:lnSpc>
                <a:spcPct val="115000"/>
              </a:lnSpc>
              <a:spcBef>
                <a:spcPts val="0"/>
              </a:spcBef>
              <a:spcAft>
                <a:spcPts val="0"/>
              </a:spcAft>
              <a:buClr>
                <a:schemeClr val="dk2"/>
              </a:buClr>
              <a:buSzPts val="1000"/>
              <a:buFont typeface="Muli"/>
              <a:buAutoNum type="arabicPeriod"/>
            </a:pPr>
            <a:r>
              <a:rPr lang="en" sz="1000">
                <a:solidFill>
                  <a:schemeClr val="dk2"/>
                </a:solidFill>
                <a:latin typeface="Muli"/>
                <a:ea typeface="Muli"/>
                <a:cs typeface="Muli"/>
                <a:sym typeface="Muli"/>
              </a:rPr>
              <a:t>Regional multipliers - how an infusion of wealth multiplies the incomes of local people as the money is spent locally </a:t>
            </a:r>
            <a:endParaRPr sz="1000">
              <a:solidFill>
                <a:schemeClr val="dk2"/>
              </a:solidFill>
              <a:latin typeface="Muli"/>
              <a:ea typeface="Muli"/>
              <a:cs typeface="Muli"/>
              <a:sym typeface="Muli"/>
            </a:endParaRPr>
          </a:p>
          <a:p>
            <a:pPr marL="457200" lvl="0" indent="-292100" rtl="0">
              <a:lnSpc>
                <a:spcPct val="115000"/>
              </a:lnSpc>
              <a:spcBef>
                <a:spcPts val="0"/>
              </a:spcBef>
              <a:spcAft>
                <a:spcPts val="0"/>
              </a:spcAft>
              <a:buClr>
                <a:schemeClr val="dk2"/>
              </a:buClr>
              <a:buSzPts val="1000"/>
              <a:buFont typeface="Muli"/>
              <a:buAutoNum type="arabicPeriod"/>
            </a:pPr>
            <a:r>
              <a:rPr lang="en" sz="1000">
                <a:solidFill>
                  <a:schemeClr val="dk2"/>
                </a:solidFill>
                <a:latin typeface="Muli"/>
                <a:ea typeface="Muli"/>
                <a:cs typeface="Muli"/>
                <a:sym typeface="Muli"/>
              </a:rPr>
              <a:t>How this means that one area can become systematically poorer than another area</a:t>
            </a:r>
            <a:endParaRPr sz="1000">
              <a:solidFill>
                <a:schemeClr val="dk2"/>
              </a:solidFill>
              <a:latin typeface="Muli"/>
              <a:ea typeface="Muli"/>
              <a:cs typeface="Muli"/>
              <a:sym typeface="Muli"/>
            </a:endParaRPr>
          </a:p>
          <a:p>
            <a:pPr marL="457200" lvl="0" indent="-292100" rtl="0">
              <a:lnSpc>
                <a:spcPct val="115000"/>
              </a:lnSpc>
              <a:spcBef>
                <a:spcPts val="0"/>
              </a:spcBef>
              <a:spcAft>
                <a:spcPts val="0"/>
              </a:spcAft>
              <a:buClr>
                <a:schemeClr val="dk2"/>
              </a:buClr>
              <a:buSzPts val="1000"/>
              <a:buFont typeface="Muli"/>
              <a:buAutoNum type="arabicPeriod"/>
            </a:pPr>
            <a:r>
              <a:rPr lang="en" sz="1000">
                <a:solidFill>
                  <a:schemeClr val="dk2"/>
                </a:solidFill>
                <a:latin typeface="Muli"/>
                <a:ea typeface="Muli"/>
                <a:cs typeface="Muli"/>
                <a:sym typeface="Muli"/>
              </a:rPr>
              <a:t>How government policy can redistribute policy from one region to another</a:t>
            </a:r>
            <a:endParaRPr sz="1000">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a:solidFill>
                <a:schemeClr val="dk2"/>
              </a:solidFill>
              <a:latin typeface="Muli"/>
              <a:ea typeface="Muli"/>
              <a:cs typeface="Muli"/>
              <a:sym typeface="Muli"/>
            </a:endParaRPr>
          </a:p>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2"/>
              </a:buClr>
              <a:buSzPts val="1100"/>
              <a:buFont typeface="Arial"/>
              <a:buNone/>
            </a:pPr>
            <a:r>
              <a:rPr lang="en" sz="1000" b="1">
                <a:solidFill>
                  <a:schemeClr val="dk2"/>
                </a:solidFill>
                <a:latin typeface="Muli"/>
                <a:ea typeface="Muli"/>
                <a:cs typeface="Muli"/>
                <a:sym typeface="Muli"/>
              </a:rPr>
              <a:t>7. Wealth and income inequality linked to health problems </a:t>
            </a:r>
            <a:endParaRPr sz="1000" b="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a:solidFill>
                  <a:schemeClr val="dk2"/>
                </a:solidFill>
                <a:latin typeface="Muli"/>
                <a:ea typeface="Muli"/>
                <a:cs typeface="Muli"/>
                <a:sym typeface="Muli"/>
              </a:rPr>
              <a:t>(perhaps a spider graph here)</a:t>
            </a:r>
            <a:endParaRPr sz="1000">
              <a:solidFill>
                <a:schemeClr val="dk2"/>
              </a:solidFill>
              <a:latin typeface="Muli"/>
              <a:ea typeface="Muli"/>
              <a:cs typeface="Muli"/>
              <a:sym typeface="Muli"/>
            </a:endParaRPr>
          </a:p>
          <a:p>
            <a:pPr marL="0" lvl="0" indent="0">
              <a:spcBef>
                <a:spcPts val="0"/>
              </a:spcBef>
              <a:spcAft>
                <a:spcPts val="0"/>
              </a:spcAft>
              <a:buNone/>
            </a:pPr>
            <a:r>
              <a:rPr lang="en"/>
              <a:t>Effects of inequality: Obesity or health problems in general </a:t>
            </a:r>
            <a:endParaRPr/>
          </a:p>
          <a:p>
            <a:pPr marL="0" lvl="0" indent="0">
              <a:spcBef>
                <a:spcPts val="0"/>
              </a:spcBef>
              <a:spcAft>
                <a:spcPts val="0"/>
              </a:spcAft>
              <a:buNone/>
            </a:pPr>
            <a:r>
              <a:rPr lang="en"/>
              <a:t>Lack of social mobility </a:t>
            </a:r>
            <a:endParaRPr/>
          </a:p>
          <a:p>
            <a:pPr marL="0" lvl="0" indent="0">
              <a:spcBef>
                <a:spcPts val="0"/>
              </a:spcBef>
              <a:spcAft>
                <a:spcPts val="0"/>
              </a:spcAft>
              <a:buNone/>
            </a:pPr>
            <a:r>
              <a:rPr lang="en"/>
              <a:t>Cultural division </a:t>
            </a:r>
            <a:endParaRPr/>
          </a:p>
          <a:p>
            <a:pPr marL="0" lvl="0" indent="0">
              <a:spcBef>
                <a:spcPts val="0"/>
              </a:spcBef>
              <a:spcAft>
                <a:spcPts val="0"/>
              </a:spcAft>
              <a:buNone/>
            </a:pPr>
            <a:r>
              <a:rPr lang="en"/>
              <a:t>Differences in political power </a:t>
            </a:r>
            <a:endParaRPr/>
          </a:p>
          <a:p>
            <a:pPr marL="0" lvl="0" indent="0">
              <a:spcBef>
                <a:spcPts val="0"/>
              </a:spcBef>
              <a:spcAft>
                <a:spcPts val="0"/>
              </a:spcAft>
              <a:buNone/>
            </a:pPr>
            <a:r>
              <a:rPr lang="en"/>
              <a:t>(see section in book)</a:t>
            </a:r>
            <a:endParaRPr/>
          </a:p>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2"/>
              </a:buClr>
              <a:buSzPts val="1100"/>
              <a:buFont typeface="Arial"/>
              <a:buNone/>
            </a:pPr>
            <a:r>
              <a:rPr lang="en" sz="1000" b="1">
                <a:solidFill>
                  <a:schemeClr val="dk2"/>
                </a:solidFill>
                <a:latin typeface="Muli"/>
                <a:ea typeface="Muli"/>
                <a:cs typeface="Muli"/>
                <a:sym typeface="Muli"/>
              </a:rPr>
              <a:t>8. Ten  Key issues which we are trying to tackle (from Chris’ document)</a:t>
            </a:r>
            <a:endParaRPr sz="1000" b="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a:solidFill>
                  <a:schemeClr val="dk2"/>
                </a:solidFill>
                <a:latin typeface="Muli"/>
                <a:ea typeface="Muli"/>
                <a:cs typeface="Muli"/>
                <a:sym typeface="Muli"/>
              </a:rPr>
              <a:t>(perhaps a spider graph)</a:t>
            </a:r>
            <a:endParaRPr sz="1000">
              <a:solidFill>
                <a:schemeClr val="dk2"/>
              </a:solidFill>
              <a:latin typeface="Muli"/>
              <a:ea typeface="Muli"/>
              <a:cs typeface="Muli"/>
              <a:sym typeface="Muli"/>
            </a:endParaRPr>
          </a:p>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2"/>
              </a:buClr>
              <a:buSzPts val="1100"/>
              <a:buFont typeface="Arial"/>
              <a:buNone/>
            </a:pPr>
            <a:r>
              <a:rPr lang="en" sz="1000">
                <a:solidFill>
                  <a:schemeClr val="dk2"/>
                </a:solidFill>
                <a:latin typeface="Muli"/>
                <a:ea typeface="Muli"/>
                <a:cs typeface="Muli"/>
                <a:sym typeface="Muli"/>
              </a:rPr>
              <a:t>Difference between monopoly and non-monopoly</a:t>
            </a:r>
            <a:endParaRPr sz="1000">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a:solidFill>
                  <a:schemeClr val="dk2"/>
                </a:solidFill>
                <a:latin typeface="Muli"/>
                <a:ea typeface="Muli"/>
                <a:cs typeface="Muli"/>
                <a:sym typeface="Muli"/>
              </a:rPr>
              <a:t>Non-Monopoly: When you make a profit, other entrants will enter the market and compete away some of the profit.  Service and product improves overall for consumers. Price goes down.</a:t>
            </a:r>
            <a:endParaRPr sz="1000">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a:solidFill>
                  <a:schemeClr val="dk2"/>
                </a:solidFill>
                <a:latin typeface="Muli"/>
                <a:ea typeface="Muli"/>
                <a:cs typeface="Muli"/>
                <a:sym typeface="Muli"/>
              </a:rPr>
              <a:t>Monopoly: Others can’t enter the market easily.  Those with a Monopoly can charge what they like.  No incentive for service/product to improve.  Eg British trains - expensive and old, poor service.</a:t>
            </a:r>
            <a:endParaRPr sz="1000">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a:solidFill>
                  <a:schemeClr val="dk2"/>
                </a:solidFill>
                <a:latin typeface="Muli"/>
                <a:ea typeface="Muli"/>
                <a:cs typeface="Muli"/>
                <a:sym typeface="Muli"/>
              </a:rPr>
              <a:t>This could be displayed in a two column table</a:t>
            </a:r>
            <a:endParaRPr sz="1000">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a:solidFill>
                <a:schemeClr val="dk2"/>
              </a:solidFill>
              <a:latin typeface="Muli"/>
              <a:ea typeface="Muli"/>
              <a:cs typeface="Muli"/>
              <a:sym typeface="Muli"/>
            </a:endParaRPr>
          </a:p>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2"/>
              </a:buClr>
              <a:buSzPts val="1100"/>
              <a:buFont typeface="Arial"/>
              <a:buNone/>
            </a:pPr>
            <a:r>
              <a:rPr lang="en" sz="1000" b="1">
                <a:solidFill>
                  <a:schemeClr val="dk2"/>
                </a:solidFill>
                <a:latin typeface="Muli"/>
                <a:ea typeface="Muli"/>
                <a:cs typeface="Muli"/>
                <a:sym typeface="Muli"/>
              </a:rPr>
              <a:t>10. Picture representation of all the key environmental issues (possibly spider graph) </a:t>
            </a:r>
            <a:endParaRPr sz="1000" b="1">
              <a:solidFill>
                <a:schemeClr val="dk2"/>
              </a:solidFill>
              <a:latin typeface="Muli"/>
              <a:ea typeface="Muli"/>
              <a:cs typeface="Muli"/>
              <a:sym typeface="Muli"/>
            </a:endParaRPr>
          </a:p>
          <a:p>
            <a:pPr marL="914400" lvl="1" indent="-292100" rtl="0">
              <a:lnSpc>
                <a:spcPct val="115000"/>
              </a:lnSpc>
              <a:spcBef>
                <a:spcPts val="0"/>
              </a:spcBef>
              <a:spcAft>
                <a:spcPts val="0"/>
              </a:spcAft>
              <a:buClr>
                <a:schemeClr val="dk2"/>
              </a:buClr>
              <a:buSzPts val="1000"/>
              <a:buFont typeface="Muli"/>
              <a:buChar char="○"/>
            </a:pPr>
            <a:r>
              <a:rPr lang="en" sz="1000">
                <a:solidFill>
                  <a:schemeClr val="dk2"/>
                </a:solidFill>
                <a:latin typeface="Muli"/>
                <a:ea typeface="Muli"/>
                <a:cs typeface="Muli"/>
                <a:sym typeface="Muli"/>
              </a:rPr>
              <a:t>Global Warming</a:t>
            </a:r>
            <a:endParaRPr sz="1000">
              <a:solidFill>
                <a:schemeClr val="dk2"/>
              </a:solidFill>
              <a:latin typeface="Muli"/>
              <a:ea typeface="Muli"/>
              <a:cs typeface="Muli"/>
              <a:sym typeface="Muli"/>
            </a:endParaRPr>
          </a:p>
          <a:p>
            <a:pPr marL="914400" lvl="1" indent="-292100" rtl="0">
              <a:lnSpc>
                <a:spcPct val="115000"/>
              </a:lnSpc>
              <a:spcBef>
                <a:spcPts val="0"/>
              </a:spcBef>
              <a:spcAft>
                <a:spcPts val="0"/>
              </a:spcAft>
              <a:buClr>
                <a:schemeClr val="dk2"/>
              </a:buClr>
              <a:buSzPts val="1000"/>
              <a:buFont typeface="Muli"/>
              <a:buChar char="○"/>
            </a:pPr>
            <a:r>
              <a:rPr lang="en" sz="1000">
                <a:solidFill>
                  <a:schemeClr val="dk2"/>
                </a:solidFill>
                <a:latin typeface="Muli"/>
                <a:ea typeface="Muli"/>
                <a:cs typeface="Muli"/>
                <a:sym typeface="Muli"/>
              </a:rPr>
              <a:t>Overfishing</a:t>
            </a:r>
            <a:endParaRPr sz="1000">
              <a:solidFill>
                <a:schemeClr val="dk2"/>
              </a:solidFill>
              <a:latin typeface="Muli"/>
              <a:ea typeface="Muli"/>
              <a:cs typeface="Muli"/>
              <a:sym typeface="Muli"/>
            </a:endParaRPr>
          </a:p>
          <a:p>
            <a:pPr marL="914400" lvl="1" indent="-292100" rtl="0">
              <a:lnSpc>
                <a:spcPct val="115000"/>
              </a:lnSpc>
              <a:spcBef>
                <a:spcPts val="0"/>
              </a:spcBef>
              <a:spcAft>
                <a:spcPts val="0"/>
              </a:spcAft>
              <a:buClr>
                <a:schemeClr val="dk2"/>
              </a:buClr>
              <a:buSzPts val="1000"/>
              <a:buFont typeface="Muli"/>
              <a:buChar char="○"/>
            </a:pPr>
            <a:r>
              <a:rPr lang="en" sz="1000">
                <a:solidFill>
                  <a:schemeClr val="dk2"/>
                </a:solidFill>
                <a:latin typeface="Muli"/>
                <a:ea typeface="Muli"/>
                <a:cs typeface="Muli"/>
                <a:sym typeface="Muli"/>
              </a:rPr>
              <a:t>Vehicle emissions</a:t>
            </a:r>
            <a:endParaRPr sz="1000">
              <a:solidFill>
                <a:schemeClr val="dk2"/>
              </a:solidFill>
              <a:latin typeface="Muli"/>
              <a:ea typeface="Muli"/>
              <a:cs typeface="Muli"/>
              <a:sym typeface="Muli"/>
            </a:endParaRPr>
          </a:p>
          <a:p>
            <a:pPr marL="914400" lvl="1" indent="-292100" rtl="0">
              <a:lnSpc>
                <a:spcPct val="115000"/>
              </a:lnSpc>
              <a:spcBef>
                <a:spcPts val="0"/>
              </a:spcBef>
              <a:spcAft>
                <a:spcPts val="0"/>
              </a:spcAft>
              <a:buClr>
                <a:schemeClr val="dk2"/>
              </a:buClr>
              <a:buSzPts val="1000"/>
              <a:buFont typeface="Muli"/>
              <a:buChar char="○"/>
            </a:pPr>
            <a:r>
              <a:rPr lang="en" sz="1000">
                <a:solidFill>
                  <a:schemeClr val="dk2"/>
                </a:solidFill>
                <a:latin typeface="Muli"/>
                <a:ea typeface="Muli"/>
                <a:cs typeface="Muli"/>
                <a:sym typeface="Muli"/>
              </a:rPr>
              <a:t>Food scarcity</a:t>
            </a:r>
            <a:endParaRPr sz="1000">
              <a:solidFill>
                <a:schemeClr val="dk2"/>
              </a:solidFill>
              <a:latin typeface="Muli"/>
              <a:ea typeface="Muli"/>
              <a:cs typeface="Muli"/>
              <a:sym typeface="Muli"/>
            </a:endParaRPr>
          </a:p>
          <a:p>
            <a:pPr marL="914400" lvl="1" indent="-292100" rtl="0">
              <a:lnSpc>
                <a:spcPct val="115000"/>
              </a:lnSpc>
              <a:spcBef>
                <a:spcPts val="0"/>
              </a:spcBef>
              <a:spcAft>
                <a:spcPts val="0"/>
              </a:spcAft>
              <a:buClr>
                <a:schemeClr val="dk2"/>
              </a:buClr>
              <a:buSzPts val="1000"/>
              <a:buFont typeface="Muli"/>
              <a:buChar char="○"/>
            </a:pPr>
            <a:r>
              <a:rPr lang="en" sz="1000">
                <a:solidFill>
                  <a:schemeClr val="dk2"/>
                </a:solidFill>
                <a:latin typeface="Muli"/>
                <a:ea typeface="Muli"/>
                <a:cs typeface="Muli"/>
                <a:sym typeface="Muli"/>
              </a:rPr>
              <a:t>Environmental cost of meat</a:t>
            </a:r>
            <a:endParaRPr sz="1000">
              <a:solidFill>
                <a:schemeClr val="dk2"/>
              </a:solidFill>
              <a:latin typeface="Muli"/>
              <a:ea typeface="Muli"/>
              <a:cs typeface="Muli"/>
              <a:sym typeface="Muli"/>
            </a:endParaRPr>
          </a:p>
          <a:p>
            <a:pPr marL="914400" lvl="1" indent="-292100" rtl="0">
              <a:lnSpc>
                <a:spcPct val="115000"/>
              </a:lnSpc>
              <a:spcBef>
                <a:spcPts val="0"/>
              </a:spcBef>
              <a:spcAft>
                <a:spcPts val="0"/>
              </a:spcAft>
              <a:buClr>
                <a:schemeClr val="dk2"/>
              </a:buClr>
              <a:buSzPts val="1000"/>
              <a:buFont typeface="Muli"/>
              <a:buChar char="○"/>
            </a:pPr>
            <a:r>
              <a:rPr lang="en" sz="1000">
                <a:solidFill>
                  <a:schemeClr val="dk2"/>
                </a:solidFill>
                <a:latin typeface="Muli"/>
                <a:ea typeface="Muli"/>
                <a:cs typeface="Muli"/>
                <a:sym typeface="Muli"/>
              </a:rPr>
              <a:t>Overfishing</a:t>
            </a:r>
            <a:endParaRPr sz="1000">
              <a:solidFill>
                <a:schemeClr val="dk2"/>
              </a:solidFill>
              <a:latin typeface="Muli"/>
              <a:ea typeface="Muli"/>
              <a:cs typeface="Muli"/>
              <a:sym typeface="Muli"/>
            </a:endParaRPr>
          </a:p>
          <a:p>
            <a:pPr marL="0" lvl="0" indent="0" rtl="0">
              <a:spcBef>
                <a:spcPts val="0"/>
              </a:spcBef>
              <a:spcAft>
                <a:spcPts val="0"/>
              </a:spcAft>
              <a:buNone/>
            </a:pPr>
            <a:br>
              <a:rPr lang="en"/>
            </a:br>
            <a:r>
              <a:rPr lang="en"/>
              <a:t>Comment: Maybe make more use of pictorial representations. So fishing would have a fish etc. Perhaps put a globe in overall.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2"/>
              </a:buClr>
              <a:buSzPts val="1100"/>
              <a:buFont typeface="Arial"/>
              <a:buNone/>
            </a:pPr>
            <a:r>
              <a:rPr lang="en" sz="1000" b="1">
                <a:solidFill>
                  <a:schemeClr val="dk2"/>
                </a:solidFill>
                <a:latin typeface="Muli"/>
                <a:ea typeface="Muli"/>
                <a:cs typeface="Muli"/>
                <a:sym typeface="Muli"/>
              </a:rPr>
              <a:t>11. Graphic box of successful environmental initiatives - combination of infographics, bullet points, pictures</a:t>
            </a:r>
            <a:endParaRPr sz="1000" b="1">
              <a:solidFill>
                <a:schemeClr val="dk2"/>
              </a:solidFill>
              <a:latin typeface="Muli"/>
              <a:ea typeface="Muli"/>
              <a:cs typeface="Muli"/>
              <a:sym typeface="Muli"/>
            </a:endParaRPr>
          </a:p>
          <a:p>
            <a:pPr marL="914400" lvl="1" indent="-292100" rtl="0">
              <a:lnSpc>
                <a:spcPct val="115000"/>
              </a:lnSpc>
              <a:spcBef>
                <a:spcPts val="0"/>
              </a:spcBef>
              <a:spcAft>
                <a:spcPts val="0"/>
              </a:spcAft>
              <a:buClr>
                <a:schemeClr val="dk2"/>
              </a:buClr>
              <a:buSzPts val="1000"/>
              <a:buFont typeface="Muli"/>
              <a:buChar char="○"/>
            </a:pPr>
            <a:r>
              <a:rPr lang="en" sz="1000">
                <a:solidFill>
                  <a:schemeClr val="dk2"/>
                </a:solidFill>
                <a:latin typeface="Muli"/>
                <a:ea typeface="Muli"/>
                <a:cs typeface="Muli"/>
                <a:sym typeface="Muli"/>
              </a:rPr>
              <a:t>Congestion charge</a:t>
            </a:r>
            <a:endParaRPr sz="1000">
              <a:solidFill>
                <a:schemeClr val="dk2"/>
              </a:solidFill>
              <a:latin typeface="Muli"/>
              <a:ea typeface="Muli"/>
              <a:cs typeface="Muli"/>
              <a:sym typeface="Muli"/>
            </a:endParaRPr>
          </a:p>
          <a:p>
            <a:pPr marL="914400" lvl="1" indent="-292100" rtl="0">
              <a:lnSpc>
                <a:spcPct val="115000"/>
              </a:lnSpc>
              <a:spcBef>
                <a:spcPts val="0"/>
              </a:spcBef>
              <a:spcAft>
                <a:spcPts val="0"/>
              </a:spcAft>
              <a:buClr>
                <a:schemeClr val="dk2"/>
              </a:buClr>
              <a:buSzPts val="1000"/>
              <a:buFont typeface="Muli"/>
              <a:buChar char="○"/>
            </a:pPr>
            <a:r>
              <a:rPr lang="en" sz="1000">
                <a:solidFill>
                  <a:schemeClr val="dk2"/>
                </a:solidFill>
                <a:latin typeface="Muli"/>
                <a:ea typeface="Muli"/>
                <a:cs typeface="Muli"/>
                <a:sym typeface="Muli"/>
              </a:rPr>
              <a:t>Plastic bag charge (list of problems with plastic bags cause)</a:t>
            </a:r>
            <a:endParaRPr sz="1000">
              <a:solidFill>
                <a:schemeClr val="dk2"/>
              </a:solidFill>
              <a:latin typeface="Muli"/>
              <a:ea typeface="Muli"/>
              <a:cs typeface="Muli"/>
              <a:sym typeface="Muli"/>
            </a:endParaRPr>
          </a:p>
          <a:p>
            <a:pPr marL="914400" lvl="1" indent="-292100" rtl="0">
              <a:lnSpc>
                <a:spcPct val="115000"/>
              </a:lnSpc>
              <a:spcBef>
                <a:spcPts val="0"/>
              </a:spcBef>
              <a:spcAft>
                <a:spcPts val="0"/>
              </a:spcAft>
              <a:buClr>
                <a:schemeClr val="dk2"/>
              </a:buClr>
              <a:buSzPts val="1000"/>
              <a:buFont typeface="Muli"/>
              <a:buChar char="○"/>
            </a:pPr>
            <a:r>
              <a:rPr lang="en" sz="1000">
                <a:solidFill>
                  <a:schemeClr val="dk2"/>
                </a:solidFill>
                <a:latin typeface="Muli"/>
                <a:ea typeface="Muli"/>
                <a:cs typeface="Muli"/>
                <a:sym typeface="Muli"/>
              </a:rPr>
              <a:t>Obesity</a:t>
            </a:r>
            <a:endParaRPr sz="1000">
              <a:solidFill>
                <a:schemeClr val="dk2"/>
              </a:solidFill>
              <a:latin typeface="Muli"/>
              <a:ea typeface="Muli"/>
              <a:cs typeface="Muli"/>
              <a:sym typeface="Muli"/>
            </a:endParaRPr>
          </a:p>
          <a:p>
            <a:pPr marL="457200" lvl="0" indent="0" rtl="0">
              <a:lnSpc>
                <a:spcPct val="115000"/>
              </a:lnSpc>
              <a:spcBef>
                <a:spcPts val="0"/>
              </a:spcBef>
              <a:spcAft>
                <a:spcPts val="0"/>
              </a:spcAft>
              <a:buClr>
                <a:schemeClr val="dk2"/>
              </a:buClr>
              <a:buSzPts val="1100"/>
              <a:buFont typeface="Arial"/>
              <a:buNone/>
            </a:pPr>
            <a:r>
              <a:rPr lang="en" sz="1000">
                <a:solidFill>
                  <a:schemeClr val="dk2"/>
                </a:solidFill>
                <a:latin typeface="Muli"/>
                <a:ea typeface="Muli"/>
                <a:cs typeface="Muli"/>
                <a:sym typeface="Muli"/>
              </a:rPr>
              <a:t>Things we have to means to achieve</a:t>
            </a:r>
            <a:endParaRPr sz="1000">
              <a:solidFill>
                <a:schemeClr val="dk2"/>
              </a:solidFill>
              <a:latin typeface="Muli"/>
              <a:ea typeface="Muli"/>
              <a:cs typeface="Muli"/>
              <a:sym typeface="Muli"/>
            </a:endParaRPr>
          </a:p>
          <a:p>
            <a:pPr marL="914400" lvl="1" indent="-292100" rtl="0">
              <a:lnSpc>
                <a:spcPct val="115000"/>
              </a:lnSpc>
              <a:spcBef>
                <a:spcPts val="0"/>
              </a:spcBef>
              <a:spcAft>
                <a:spcPts val="0"/>
              </a:spcAft>
              <a:buClr>
                <a:schemeClr val="dk2"/>
              </a:buClr>
              <a:buSzPts val="1000"/>
              <a:buFont typeface="Muli"/>
              <a:buChar char="○"/>
            </a:pPr>
            <a:r>
              <a:rPr lang="en" sz="1000">
                <a:solidFill>
                  <a:schemeClr val="dk2"/>
                </a:solidFill>
                <a:latin typeface="Muli"/>
                <a:ea typeface="Muli"/>
                <a:cs typeface="Muli"/>
                <a:sym typeface="Muli"/>
              </a:rPr>
              <a:t>Electric cars</a:t>
            </a:r>
            <a:endParaRPr sz="1000">
              <a:solidFill>
                <a:schemeClr val="dk2"/>
              </a:solidFill>
              <a:latin typeface="Muli"/>
              <a:ea typeface="Muli"/>
              <a:cs typeface="Muli"/>
              <a:sym typeface="Muli"/>
            </a:endParaRPr>
          </a:p>
          <a:p>
            <a:pPr marL="914400" lvl="1" indent="-292100" rtl="0">
              <a:lnSpc>
                <a:spcPct val="115000"/>
              </a:lnSpc>
              <a:spcBef>
                <a:spcPts val="0"/>
              </a:spcBef>
              <a:spcAft>
                <a:spcPts val="0"/>
              </a:spcAft>
              <a:buClr>
                <a:schemeClr val="dk2"/>
              </a:buClr>
              <a:buSzPts val="1000"/>
              <a:buFont typeface="Muli"/>
              <a:buChar char="○"/>
            </a:pPr>
            <a:r>
              <a:rPr lang="en" sz="1000">
                <a:solidFill>
                  <a:schemeClr val="dk2"/>
                </a:solidFill>
                <a:latin typeface="Muli"/>
                <a:ea typeface="Muli"/>
                <a:cs typeface="Muli"/>
                <a:sym typeface="Muli"/>
              </a:rPr>
              <a:t>Solar Power plants</a:t>
            </a:r>
            <a:endParaRPr sz="1000">
              <a:solidFill>
                <a:schemeClr val="dk2"/>
              </a:solidFill>
              <a:latin typeface="Muli"/>
              <a:ea typeface="Muli"/>
              <a:cs typeface="Muli"/>
              <a:sym typeface="Muli"/>
            </a:endParaRPr>
          </a:p>
          <a:p>
            <a:pPr marL="0" lvl="0" indent="0">
              <a:spcBef>
                <a:spcPts val="0"/>
              </a:spcBef>
              <a:spcAft>
                <a:spcPts val="0"/>
              </a:spcAft>
              <a:buNone/>
            </a:pPr>
            <a:endParaRPr/>
          </a:p>
          <a:p>
            <a:pPr marL="0" lvl="0" indent="0">
              <a:spcBef>
                <a:spcPts val="0"/>
              </a:spcBef>
              <a:spcAft>
                <a:spcPts val="0"/>
              </a:spcAft>
              <a:buNone/>
            </a:pPr>
            <a:r>
              <a:rPr lang="en"/>
              <a:t>---------</a:t>
            </a:r>
            <a:endParaRPr/>
          </a:p>
          <a:p>
            <a:pPr marL="0" lvl="0" indent="0">
              <a:spcBef>
                <a:spcPts val="0"/>
              </a:spcBef>
              <a:spcAft>
                <a:spcPts val="0"/>
              </a:spcAft>
              <a:buNone/>
            </a:pPr>
            <a:r>
              <a:rPr lang="en"/>
              <a:t>Good infographic</a:t>
            </a:r>
            <a:endParaRPr/>
          </a:p>
          <a:p>
            <a:pPr marL="0" lvl="0" indent="0" rtl="0">
              <a:spcBef>
                <a:spcPts val="0"/>
              </a:spcBef>
              <a:spcAft>
                <a:spcPts val="0"/>
              </a:spcAft>
              <a:buNone/>
            </a:pPr>
            <a:r>
              <a:rPr lang="en"/>
              <a:t>How have we acheived obesity reduction? It appears to be getting worse.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2"/>
              </a:buClr>
              <a:buSzPts val="1100"/>
              <a:buFont typeface="Arial"/>
              <a:buNone/>
            </a:pPr>
            <a:r>
              <a:rPr lang="en" sz="1000" b="1">
                <a:solidFill>
                  <a:schemeClr val="dk2"/>
                </a:solidFill>
                <a:latin typeface="Muli"/>
                <a:ea typeface="Muli"/>
                <a:cs typeface="Muli"/>
                <a:sym typeface="Muli"/>
              </a:rPr>
              <a:t>12. Bads Taxes Affect</a:t>
            </a:r>
            <a:endParaRPr sz="1000" b="1">
              <a:solidFill>
                <a:schemeClr val="dk2"/>
              </a:solidFill>
              <a:latin typeface="Muli"/>
              <a:ea typeface="Muli"/>
              <a:cs typeface="Muli"/>
              <a:sym typeface="Muli"/>
            </a:endParaRPr>
          </a:p>
          <a:p>
            <a:pPr marL="914400" lvl="1" indent="-292100" rtl="0">
              <a:lnSpc>
                <a:spcPct val="115000"/>
              </a:lnSpc>
              <a:spcBef>
                <a:spcPts val="0"/>
              </a:spcBef>
              <a:spcAft>
                <a:spcPts val="0"/>
              </a:spcAft>
              <a:buClr>
                <a:schemeClr val="dk2"/>
              </a:buClr>
              <a:buSzPts val="1000"/>
              <a:buFont typeface="Muli"/>
              <a:buChar char="○"/>
            </a:pPr>
            <a:r>
              <a:rPr lang="en" sz="1000">
                <a:solidFill>
                  <a:schemeClr val="dk2"/>
                </a:solidFill>
                <a:latin typeface="Muli"/>
                <a:ea typeface="Muli"/>
                <a:cs typeface="Muli"/>
                <a:sym typeface="Muli"/>
              </a:rPr>
              <a:t>Consumer behaviour </a:t>
            </a:r>
            <a:endParaRPr sz="1000">
              <a:solidFill>
                <a:schemeClr val="dk2"/>
              </a:solidFill>
              <a:latin typeface="Muli"/>
              <a:ea typeface="Muli"/>
              <a:cs typeface="Muli"/>
              <a:sym typeface="Muli"/>
            </a:endParaRPr>
          </a:p>
          <a:p>
            <a:pPr marL="914400" lvl="1" indent="-292100" rtl="0">
              <a:lnSpc>
                <a:spcPct val="115000"/>
              </a:lnSpc>
              <a:spcBef>
                <a:spcPts val="0"/>
              </a:spcBef>
              <a:spcAft>
                <a:spcPts val="0"/>
              </a:spcAft>
              <a:buClr>
                <a:schemeClr val="dk2"/>
              </a:buClr>
              <a:buSzPts val="1000"/>
              <a:buFont typeface="Muli"/>
              <a:buChar char="○"/>
            </a:pPr>
            <a:r>
              <a:rPr lang="en" sz="1000">
                <a:solidFill>
                  <a:schemeClr val="dk2"/>
                </a:solidFill>
                <a:latin typeface="Muli"/>
                <a:ea typeface="Muli"/>
                <a:cs typeface="Muli"/>
                <a:sym typeface="Muli"/>
              </a:rPr>
              <a:t>Producer behaviour eg a carbon tax will affect the type of energy stations built</a:t>
            </a:r>
            <a:endParaRPr sz="1000">
              <a:solidFill>
                <a:schemeClr val="dk2"/>
              </a:solidFill>
              <a:latin typeface="Muli"/>
              <a:ea typeface="Muli"/>
              <a:cs typeface="Muli"/>
              <a:sym typeface="Muli"/>
            </a:endParaRPr>
          </a:p>
          <a:p>
            <a:pPr marL="0" lvl="0" indent="0">
              <a:spcBef>
                <a:spcPts val="0"/>
              </a:spcBef>
              <a:spcAft>
                <a:spcPts val="0"/>
              </a:spcAft>
              <a:buNone/>
            </a:pPr>
            <a:r>
              <a:rPr lang="en"/>
              <a:t>Example 1: Sugar tax effects: </a:t>
            </a:r>
            <a:endParaRPr/>
          </a:p>
          <a:p>
            <a:pPr marL="457200" lvl="0" indent="-317500" rtl="0">
              <a:spcBef>
                <a:spcPts val="0"/>
              </a:spcBef>
              <a:spcAft>
                <a:spcPts val="0"/>
              </a:spcAft>
              <a:buSzPts val="1400"/>
              <a:buAutoNum type="arabicPeriod"/>
            </a:pPr>
            <a:r>
              <a:rPr lang="en"/>
              <a:t>Amounts of sugar people can afford and </a:t>
            </a:r>
            <a:endParaRPr/>
          </a:p>
          <a:p>
            <a:pPr marL="457200" lvl="0" indent="-317500" rtl="0">
              <a:spcBef>
                <a:spcPts val="0"/>
              </a:spcBef>
              <a:spcAft>
                <a:spcPts val="0"/>
              </a:spcAft>
              <a:buSzPts val="1400"/>
              <a:buAutoNum type="arabicPeriod"/>
            </a:pPr>
            <a:r>
              <a:rPr lang="en"/>
              <a:t>Amount of sugar put into cheap food such as breakfast cereal</a:t>
            </a:r>
            <a:endParaRPr/>
          </a:p>
          <a:p>
            <a:pPr marL="0" lvl="0" indent="0" rtl="0">
              <a:spcBef>
                <a:spcPts val="0"/>
              </a:spcBef>
              <a:spcAft>
                <a:spcPts val="0"/>
              </a:spcAft>
              <a:buNone/>
            </a:pPr>
            <a:r>
              <a:rPr lang="en"/>
              <a:t>Example 2: Carbon tax effects:</a:t>
            </a:r>
            <a:endParaRPr/>
          </a:p>
          <a:p>
            <a:pPr marL="457200" lvl="0" indent="-317500" rtl="0">
              <a:spcBef>
                <a:spcPts val="0"/>
              </a:spcBef>
              <a:spcAft>
                <a:spcPts val="0"/>
              </a:spcAft>
              <a:buSzPts val="1400"/>
              <a:buAutoNum type="arabicPeriod"/>
            </a:pPr>
            <a:r>
              <a:rPr lang="en"/>
              <a:t>Amount of energy people use in their home</a:t>
            </a:r>
            <a:endParaRPr/>
          </a:p>
          <a:p>
            <a:pPr marL="457200" lvl="0" indent="-317500" rtl="0">
              <a:spcBef>
                <a:spcPts val="0"/>
              </a:spcBef>
              <a:spcAft>
                <a:spcPts val="0"/>
              </a:spcAft>
              <a:buSzPts val="1400"/>
              <a:buAutoNum type="arabicPeriod"/>
            </a:pPr>
            <a:r>
              <a:rPr lang="en"/>
              <a:t>Composition of generation - how much coal or gas is burnt </a:t>
            </a:r>
            <a:endParaRPr/>
          </a:p>
          <a:p>
            <a:pPr marL="457200" lvl="0" indent="-317500" rtl="0">
              <a:spcBef>
                <a:spcPts val="0"/>
              </a:spcBef>
              <a:spcAft>
                <a:spcPts val="0"/>
              </a:spcAft>
              <a:buSzPts val="1400"/>
              <a:buAutoNum type="arabicPeriod"/>
            </a:pPr>
            <a:r>
              <a:rPr lang="en"/>
              <a:t>New investment in</a:t>
            </a:r>
            <a:r>
              <a:rPr lang="en">
                <a:solidFill>
                  <a:schemeClr val="dk2"/>
                </a:solidFill>
              </a:rPr>
              <a:t>electricity generating capacity whether</a:t>
            </a:r>
            <a:r>
              <a:rPr lang="en"/>
              <a:t> </a:t>
            </a:r>
            <a:r>
              <a:rPr lang="en">
                <a:solidFill>
                  <a:schemeClr val="dk2"/>
                </a:solidFill>
              </a:rPr>
              <a:t>fossil fuel or </a:t>
            </a:r>
            <a:r>
              <a:rPr lang="en"/>
              <a:t>nuclear/renewable is built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2"/>
              </a:buClr>
              <a:buSzPts val="1100"/>
              <a:buFont typeface="Arial"/>
              <a:buNone/>
            </a:pPr>
            <a:r>
              <a:rPr lang="en" sz="1000" b="1">
                <a:solidFill>
                  <a:schemeClr val="dk2"/>
                </a:solidFill>
                <a:latin typeface="Muli"/>
                <a:ea typeface="Muli"/>
                <a:cs typeface="Muli"/>
                <a:sym typeface="Muli"/>
              </a:rPr>
              <a:t>13. Image of how export/import intensive different industries are</a:t>
            </a:r>
            <a:endParaRPr sz="1000" b="1">
              <a:solidFill>
                <a:schemeClr val="dk2"/>
              </a:solidFill>
              <a:latin typeface="Muli"/>
              <a:ea typeface="Muli"/>
              <a:cs typeface="Muli"/>
              <a:sym typeface="Muli"/>
            </a:endParaRPr>
          </a:p>
          <a:p>
            <a:pPr marL="0" lvl="0" indent="0">
              <a:spcBef>
                <a:spcPts val="0"/>
              </a:spcBef>
              <a:spcAft>
                <a:spcPts val="0"/>
              </a:spcAft>
              <a:buNone/>
            </a:pPr>
            <a:endParaRPr/>
          </a:p>
          <a:p>
            <a:pPr marL="0" lvl="0" indent="0" rtl="0">
              <a:spcBef>
                <a:spcPts val="0"/>
              </a:spcBef>
              <a:spcAft>
                <a:spcPts val="0"/>
              </a:spcAft>
              <a:buNone/>
            </a:pPr>
            <a:r>
              <a:rPr lang="en"/>
              <a:t> STEPHEN: Find stern review image.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2"/>
              </a:buClr>
              <a:buSzPts val="1100"/>
              <a:buFont typeface="Arial"/>
              <a:buNone/>
            </a:pPr>
            <a:r>
              <a:rPr lang="en" sz="1000" b="1">
                <a:solidFill>
                  <a:schemeClr val="dk2"/>
                </a:solidFill>
                <a:latin typeface="Muli"/>
                <a:ea typeface="Muli"/>
                <a:cs typeface="Muli"/>
                <a:sym typeface="Muli"/>
              </a:rPr>
              <a:t>14a. Diagram of upstream prodction carbon tax</a:t>
            </a:r>
            <a:endParaRPr sz="1000" b="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b="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b="1">
                <a:solidFill>
                  <a:schemeClr val="dk2"/>
                </a:solidFill>
                <a:latin typeface="Muli"/>
                <a:ea typeface="Muli"/>
                <a:cs typeface="Muli"/>
                <a:sym typeface="Muli"/>
              </a:rPr>
              <a:t>An upstream carbon tax is one that taxes the underlying fossil fuels as they come into the tax area (country). An upstream carbon tax would tax coal oil and gas as they are extracted from the ground or as they are imported into the country. </a:t>
            </a:r>
            <a:endParaRPr sz="1000" b="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b="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b="1" i="1">
                <a:solidFill>
                  <a:schemeClr val="dk2"/>
                </a:solidFill>
                <a:latin typeface="Muli"/>
                <a:ea typeface="Muli"/>
                <a:cs typeface="Muli"/>
                <a:sym typeface="Muli"/>
              </a:rPr>
              <a:t>Show diagram of oil tanker and gas pipeline coming into the UK and being taxed</a:t>
            </a:r>
            <a:endParaRPr sz="1000" b="1" i="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b="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b="1">
                <a:solidFill>
                  <a:schemeClr val="dk2"/>
                </a:solidFill>
                <a:latin typeface="Muli"/>
                <a:ea typeface="Muli"/>
                <a:cs typeface="Muli"/>
                <a:sym typeface="Muli"/>
              </a:rPr>
              <a:t>14b. Consumption vs production carbon taxes  Diagram of border tax adjustments for carbon tax</a:t>
            </a:r>
            <a:endParaRPr sz="1000" b="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b="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b="1">
                <a:solidFill>
                  <a:schemeClr val="dk2"/>
                </a:solidFill>
                <a:latin typeface="Muli"/>
                <a:ea typeface="Muli"/>
                <a:cs typeface="Muli"/>
                <a:sym typeface="Muli"/>
              </a:rPr>
              <a:t>A production basis carbon tax is one which taxes fossil fuels where it is burnt so for a company producing widgets the tax base is in the country where the products are produced.</a:t>
            </a:r>
            <a:endParaRPr sz="1000" b="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b="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b="1">
                <a:solidFill>
                  <a:schemeClr val="dk2"/>
                </a:solidFill>
                <a:latin typeface="Muli"/>
                <a:ea typeface="Muli"/>
                <a:cs typeface="Muli"/>
                <a:sym typeface="Muli"/>
              </a:rPr>
              <a:t>A consumption basis carbon tax is one that taxes according to where consumption of goods and services takes place. So in this case, goods produced for export are not taxed in the country of production. Likewise, imported goods are taxed according to their approximate carbon content. </a:t>
            </a:r>
            <a:endParaRPr sz="1000" b="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b="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b="1">
                <a:solidFill>
                  <a:schemeClr val="dk2"/>
                </a:solidFill>
                <a:latin typeface="Muli"/>
                <a:ea typeface="Muli"/>
                <a:cs typeface="Muli"/>
                <a:sym typeface="Muli"/>
              </a:rPr>
              <a:t>To shift a production carbon tax to a consumption version, we need a border tax adjustment. This is a tax on imports according to the embodied carbon involved in their manufacture and a subsidy to export to cancel out the carbon tax already paid.</a:t>
            </a:r>
            <a:endParaRPr sz="1000" b="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b="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b="1" i="1">
                <a:solidFill>
                  <a:schemeClr val="dk2"/>
                </a:solidFill>
                <a:latin typeface="Muli"/>
                <a:ea typeface="Muli"/>
                <a:cs typeface="Muli"/>
                <a:sym typeface="Muli"/>
              </a:rPr>
              <a:t>Show similar diagram as 14a but with aluminium and steel being taxed on import and subsidised on export</a:t>
            </a:r>
            <a:endParaRPr sz="1000" b="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a:solidFill>
                <a:schemeClr val="dk2"/>
              </a:solidFill>
              <a:latin typeface="Muli"/>
              <a:ea typeface="Muli"/>
              <a:cs typeface="Muli"/>
              <a:sym typeface="Muli"/>
            </a:endParaRPr>
          </a:p>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2"/>
              </a:buClr>
              <a:buSzPts val="1100"/>
              <a:buFont typeface="Arial"/>
              <a:buNone/>
            </a:pPr>
            <a:r>
              <a:rPr lang="en" sz="1000" b="1">
                <a:solidFill>
                  <a:schemeClr val="dk2"/>
                </a:solidFill>
                <a:latin typeface="Muli"/>
                <a:ea typeface="Muli"/>
                <a:cs typeface="Muli"/>
                <a:sym typeface="Muli"/>
              </a:rPr>
              <a:t>15. Image of How high carbon tax needs to be (McKinsey cost curve)</a:t>
            </a:r>
            <a:endParaRPr sz="1000" b="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u="sng">
                <a:solidFill>
                  <a:srgbClr val="1155CC"/>
                </a:solidFill>
                <a:latin typeface="Muli"/>
                <a:ea typeface="Muli"/>
                <a:cs typeface="Muli"/>
                <a:sym typeface="Muli"/>
                <a:hlinkClick r:id="rId3"/>
              </a:rPr>
              <a:t>http://www.mckinsey.com/business-functions/sustainability-and-resource-productivity/our-insights/a-cost-curve-for-greenhouse-gas-reduction</a:t>
            </a:r>
            <a:endParaRPr sz="1000">
              <a:solidFill>
                <a:schemeClr val="dk2"/>
              </a:solidFill>
              <a:latin typeface="Muli"/>
              <a:ea typeface="Muli"/>
              <a:cs typeface="Muli"/>
              <a:sym typeface="Muli"/>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r>
              <a:rPr lang="en"/>
              <a:t>Makme this </a:t>
            </a:r>
            <a:r>
              <a:rPr lang="en" i="1"/>
              <a:t>simpler</a:t>
            </a:r>
            <a:r>
              <a:rPr lang="en"/>
              <a:t> and use boxes with diagrams to make it work</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2"/>
              </a:buClr>
              <a:buSzPts val="1100"/>
              <a:buFont typeface="Arial"/>
              <a:buNone/>
            </a:pPr>
            <a:endParaRPr sz="1000">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b="1">
                <a:solidFill>
                  <a:schemeClr val="dk2"/>
                </a:solidFill>
                <a:latin typeface="Muli"/>
                <a:ea typeface="Muli"/>
                <a:cs typeface="Muli"/>
                <a:sym typeface="Muli"/>
              </a:rPr>
              <a:t>16. Jobs at Risk of Robotisation infographic</a:t>
            </a:r>
            <a:endParaRPr sz="1000" b="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u="sng">
                <a:solidFill>
                  <a:srgbClr val="1155CC"/>
                </a:solidFill>
                <a:latin typeface="Muli"/>
                <a:ea typeface="Muli"/>
                <a:cs typeface="Muli"/>
                <a:sym typeface="Muli"/>
                <a:hlinkClick r:id="rId3"/>
              </a:rPr>
              <a:t>http://www.thisismoney.co.uk/money/news/article-2642880/Table-700-jobs-reveals-professions-likely-replaced-robots.html</a:t>
            </a:r>
            <a:endParaRPr sz="1000">
              <a:solidFill>
                <a:schemeClr val="dk2"/>
              </a:solidFill>
              <a:latin typeface="Muli"/>
              <a:ea typeface="Muli"/>
              <a:cs typeface="Muli"/>
              <a:sym typeface="Muli"/>
            </a:endParaRPr>
          </a:p>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2"/>
              </a:buClr>
              <a:buSzPts val="1100"/>
              <a:buFont typeface="Arial"/>
              <a:buNone/>
            </a:pPr>
            <a:r>
              <a:rPr lang="en" sz="1000" b="1">
                <a:solidFill>
                  <a:schemeClr val="dk2"/>
                </a:solidFill>
                <a:latin typeface="Muli"/>
                <a:ea typeface="Muli"/>
                <a:cs typeface="Muli"/>
                <a:sym typeface="Muli"/>
              </a:rPr>
              <a:t>17. Drivers of job losses</a:t>
            </a:r>
            <a:endParaRPr sz="1000" b="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u="sng">
                <a:solidFill>
                  <a:srgbClr val="1155CC"/>
                </a:solidFill>
                <a:latin typeface="Muli"/>
                <a:ea typeface="Muli"/>
                <a:cs typeface="Muli"/>
                <a:sym typeface="Muli"/>
                <a:hlinkClick r:id="rId3"/>
              </a:rPr>
              <a:t>http://reports.weforum.org/future-of-jobs-2016/employment-trends/</a:t>
            </a:r>
            <a:endParaRPr sz="1000">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a:solidFill>
                <a:schemeClr val="dk2"/>
              </a:solidFill>
              <a:latin typeface="Muli"/>
              <a:ea typeface="Muli"/>
              <a:cs typeface="Muli"/>
              <a:sym typeface="Muli"/>
            </a:endParaRPr>
          </a:p>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2"/>
              </a:buClr>
              <a:buSzPts val="1100"/>
              <a:buFont typeface="Arial"/>
              <a:buNone/>
            </a:pPr>
            <a:r>
              <a:rPr lang="en" sz="1000" b="1">
                <a:solidFill>
                  <a:schemeClr val="dk2"/>
                </a:solidFill>
                <a:latin typeface="Muli"/>
                <a:ea typeface="Muli"/>
                <a:cs typeface="Muli"/>
                <a:sym typeface="Muli"/>
              </a:rPr>
              <a:t>18. Poverty Trap</a:t>
            </a:r>
            <a:endParaRPr sz="1000" b="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a:solidFill>
                  <a:schemeClr val="dk2"/>
                </a:solidFill>
                <a:latin typeface="Muli"/>
                <a:ea typeface="Muli"/>
                <a:cs typeface="Muli"/>
                <a:sym typeface="Muli"/>
              </a:rPr>
              <a:t>Effective marginal tax rate - </a:t>
            </a:r>
            <a:r>
              <a:rPr lang="en" sz="1000">
                <a:solidFill>
                  <a:srgbClr val="494848"/>
                </a:solidFill>
                <a:highlight>
                  <a:srgbClr val="FFFFFF"/>
                </a:highlight>
                <a:latin typeface="Muli"/>
                <a:ea typeface="Muli"/>
                <a:cs typeface="Muli"/>
                <a:sym typeface="Muli"/>
              </a:rPr>
              <a:t>the proportion of a small increase in earnings that is lost in tax and withdrawn benefits. High EMTRs amongst workers in low-income families are often referred to as the </a:t>
            </a:r>
            <a:r>
              <a:rPr lang="en" sz="1000" i="1">
                <a:solidFill>
                  <a:srgbClr val="494848"/>
                </a:solidFill>
                <a:latin typeface="Muli"/>
                <a:ea typeface="Muli"/>
                <a:cs typeface="Muli"/>
                <a:sym typeface="Muli"/>
              </a:rPr>
              <a:t>poverty trap</a:t>
            </a:r>
            <a:r>
              <a:rPr lang="en" sz="1000">
                <a:solidFill>
                  <a:srgbClr val="494848"/>
                </a:solidFill>
                <a:highlight>
                  <a:srgbClr val="FFFFFF"/>
                </a:highlight>
                <a:latin typeface="Muli"/>
                <a:ea typeface="Muli"/>
                <a:cs typeface="Muli"/>
                <a:sym typeface="Muli"/>
              </a:rPr>
              <a:t>.</a:t>
            </a:r>
            <a:endParaRPr sz="1000">
              <a:solidFill>
                <a:srgbClr val="494848"/>
              </a:solidFill>
              <a:highlight>
                <a:srgbClr val="FFFFFF"/>
              </a:highlight>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a:solidFill>
                <a:srgbClr val="494848"/>
              </a:solidFill>
              <a:highlight>
                <a:srgbClr val="FFFFFF"/>
              </a:highlight>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a:solidFill>
                  <a:srgbClr val="494848"/>
                </a:solidFill>
                <a:highlight>
                  <a:srgbClr val="FFFFFF"/>
                </a:highlight>
                <a:latin typeface="Muli"/>
                <a:ea typeface="Muli"/>
                <a:cs typeface="Muli"/>
                <a:sym typeface="Muli"/>
              </a:rPr>
              <a:t>Unemployment Trap</a:t>
            </a:r>
            <a:endParaRPr sz="1000">
              <a:solidFill>
                <a:srgbClr val="494848"/>
              </a:solidFill>
              <a:highlight>
                <a:srgbClr val="FFFFFF"/>
              </a:highlight>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i="1">
                <a:solidFill>
                  <a:srgbClr val="494848"/>
                </a:solidFill>
                <a:highlight>
                  <a:srgbClr val="FFFFFF"/>
                </a:highlight>
                <a:latin typeface="Muli"/>
                <a:ea typeface="Muli"/>
                <a:cs typeface="Muli"/>
                <a:sym typeface="Muli"/>
              </a:rPr>
              <a:t>replacement rate</a:t>
            </a:r>
            <a:r>
              <a:rPr lang="en" sz="1000">
                <a:solidFill>
                  <a:srgbClr val="494848"/>
                </a:solidFill>
                <a:highlight>
                  <a:srgbClr val="FFFFFF"/>
                </a:highlight>
                <a:latin typeface="Muli"/>
                <a:ea typeface="Muli"/>
                <a:cs typeface="Muli"/>
                <a:sym typeface="Muli"/>
              </a:rPr>
              <a:t> (out-of-work income as a proportion of in-work income, where income is measured after taxes and benefits) or the </a:t>
            </a:r>
            <a:r>
              <a:rPr lang="en" sz="1000" i="1">
                <a:solidFill>
                  <a:srgbClr val="494848"/>
                </a:solidFill>
                <a:highlight>
                  <a:srgbClr val="FFFFFF"/>
                </a:highlight>
                <a:latin typeface="Muli"/>
                <a:ea typeface="Muli"/>
                <a:cs typeface="Muli"/>
                <a:sym typeface="Muli"/>
              </a:rPr>
              <a:t>participation tax rate</a:t>
            </a:r>
            <a:r>
              <a:rPr lang="en" sz="1000">
                <a:solidFill>
                  <a:srgbClr val="494848"/>
                </a:solidFill>
                <a:highlight>
                  <a:srgbClr val="FFFFFF"/>
                </a:highlight>
                <a:latin typeface="Muli"/>
                <a:ea typeface="Muli"/>
                <a:cs typeface="Muli"/>
                <a:sym typeface="Muli"/>
              </a:rPr>
              <a:t> (the proportion of gross earnings lost in tax and withdrawn benefits). High numbers of either of these represent weak incentives to be in work; this situation is often referred to as the </a:t>
            </a:r>
            <a:r>
              <a:rPr lang="en" sz="1000" i="1">
                <a:solidFill>
                  <a:srgbClr val="494848"/>
                </a:solidFill>
                <a:highlight>
                  <a:srgbClr val="FFFFFF"/>
                </a:highlight>
                <a:latin typeface="Muli"/>
                <a:ea typeface="Muli"/>
                <a:cs typeface="Muli"/>
                <a:sym typeface="Muli"/>
              </a:rPr>
              <a:t>unemployment trap</a:t>
            </a:r>
            <a:r>
              <a:rPr lang="en" sz="1000">
                <a:solidFill>
                  <a:srgbClr val="494848"/>
                </a:solidFill>
                <a:highlight>
                  <a:srgbClr val="FFFFFF"/>
                </a:highlight>
                <a:latin typeface="Muli"/>
                <a:ea typeface="Muli"/>
                <a:cs typeface="Muli"/>
                <a:sym typeface="Muli"/>
              </a:rPr>
              <a:t>.</a:t>
            </a:r>
            <a:endParaRPr sz="1000">
              <a:solidFill>
                <a:srgbClr val="494848"/>
              </a:solidFill>
              <a:highlight>
                <a:srgbClr val="FFFFFF"/>
              </a:highlight>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u="sng">
                <a:solidFill>
                  <a:srgbClr val="1155CC"/>
                </a:solidFill>
                <a:highlight>
                  <a:srgbClr val="FFFFFF"/>
                </a:highlight>
                <a:latin typeface="Muli"/>
                <a:ea typeface="Muli"/>
                <a:cs typeface="Muli"/>
                <a:sym typeface="Muli"/>
                <a:hlinkClick r:id="rId3"/>
              </a:rPr>
              <a:t>https://www.jrf.org.uk/report/poverty-trade-work-incentives-and-income-redistribution-britain</a:t>
            </a:r>
            <a:endParaRPr sz="1000">
              <a:solidFill>
                <a:srgbClr val="494848"/>
              </a:solidFill>
              <a:highlight>
                <a:srgbClr val="FFFFFF"/>
              </a:highlight>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a:solidFill>
                <a:srgbClr val="494848"/>
              </a:solidFill>
              <a:highlight>
                <a:srgbClr val="FFFFFF"/>
              </a:highlight>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u="sng">
                <a:solidFill>
                  <a:srgbClr val="1155CC"/>
                </a:solidFill>
                <a:highlight>
                  <a:srgbClr val="FFFFFF"/>
                </a:highlight>
                <a:latin typeface="Muli"/>
                <a:ea typeface="Muli"/>
                <a:cs typeface="Muli"/>
                <a:sym typeface="Muli"/>
                <a:hlinkClick r:id="rId4"/>
              </a:rPr>
              <a:t>http://johnhcochrane.blogspot.co.uk/2012/12/benefits-trap-art.html</a:t>
            </a:r>
            <a:endParaRPr sz="1000">
              <a:solidFill>
                <a:srgbClr val="494848"/>
              </a:solidFill>
              <a:highlight>
                <a:srgbClr val="FFFFFF"/>
              </a:highlight>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a:solidFill>
                <a:srgbClr val="494848"/>
              </a:solidFill>
              <a:highlight>
                <a:srgbClr val="FFFFFF"/>
              </a:highlight>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a:solidFill>
                  <a:srgbClr val="494848"/>
                </a:solidFill>
                <a:highlight>
                  <a:srgbClr val="FFFFFF"/>
                </a:highlight>
                <a:latin typeface="Muli"/>
                <a:ea typeface="Muli"/>
                <a:cs typeface="Muli"/>
                <a:sym typeface="Muli"/>
              </a:rPr>
              <a:t>(perhaps we could do our own version of one of these images)</a:t>
            </a:r>
            <a:endParaRPr sz="1000">
              <a:solidFill>
                <a:srgbClr val="494848"/>
              </a:solidFill>
              <a:highlight>
                <a:srgbClr val="FFFFFF"/>
              </a:highlight>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a:solidFill>
                <a:srgbClr val="494848"/>
              </a:solidFill>
              <a:highlight>
                <a:srgbClr val="FFFFFF"/>
              </a:highlight>
              <a:latin typeface="Muli"/>
              <a:ea typeface="Muli"/>
              <a:cs typeface="Muli"/>
              <a:sym typeface="Muli"/>
            </a:endParaRPr>
          </a:p>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rtl="0">
              <a:lnSpc>
                <a:spcPct val="115000"/>
              </a:lnSpc>
              <a:spcBef>
                <a:spcPts val="600"/>
              </a:spcBef>
              <a:spcAft>
                <a:spcPts val="0"/>
              </a:spcAft>
              <a:buClr>
                <a:schemeClr val="dk2"/>
              </a:buClr>
              <a:buSzPts val="1100"/>
              <a:buFont typeface="Arial"/>
              <a:buNone/>
            </a:pPr>
            <a:r>
              <a:rPr lang="en" sz="1000" b="1">
                <a:solidFill>
                  <a:schemeClr val="dk2"/>
                </a:solidFill>
                <a:latin typeface="Muli"/>
                <a:ea typeface="Muli"/>
                <a:cs typeface="Muli"/>
                <a:sym typeface="Muli"/>
              </a:rPr>
              <a:t>19. Redo cartoons in our style? Eg. Whack-a-mole</a:t>
            </a:r>
            <a:endParaRPr sz="1000" b="1">
              <a:solidFill>
                <a:schemeClr val="dk2"/>
              </a:solidFill>
              <a:latin typeface="Muli"/>
              <a:ea typeface="Muli"/>
              <a:cs typeface="Muli"/>
              <a:sym typeface="Muli"/>
            </a:endParaRPr>
          </a:p>
          <a:p>
            <a:pPr marL="0" lvl="0" indent="0">
              <a:spcBef>
                <a:spcPts val="800"/>
              </a:spcBef>
              <a:spcAft>
                <a:spcPts val="0"/>
              </a:spcAft>
              <a:buNone/>
            </a:pPr>
            <a:r>
              <a:rPr lang="en"/>
              <a:t>Should we have the problem in each hole? </a:t>
            </a:r>
            <a:endParaRPr/>
          </a:p>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2"/>
              </a:buClr>
              <a:buSzPts val="1100"/>
              <a:buFont typeface="Arial"/>
              <a:buNone/>
            </a:pPr>
            <a:r>
              <a:rPr lang="en" sz="1000" b="1">
                <a:solidFill>
                  <a:schemeClr val="dk2"/>
                </a:solidFill>
                <a:latin typeface="Muli"/>
                <a:ea typeface="Muli"/>
                <a:cs typeface="Muli"/>
                <a:sym typeface="Muli"/>
              </a:rPr>
              <a:t>20. Cartoon, showing the progression of land value increase.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rtl="0">
              <a:lnSpc>
                <a:spcPct val="115000"/>
              </a:lnSpc>
              <a:spcBef>
                <a:spcPts val="600"/>
              </a:spcBef>
              <a:spcAft>
                <a:spcPts val="0"/>
              </a:spcAft>
              <a:buClr>
                <a:schemeClr val="dk2"/>
              </a:buClr>
              <a:buSzPts val="1100"/>
              <a:buFont typeface="Arial"/>
              <a:buNone/>
            </a:pPr>
            <a:r>
              <a:rPr lang="en" sz="1000" b="1">
                <a:solidFill>
                  <a:schemeClr val="dk2"/>
                </a:solidFill>
                <a:latin typeface="Muli"/>
                <a:ea typeface="Muli"/>
                <a:cs typeface="Muli"/>
                <a:sym typeface="Muli"/>
              </a:rPr>
              <a:t>Comment: Perhaps it should be set up as a flow chart, so that </a:t>
            </a:r>
            <a:endParaRPr sz="1000" b="1">
              <a:solidFill>
                <a:schemeClr val="dk2"/>
              </a:solidFill>
              <a:latin typeface="Muli"/>
              <a:ea typeface="Muli"/>
              <a:cs typeface="Muli"/>
              <a:sym typeface="Muli"/>
            </a:endParaRPr>
          </a:p>
          <a:p>
            <a:pPr marL="0" marR="0" lvl="0" indent="0" algn="just" rtl="0">
              <a:lnSpc>
                <a:spcPct val="115000"/>
              </a:lnSpc>
              <a:spcBef>
                <a:spcPts val="800"/>
              </a:spcBef>
              <a:spcAft>
                <a:spcPts val="0"/>
              </a:spcAft>
              <a:buClr>
                <a:schemeClr val="dk2"/>
              </a:buClr>
              <a:buSzPts val="1100"/>
              <a:buFont typeface="Arial"/>
              <a:buNone/>
            </a:pPr>
            <a:endParaRPr sz="1000" b="1">
              <a:solidFill>
                <a:schemeClr val="dk2"/>
              </a:solidFill>
              <a:latin typeface="Muli"/>
              <a:ea typeface="Muli"/>
              <a:cs typeface="Muli"/>
              <a:sym typeface="Muli"/>
            </a:endParaRPr>
          </a:p>
          <a:p>
            <a:pPr marL="0" marR="0" lvl="0" indent="0" algn="just" rtl="0">
              <a:lnSpc>
                <a:spcPct val="115000"/>
              </a:lnSpc>
              <a:spcBef>
                <a:spcPts val="800"/>
              </a:spcBef>
              <a:spcAft>
                <a:spcPts val="0"/>
              </a:spcAft>
              <a:buClr>
                <a:schemeClr val="dk2"/>
              </a:buClr>
              <a:buSzPts val="1100"/>
              <a:buFont typeface="Arial"/>
              <a:buNone/>
            </a:pPr>
            <a:r>
              <a:rPr lang="en" sz="1000" b="1">
                <a:solidFill>
                  <a:schemeClr val="dk2"/>
                </a:solidFill>
                <a:latin typeface="Muli"/>
                <a:ea typeface="Muli"/>
                <a:cs typeface="Muli"/>
                <a:sym typeface="Muli"/>
              </a:rPr>
              <a:t>21. This in shaded boxes, in our colour scheme?</a:t>
            </a:r>
            <a:endParaRPr sz="1000" b="1">
              <a:solidFill>
                <a:schemeClr val="dk2"/>
              </a:solidFill>
              <a:latin typeface="Muli"/>
              <a:ea typeface="Muli"/>
              <a:cs typeface="Muli"/>
              <a:sym typeface="Muli"/>
            </a:endParaRPr>
          </a:p>
          <a:p>
            <a:pPr marL="0" marR="0" lvl="0" indent="0" algn="ctr" rtl="0">
              <a:spcBef>
                <a:spcPts val="800"/>
              </a:spcBef>
              <a:spcAft>
                <a:spcPts val="0"/>
              </a:spcAft>
              <a:buClr>
                <a:schemeClr val="dk2"/>
              </a:buClr>
              <a:buSzPts val="1100"/>
              <a:buFont typeface="Arial"/>
              <a:buNone/>
            </a:pPr>
            <a:r>
              <a:rPr lang="en" sz="1000" b="1">
                <a:solidFill>
                  <a:srgbClr val="666666"/>
                </a:solidFill>
                <a:latin typeface="Muli"/>
                <a:ea typeface="Muli"/>
                <a:cs typeface="Muli"/>
                <a:sym typeface="Muli"/>
              </a:rPr>
              <a:t>Original Income </a:t>
            </a:r>
            <a:endParaRPr sz="1000" b="1">
              <a:solidFill>
                <a:srgbClr val="666666"/>
              </a:solidFill>
              <a:latin typeface="Muli"/>
              <a:ea typeface="Muli"/>
              <a:cs typeface="Muli"/>
              <a:sym typeface="Muli"/>
            </a:endParaRPr>
          </a:p>
          <a:p>
            <a:pPr marL="0" marR="0" lvl="0" indent="0" algn="ctr" rtl="0">
              <a:lnSpc>
                <a:spcPct val="115000"/>
              </a:lnSpc>
              <a:spcBef>
                <a:spcPts val="600"/>
              </a:spcBef>
              <a:spcAft>
                <a:spcPts val="0"/>
              </a:spcAft>
              <a:buClr>
                <a:schemeClr val="dk2"/>
              </a:buClr>
              <a:buSzPts val="1100"/>
              <a:buFont typeface="Arial"/>
              <a:buNone/>
            </a:pPr>
            <a:r>
              <a:rPr lang="en" sz="1000">
                <a:solidFill>
                  <a:schemeClr val="dk2"/>
                </a:solidFill>
                <a:latin typeface="Muli"/>
                <a:ea typeface="Muli"/>
                <a:cs typeface="Muli"/>
                <a:sym typeface="Muli"/>
              </a:rPr>
              <a:t>Before taxes and benefits</a:t>
            </a:r>
            <a:endParaRPr sz="1000">
              <a:solidFill>
                <a:schemeClr val="dk2"/>
              </a:solidFill>
              <a:latin typeface="Muli"/>
              <a:ea typeface="Muli"/>
              <a:cs typeface="Muli"/>
              <a:sym typeface="Muli"/>
            </a:endParaRPr>
          </a:p>
          <a:p>
            <a:pPr marL="0" marR="0" lvl="0" indent="0" algn="ctr" rtl="0">
              <a:lnSpc>
                <a:spcPct val="115000"/>
              </a:lnSpc>
              <a:spcBef>
                <a:spcPts val="800"/>
              </a:spcBef>
              <a:spcAft>
                <a:spcPts val="0"/>
              </a:spcAft>
              <a:buClr>
                <a:schemeClr val="dk2"/>
              </a:buClr>
              <a:buSzPts val="1100"/>
              <a:buFont typeface="Arial"/>
              <a:buNone/>
            </a:pPr>
            <a:r>
              <a:rPr lang="en" sz="1000">
                <a:solidFill>
                  <a:schemeClr val="dk2"/>
                </a:solidFill>
                <a:latin typeface="Muli"/>
                <a:ea typeface="Muli"/>
                <a:cs typeface="Muli"/>
                <a:sym typeface="Muli"/>
              </a:rPr>
              <a:t>Eg income from employment or benefits</a:t>
            </a:r>
            <a:endParaRPr sz="1000">
              <a:solidFill>
                <a:schemeClr val="dk2"/>
              </a:solidFill>
              <a:latin typeface="Muli"/>
              <a:ea typeface="Muli"/>
              <a:cs typeface="Muli"/>
              <a:sym typeface="Muli"/>
            </a:endParaRPr>
          </a:p>
          <a:p>
            <a:pPr marL="0" marR="0" lvl="0" indent="0" algn="ctr" rtl="0">
              <a:lnSpc>
                <a:spcPct val="115000"/>
              </a:lnSpc>
              <a:spcBef>
                <a:spcPts val="800"/>
              </a:spcBef>
              <a:spcAft>
                <a:spcPts val="0"/>
              </a:spcAft>
              <a:buClr>
                <a:schemeClr val="dk2"/>
              </a:buClr>
              <a:buSzPts val="1100"/>
              <a:buFont typeface="Arial"/>
              <a:buNone/>
            </a:pPr>
            <a:r>
              <a:rPr lang="en" sz="1000">
                <a:solidFill>
                  <a:schemeClr val="dk2"/>
                </a:solidFill>
                <a:latin typeface="Muli"/>
                <a:ea typeface="Muli"/>
                <a:cs typeface="Muli"/>
                <a:sym typeface="Muli"/>
              </a:rPr>
              <a:t>↓</a:t>
            </a:r>
            <a:endParaRPr sz="1000">
              <a:solidFill>
                <a:schemeClr val="dk2"/>
              </a:solidFill>
              <a:latin typeface="Muli"/>
              <a:ea typeface="Muli"/>
              <a:cs typeface="Muli"/>
              <a:sym typeface="Muli"/>
            </a:endParaRPr>
          </a:p>
          <a:p>
            <a:pPr marL="0" marR="0" lvl="0" indent="0" algn="ctr" rtl="0">
              <a:lnSpc>
                <a:spcPct val="115000"/>
              </a:lnSpc>
              <a:spcBef>
                <a:spcPts val="800"/>
              </a:spcBef>
              <a:spcAft>
                <a:spcPts val="0"/>
              </a:spcAft>
              <a:buClr>
                <a:schemeClr val="dk2"/>
              </a:buClr>
              <a:buSzPts val="1100"/>
              <a:buFont typeface="Arial"/>
              <a:buNone/>
            </a:pPr>
            <a:r>
              <a:rPr lang="en" sz="1000">
                <a:solidFill>
                  <a:schemeClr val="dk2"/>
                </a:solidFill>
                <a:latin typeface="Muli"/>
                <a:ea typeface="Muli"/>
                <a:cs typeface="Muli"/>
                <a:sym typeface="Muli"/>
              </a:rPr>
              <a:t>Add on cash benefits</a:t>
            </a:r>
            <a:endParaRPr sz="1000">
              <a:solidFill>
                <a:schemeClr val="dk2"/>
              </a:solidFill>
              <a:latin typeface="Muli"/>
              <a:ea typeface="Muli"/>
              <a:cs typeface="Muli"/>
              <a:sym typeface="Muli"/>
            </a:endParaRPr>
          </a:p>
          <a:p>
            <a:pPr marL="0" marR="0" lvl="0" indent="0" algn="ctr" rtl="0">
              <a:lnSpc>
                <a:spcPct val="115000"/>
              </a:lnSpc>
              <a:spcBef>
                <a:spcPts val="800"/>
              </a:spcBef>
              <a:spcAft>
                <a:spcPts val="0"/>
              </a:spcAft>
              <a:buClr>
                <a:schemeClr val="dk2"/>
              </a:buClr>
              <a:buSzPts val="1100"/>
              <a:buFont typeface="Arial"/>
              <a:buNone/>
            </a:pPr>
            <a:r>
              <a:rPr lang="en" sz="1000">
                <a:solidFill>
                  <a:schemeClr val="dk2"/>
                </a:solidFill>
                <a:latin typeface="Muli"/>
                <a:ea typeface="Muli"/>
                <a:cs typeface="Muli"/>
                <a:sym typeface="Muli"/>
              </a:rPr>
              <a:t>eg . State Pension, housing benefit, tax credit</a:t>
            </a:r>
            <a:endParaRPr sz="1000">
              <a:solidFill>
                <a:schemeClr val="dk2"/>
              </a:solidFill>
              <a:latin typeface="Muli"/>
              <a:ea typeface="Muli"/>
              <a:cs typeface="Muli"/>
              <a:sym typeface="Muli"/>
            </a:endParaRPr>
          </a:p>
          <a:p>
            <a:pPr marL="0" marR="0" lvl="0" indent="0" algn="ctr" rtl="0">
              <a:lnSpc>
                <a:spcPct val="115000"/>
              </a:lnSpc>
              <a:spcBef>
                <a:spcPts val="800"/>
              </a:spcBef>
              <a:spcAft>
                <a:spcPts val="0"/>
              </a:spcAft>
              <a:buClr>
                <a:schemeClr val="dk2"/>
              </a:buClr>
              <a:buSzPts val="1100"/>
              <a:buFont typeface="Arial"/>
              <a:buNone/>
            </a:pPr>
            <a:r>
              <a:rPr lang="en" sz="1000">
                <a:solidFill>
                  <a:schemeClr val="dk2"/>
                </a:solidFill>
                <a:latin typeface="Muli"/>
                <a:ea typeface="Muli"/>
                <a:cs typeface="Muli"/>
                <a:sym typeface="Muli"/>
              </a:rPr>
              <a:t>↓</a:t>
            </a:r>
            <a:endParaRPr sz="1000">
              <a:solidFill>
                <a:schemeClr val="dk2"/>
              </a:solidFill>
              <a:latin typeface="Muli"/>
              <a:ea typeface="Muli"/>
              <a:cs typeface="Muli"/>
              <a:sym typeface="Muli"/>
            </a:endParaRPr>
          </a:p>
          <a:p>
            <a:pPr marL="0" marR="0" lvl="0" indent="0" algn="ctr" rtl="0">
              <a:spcBef>
                <a:spcPts val="800"/>
              </a:spcBef>
              <a:spcAft>
                <a:spcPts val="0"/>
              </a:spcAft>
              <a:buClr>
                <a:schemeClr val="dk2"/>
              </a:buClr>
              <a:buSzPts val="1100"/>
              <a:buFont typeface="Arial"/>
              <a:buNone/>
            </a:pPr>
            <a:r>
              <a:rPr lang="en" sz="1000" b="1">
                <a:solidFill>
                  <a:srgbClr val="666666"/>
                </a:solidFill>
                <a:latin typeface="Muli"/>
                <a:ea typeface="Muli"/>
                <a:cs typeface="Muli"/>
                <a:sym typeface="Muli"/>
              </a:rPr>
              <a:t>Gross Income</a:t>
            </a:r>
            <a:endParaRPr sz="1000" b="1">
              <a:solidFill>
                <a:srgbClr val="666666"/>
              </a:solidFill>
              <a:latin typeface="Muli"/>
              <a:ea typeface="Muli"/>
              <a:cs typeface="Muli"/>
              <a:sym typeface="Muli"/>
            </a:endParaRPr>
          </a:p>
          <a:p>
            <a:pPr marL="0" marR="0" lvl="0" indent="0" algn="ctr" rtl="0">
              <a:lnSpc>
                <a:spcPct val="115000"/>
              </a:lnSpc>
              <a:spcBef>
                <a:spcPts val="600"/>
              </a:spcBef>
              <a:spcAft>
                <a:spcPts val="0"/>
              </a:spcAft>
              <a:buClr>
                <a:schemeClr val="dk2"/>
              </a:buClr>
              <a:buSzPts val="1100"/>
              <a:buFont typeface="Arial"/>
              <a:buNone/>
            </a:pPr>
            <a:r>
              <a:rPr lang="en" sz="1000">
                <a:solidFill>
                  <a:schemeClr val="dk2"/>
                </a:solidFill>
                <a:latin typeface="Muli"/>
                <a:ea typeface="Muli"/>
                <a:cs typeface="Muli"/>
                <a:sym typeface="Muli"/>
              </a:rPr>
              <a:t>Before Taxes and After Benefits</a:t>
            </a:r>
            <a:endParaRPr sz="1000">
              <a:solidFill>
                <a:schemeClr val="dk2"/>
              </a:solidFill>
              <a:latin typeface="Muli"/>
              <a:ea typeface="Muli"/>
              <a:cs typeface="Muli"/>
              <a:sym typeface="Muli"/>
            </a:endParaRPr>
          </a:p>
          <a:p>
            <a:pPr marL="0" marR="0" lvl="0" indent="0" algn="ctr" rtl="0">
              <a:lnSpc>
                <a:spcPct val="115000"/>
              </a:lnSpc>
              <a:spcBef>
                <a:spcPts val="800"/>
              </a:spcBef>
              <a:spcAft>
                <a:spcPts val="0"/>
              </a:spcAft>
              <a:buClr>
                <a:schemeClr val="dk2"/>
              </a:buClr>
              <a:buSzPts val="1100"/>
              <a:buFont typeface="Arial"/>
              <a:buNone/>
            </a:pPr>
            <a:r>
              <a:rPr lang="en" sz="1000">
                <a:solidFill>
                  <a:schemeClr val="dk2"/>
                </a:solidFill>
                <a:latin typeface="Muli"/>
                <a:ea typeface="Muli"/>
                <a:cs typeface="Muli"/>
                <a:sym typeface="Muli"/>
              </a:rPr>
              <a:t>↓</a:t>
            </a:r>
            <a:endParaRPr sz="1000">
              <a:solidFill>
                <a:schemeClr val="dk2"/>
              </a:solidFill>
              <a:latin typeface="Muli"/>
              <a:ea typeface="Muli"/>
              <a:cs typeface="Muli"/>
              <a:sym typeface="Muli"/>
            </a:endParaRPr>
          </a:p>
          <a:p>
            <a:pPr marL="0" marR="0" lvl="0" indent="0" algn="ctr" rtl="0">
              <a:lnSpc>
                <a:spcPct val="115000"/>
              </a:lnSpc>
              <a:spcBef>
                <a:spcPts val="800"/>
              </a:spcBef>
              <a:spcAft>
                <a:spcPts val="0"/>
              </a:spcAft>
              <a:buClr>
                <a:schemeClr val="dk2"/>
              </a:buClr>
              <a:buSzPts val="1100"/>
              <a:buFont typeface="Arial"/>
              <a:buNone/>
            </a:pPr>
            <a:r>
              <a:rPr lang="en" sz="1000">
                <a:solidFill>
                  <a:schemeClr val="dk2"/>
                </a:solidFill>
                <a:latin typeface="Muli"/>
                <a:ea typeface="Muli"/>
                <a:cs typeface="Muli"/>
                <a:sym typeface="Muli"/>
              </a:rPr>
              <a:t>Deduct direct taxes, National Insurance and local taxes (eg council taxes)</a:t>
            </a:r>
            <a:endParaRPr sz="1000">
              <a:solidFill>
                <a:schemeClr val="dk2"/>
              </a:solidFill>
              <a:latin typeface="Muli"/>
              <a:ea typeface="Muli"/>
              <a:cs typeface="Muli"/>
              <a:sym typeface="Muli"/>
            </a:endParaRPr>
          </a:p>
          <a:p>
            <a:pPr marL="0" marR="0" lvl="0" indent="0" algn="ctr" rtl="0">
              <a:lnSpc>
                <a:spcPct val="115000"/>
              </a:lnSpc>
              <a:spcBef>
                <a:spcPts val="800"/>
              </a:spcBef>
              <a:spcAft>
                <a:spcPts val="0"/>
              </a:spcAft>
              <a:buClr>
                <a:schemeClr val="dk2"/>
              </a:buClr>
              <a:buSzPts val="1100"/>
              <a:buFont typeface="Arial"/>
              <a:buNone/>
            </a:pPr>
            <a:r>
              <a:rPr lang="en" sz="1000">
                <a:solidFill>
                  <a:schemeClr val="dk2"/>
                </a:solidFill>
                <a:latin typeface="Muli"/>
                <a:ea typeface="Muli"/>
                <a:cs typeface="Muli"/>
                <a:sym typeface="Muli"/>
              </a:rPr>
              <a:t>↓</a:t>
            </a:r>
            <a:endParaRPr sz="1000">
              <a:solidFill>
                <a:schemeClr val="dk2"/>
              </a:solidFill>
              <a:latin typeface="Muli"/>
              <a:ea typeface="Muli"/>
              <a:cs typeface="Muli"/>
              <a:sym typeface="Muli"/>
            </a:endParaRPr>
          </a:p>
          <a:p>
            <a:pPr marL="0" marR="0" lvl="0" indent="0" algn="ctr" rtl="0">
              <a:spcBef>
                <a:spcPts val="800"/>
              </a:spcBef>
              <a:spcAft>
                <a:spcPts val="0"/>
              </a:spcAft>
              <a:buClr>
                <a:schemeClr val="dk2"/>
              </a:buClr>
              <a:buSzPts val="1100"/>
              <a:buFont typeface="Arial"/>
              <a:buNone/>
            </a:pPr>
            <a:r>
              <a:rPr lang="en" sz="1000" b="1">
                <a:solidFill>
                  <a:srgbClr val="666666"/>
                </a:solidFill>
                <a:latin typeface="Muli"/>
                <a:ea typeface="Muli"/>
                <a:cs typeface="Muli"/>
                <a:sym typeface="Muli"/>
              </a:rPr>
              <a:t>Disposable Income </a:t>
            </a:r>
            <a:endParaRPr sz="1000" b="1">
              <a:solidFill>
                <a:srgbClr val="666666"/>
              </a:solidFill>
              <a:latin typeface="Muli"/>
              <a:ea typeface="Muli"/>
              <a:cs typeface="Muli"/>
              <a:sym typeface="Muli"/>
            </a:endParaRPr>
          </a:p>
          <a:p>
            <a:pPr marL="0" marR="0" lvl="0" indent="0" algn="ctr" rtl="0">
              <a:lnSpc>
                <a:spcPct val="115000"/>
              </a:lnSpc>
              <a:spcBef>
                <a:spcPts val="600"/>
              </a:spcBef>
              <a:spcAft>
                <a:spcPts val="0"/>
              </a:spcAft>
              <a:buClr>
                <a:schemeClr val="dk2"/>
              </a:buClr>
              <a:buSzPts val="1100"/>
              <a:buFont typeface="Arial"/>
              <a:buNone/>
            </a:pPr>
            <a:r>
              <a:rPr lang="en" sz="1000">
                <a:solidFill>
                  <a:schemeClr val="dk2"/>
                </a:solidFill>
                <a:latin typeface="Muli"/>
                <a:ea typeface="Muli"/>
                <a:cs typeface="Muli"/>
                <a:sym typeface="Muli"/>
              </a:rPr>
              <a:t>After direct taxes and benefits</a:t>
            </a:r>
            <a:endParaRPr sz="1000">
              <a:solidFill>
                <a:schemeClr val="dk2"/>
              </a:solidFill>
              <a:latin typeface="Muli"/>
              <a:ea typeface="Muli"/>
              <a:cs typeface="Muli"/>
              <a:sym typeface="Muli"/>
            </a:endParaRPr>
          </a:p>
          <a:p>
            <a:pPr marL="0" marR="0" lvl="0" indent="0" algn="ctr" rtl="0">
              <a:lnSpc>
                <a:spcPct val="115000"/>
              </a:lnSpc>
              <a:spcBef>
                <a:spcPts val="800"/>
              </a:spcBef>
              <a:spcAft>
                <a:spcPts val="0"/>
              </a:spcAft>
              <a:buClr>
                <a:schemeClr val="dk2"/>
              </a:buClr>
              <a:buSzPts val="1100"/>
              <a:buFont typeface="Arial"/>
              <a:buNone/>
            </a:pPr>
            <a:r>
              <a:rPr lang="en" sz="1000">
                <a:solidFill>
                  <a:schemeClr val="dk2"/>
                </a:solidFill>
                <a:latin typeface="Muli"/>
                <a:ea typeface="Muli"/>
                <a:cs typeface="Muli"/>
                <a:sym typeface="Muli"/>
              </a:rPr>
              <a:t>↓</a:t>
            </a:r>
            <a:endParaRPr sz="1000">
              <a:solidFill>
                <a:schemeClr val="dk2"/>
              </a:solidFill>
              <a:latin typeface="Muli"/>
              <a:ea typeface="Muli"/>
              <a:cs typeface="Muli"/>
              <a:sym typeface="Muli"/>
            </a:endParaRPr>
          </a:p>
          <a:p>
            <a:pPr marL="0" marR="0" lvl="0" indent="0" algn="ctr" rtl="0">
              <a:lnSpc>
                <a:spcPct val="115000"/>
              </a:lnSpc>
              <a:spcBef>
                <a:spcPts val="800"/>
              </a:spcBef>
              <a:spcAft>
                <a:spcPts val="0"/>
              </a:spcAft>
              <a:buClr>
                <a:schemeClr val="dk2"/>
              </a:buClr>
              <a:buSzPts val="1100"/>
              <a:buFont typeface="Arial"/>
              <a:buNone/>
            </a:pPr>
            <a:r>
              <a:rPr lang="en" sz="1000">
                <a:solidFill>
                  <a:schemeClr val="dk2"/>
                </a:solidFill>
                <a:latin typeface="Muli"/>
                <a:ea typeface="Muli"/>
                <a:cs typeface="Muli"/>
                <a:sym typeface="Muli"/>
              </a:rPr>
              <a:t>Deduct indirect taxes (eg VAT)</a:t>
            </a:r>
            <a:endParaRPr sz="1000">
              <a:solidFill>
                <a:schemeClr val="dk2"/>
              </a:solidFill>
              <a:latin typeface="Muli"/>
              <a:ea typeface="Muli"/>
              <a:cs typeface="Muli"/>
              <a:sym typeface="Muli"/>
            </a:endParaRPr>
          </a:p>
          <a:p>
            <a:pPr marL="0" marR="0" lvl="0" indent="0" algn="ctr" rtl="0">
              <a:lnSpc>
                <a:spcPct val="115000"/>
              </a:lnSpc>
              <a:spcBef>
                <a:spcPts val="800"/>
              </a:spcBef>
              <a:spcAft>
                <a:spcPts val="0"/>
              </a:spcAft>
              <a:buClr>
                <a:schemeClr val="dk2"/>
              </a:buClr>
              <a:buSzPts val="1100"/>
              <a:buFont typeface="Arial"/>
              <a:buNone/>
            </a:pPr>
            <a:r>
              <a:rPr lang="en" sz="1000">
                <a:solidFill>
                  <a:schemeClr val="dk2"/>
                </a:solidFill>
                <a:latin typeface="Muli"/>
                <a:ea typeface="Muli"/>
                <a:cs typeface="Muli"/>
                <a:sym typeface="Muli"/>
              </a:rPr>
              <a:t>↓</a:t>
            </a:r>
            <a:endParaRPr sz="1000">
              <a:solidFill>
                <a:schemeClr val="dk2"/>
              </a:solidFill>
              <a:latin typeface="Muli"/>
              <a:ea typeface="Muli"/>
              <a:cs typeface="Muli"/>
              <a:sym typeface="Muli"/>
            </a:endParaRPr>
          </a:p>
          <a:p>
            <a:pPr marL="0" marR="0" lvl="0" indent="0" algn="ctr" rtl="0">
              <a:spcBef>
                <a:spcPts val="800"/>
              </a:spcBef>
              <a:spcAft>
                <a:spcPts val="0"/>
              </a:spcAft>
              <a:buClr>
                <a:schemeClr val="dk2"/>
              </a:buClr>
              <a:buSzPts val="1100"/>
              <a:buFont typeface="Arial"/>
              <a:buNone/>
            </a:pPr>
            <a:r>
              <a:rPr lang="en" sz="1000" b="1">
                <a:solidFill>
                  <a:srgbClr val="666666"/>
                </a:solidFill>
                <a:latin typeface="Muli"/>
                <a:ea typeface="Muli"/>
                <a:cs typeface="Muli"/>
                <a:sym typeface="Muli"/>
              </a:rPr>
              <a:t>Post tax income</a:t>
            </a:r>
            <a:endParaRPr sz="1000" b="1">
              <a:solidFill>
                <a:srgbClr val="666666"/>
              </a:solidFill>
              <a:latin typeface="Muli"/>
              <a:ea typeface="Muli"/>
              <a:cs typeface="Muli"/>
              <a:sym typeface="Muli"/>
            </a:endParaRPr>
          </a:p>
          <a:p>
            <a:pPr marL="0" marR="0" lvl="0" indent="0" algn="ctr" rtl="0">
              <a:lnSpc>
                <a:spcPct val="115000"/>
              </a:lnSpc>
              <a:spcBef>
                <a:spcPts val="600"/>
              </a:spcBef>
              <a:spcAft>
                <a:spcPts val="0"/>
              </a:spcAft>
              <a:buClr>
                <a:schemeClr val="dk2"/>
              </a:buClr>
              <a:buSzPts val="1100"/>
              <a:buFont typeface="Arial"/>
              <a:buNone/>
            </a:pPr>
            <a:r>
              <a:rPr lang="en" sz="1000">
                <a:solidFill>
                  <a:schemeClr val="dk2"/>
                </a:solidFill>
                <a:latin typeface="Muli"/>
                <a:ea typeface="Muli"/>
                <a:cs typeface="Muli"/>
                <a:sym typeface="Muli"/>
              </a:rPr>
              <a:t>After both direct/indirect taxes and benefits</a:t>
            </a:r>
            <a:endParaRPr sz="1000">
              <a:solidFill>
                <a:schemeClr val="dk2"/>
              </a:solidFill>
              <a:latin typeface="Muli"/>
              <a:ea typeface="Muli"/>
              <a:cs typeface="Muli"/>
              <a:sym typeface="Muli"/>
            </a:endParaRPr>
          </a:p>
          <a:p>
            <a:pPr marL="0" marR="0" lvl="0" indent="0" algn="ctr" rtl="0">
              <a:lnSpc>
                <a:spcPct val="115000"/>
              </a:lnSpc>
              <a:spcBef>
                <a:spcPts val="800"/>
              </a:spcBef>
              <a:spcAft>
                <a:spcPts val="0"/>
              </a:spcAft>
              <a:buClr>
                <a:schemeClr val="dk2"/>
              </a:buClr>
              <a:buSzPts val="1100"/>
              <a:buFont typeface="Arial"/>
              <a:buNone/>
            </a:pPr>
            <a:r>
              <a:rPr lang="en" sz="1000">
                <a:solidFill>
                  <a:schemeClr val="dk2"/>
                </a:solidFill>
                <a:latin typeface="Muli"/>
                <a:ea typeface="Muli"/>
                <a:cs typeface="Muli"/>
                <a:sym typeface="Muli"/>
              </a:rPr>
              <a:t>↓</a:t>
            </a:r>
            <a:endParaRPr sz="1000">
              <a:solidFill>
                <a:schemeClr val="dk2"/>
              </a:solidFill>
              <a:latin typeface="Muli"/>
              <a:ea typeface="Muli"/>
              <a:cs typeface="Muli"/>
              <a:sym typeface="Muli"/>
            </a:endParaRPr>
          </a:p>
          <a:p>
            <a:pPr marL="0" marR="0" lvl="0" indent="0" algn="ctr" rtl="0">
              <a:lnSpc>
                <a:spcPct val="115000"/>
              </a:lnSpc>
              <a:spcBef>
                <a:spcPts val="800"/>
              </a:spcBef>
              <a:spcAft>
                <a:spcPts val="0"/>
              </a:spcAft>
              <a:buClr>
                <a:schemeClr val="dk2"/>
              </a:buClr>
              <a:buSzPts val="1100"/>
              <a:buFont typeface="Arial"/>
              <a:buNone/>
            </a:pPr>
            <a:r>
              <a:rPr lang="en" sz="1000">
                <a:solidFill>
                  <a:schemeClr val="dk2"/>
                </a:solidFill>
                <a:latin typeface="Muli"/>
                <a:ea typeface="Muli"/>
                <a:cs typeface="Muli"/>
                <a:sym typeface="Muli"/>
              </a:rPr>
              <a:t>Deduct housing costs </a:t>
            </a:r>
            <a:endParaRPr sz="1000">
              <a:solidFill>
                <a:schemeClr val="dk2"/>
              </a:solidFill>
              <a:latin typeface="Muli"/>
              <a:ea typeface="Muli"/>
              <a:cs typeface="Muli"/>
              <a:sym typeface="Muli"/>
            </a:endParaRPr>
          </a:p>
          <a:p>
            <a:pPr marL="0" marR="0" lvl="0" indent="0" algn="ctr" rtl="0">
              <a:lnSpc>
                <a:spcPct val="115000"/>
              </a:lnSpc>
              <a:spcBef>
                <a:spcPts val="800"/>
              </a:spcBef>
              <a:spcAft>
                <a:spcPts val="0"/>
              </a:spcAft>
              <a:buClr>
                <a:schemeClr val="dk2"/>
              </a:buClr>
              <a:buSzPts val="1100"/>
              <a:buFont typeface="Arial"/>
              <a:buNone/>
            </a:pPr>
            <a:r>
              <a:rPr lang="en" sz="1000">
                <a:solidFill>
                  <a:schemeClr val="dk2"/>
                </a:solidFill>
                <a:latin typeface="Muli"/>
                <a:ea typeface="Muli"/>
                <a:cs typeface="Muli"/>
                <a:sym typeface="Muli"/>
              </a:rPr>
              <a:t>↓</a:t>
            </a:r>
            <a:endParaRPr sz="1000">
              <a:solidFill>
                <a:schemeClr val="dk2"/>
              </a:solidFill>
              <a:latin typeface="Muli"/>
              <a:ea typeface="Muli"/>
              <a:cs typeface="Muli"/>
              <a:sym typeface="Muli"/>
            </a:endParaRPr>
          </a:p>
          <a:p>
            <a:pPr marL="0" marR="0" lvl="0" indent="0" algn="ctr" rtl="0">
              <a:lnSpc>
                <a:spcPct val="115000"/>
              </a:lnSpc>
              <a:spcBef>
                <a:spcPts val="800"/>
              </a:spcBef>
              <a:spcAft>
                <a:spcPts val="0"/>
              </a:spcAft>
              <a:buClr>
                <a:schemeClr val="dk2"/>
              </a:buClr>
              <a:buSzPts val="1100"/>
              <a:buFont typeface="Arial"/>
              <a:buNone/>
            </a:pPr>
            <a:r>
              <a:rPr lang="en" sz="1000">
                <a:solidFill>
                  <a:schemeClr val="dk2"/>
                </a:solidFill>
                <a:latin typeface="Muli"/>
                <a:ea typeface="Muli"/>
                <a:cs typeface="Muli"/>
                <a:sym typeface="Muli"/>
              </a:rPr>
              <a:t>Post-tax income (AHC)</a:t>
            </a:r>
            <a:endParaRPr sz="1000">
              <a:solidFill>
                <a:schemeClr val="dk2"/>
              </a:solidFill>
              <a:latin typeface="Muli"/>
              <a:ea typeface="Muli"/>
              <a:cs typeface="Muli"/>
              <a:sym typeface="Muli"/>
            </a:endParaRPr>
          </a:p>
          <a:p>
            <a:pPr marL="0" marR="0" lvl="0" indent="0" algn="ctr" rtl="0">
              <a:lnSpc>
                <a:spcPct val="115000"/>
              </a:lnSpc>
              <a:spcBef>
                <a:spcPts val="800"/>
              </a:spcBef>
              <a:spcAft>
                <a:spcPts val="0"/>
              </a:spcAft>
              <a:buClr>
                <a:schemeClr val="dk2"/>
              </a:buClr>
              <a:buSzPts val="1100"/>
              <a:buFont typeface="Arial"/>
              <a:buNone/>
            </a:pPr>
            <a:r>
              <a:rPr lang="en" sz="1000">
                <a:solidFill>
                  <a:schemeClr val="dk2"/>
                </a:solidFill>
                <a:latin typeface="Muli"/>
                <a:ea typeface="Muli"/>
                <a:cs typeface="Muli"/>
                <a:sym typeface="Muli"/>
              </a:rPr>
              <a:t>↓</a:t>
            </a:r>
            <a:endParaRPr sz="1000">
              <a:solidFill>
                <a:schemeClr val="dk2"/>
              </a:solidFill>
              <a:latin typeface="Muli"/>
              <a:ea typeface="Muli"/>
              <a:cs typeface="Muli"/>
              <a:sym typeface="Muli"/>
            </a:endParaRPr>
          </a:p>
          <a:p>
            <a:pPr marL="0" marR="0" lvl="0" indent="0" algn="ctr" rtl="0">
              <a:spcBef>
                <a:spcPts val="800"/>
              </a:spcBef>
              <a:spcAft>
                <a:spcPts val="0"/>
              </a:spcAft>
              <a:buClr>
                <a:schemeClr val="dk2"/>
              </a:buClr>
              <a:buSzPts val="1100"/>
              <a:buFont typeface="Arial"/>
              <a:buNone/>
            </a:pPr>
            <a:r>
              <a:rPr lang="en" sz="1000" b="1">
                <a:solidFill>
                  <a:srgbClr val="666666"/>
                </a:solidFill>
                <a:latin typeface="Muli"/>
                <a:ea typeface="Muli"/>
                <a:cs typeface="Muli"/>
                <a:sym typeface="Muli"/>
              </a:rPr>
              <a:t>Discretionary income (income available for discretionary consumption)</a:t>
            </a:r>
            <a:endParaRPr sz="1000" b="1">
              <a:solidFill>
                <a:srgbClr val="666666"/>
              </a:solidFill>
              <a:latin typeface="Muli"/>
              <a:ea typeface="Muli"/>
              <a:cs typeface="Muli"/>
              <a:sym typeface="Muli"/>
            </a:endParaRPr>
          </a:p>
          <a:p>
            <a:pPr marL="0" lvl="0" indent="0" rtl="0">
              <a:spcBef>
                <a:spcPts val="5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2"/>
              </a:buClr>
              <a:buSzPts val="1100"/>
              <a:buFont typeface="Arial"/>
              <a:buNone/>
            </a:pPr>
            <a:r>
              <a:rPr lang="en"/>
              <a:t>1.DIAGRAM -- wealth increase, </a:t>
            </a:r>
            <a:endParaRPr/>
          </a:p>
          <a:p>
            <a:pPr marL="0" lvl="0" indent="0" rtl="0">
              <a:spcBef>
                <a:spcPts val="0"/>
              </a:spcBef>
              <a:spcAft>
                <a:spcPts val="0"/>
              </a:spcAft>
              <a:buNone/>
            </a:pPr>
            <a:r>
              <a:rPr lang="en"/>
              <a:t>Arrow circle: some people own property; others don’t. Those that don’t pay rent. If the rent goes up, that's a transfer from the have nots to the haves. And if the interest rate declines, then that increases the capital value of houses.</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r>
              <a:rPr lang="en" b="1">
                <a:solidFill>
                  <a:srgbClr val="FF0000"/>
                </a:solidFill>
              </a:rPr>
              <a:t>Comment: </a:t>
            </a:r>
            <a:endParaRPr b="1">
              <a:solidFill>
                <a:srgbClr val="FF0000"/>
              </a:solidFill>
            </a:endParaRPr>
          </a:p>
          <a:p>
            <a:pPr marL="0" lvl="0" indent="0" rtl="0">
              <a:spcBef>
                <a:spcPts val="0"/>
              </a:spcBef>
              <a:spcAft>
                <a:spcPts val="0"/>
              </a:spcAft>
              <a:buNone/>
            </a:pPr>
            <a:r>
              <a:rPr lang="en" b="1">
                <a:solidFill>
                  <a:srgbClr val="FF0000"/>
                </a:solidFill>
              </a:rPr>
              <a:t>I still find this diagram a bit confusing to be honest. It’s not clear what it is trying to show. </a:t>
            </a:r>
            <a:endParaRPr b="1">
              <a:solidFill>
                <a:srgbClr val="FF0000"/>
              </a:solidFill>
            </a:endParaRPr>
          </a:p>
          <a:p>
            <a:pPr marL="0" lvl="0" indent="0" rtl="0">
              <a:spcBef>
                <a:spcPts val="0"/>
              </a:spcBef>
              <a:spcAft>
                <a:spcPts val="0"/>
              </a:spcAft>
              <a:buNone/>
            </a:pPr>
            <a:r>
              <a:rPr lang="en" b="1">
                <a:solidFill>
                  <a:srgbClr val="FF0000"/>
                </a:solidFill>
              </a:rPr>
              <a:t>It would be better shown perhaps as a diagram of the whole system.</a:t>
            </a:r>
            <a:endParaRPr b="1">
              <a:solidFill>
                <a:srgbClr val="FF0000"/>
              </a:solidFill>
            </a:endParaRPr>
          </a:p>
          <a:p>
            <a:pPr marL="0" lvl="0" indent="0" rtl="0">
              <a:spcBef>
                <a:spcPts val="0"/>
              </a:spcBef>
              <a:spcAft>
                <a:spcPts val="0"/>
              </a:spcAft>
              <a:buNone/>
            </a:pPr>
            <a:endParaRPr b="1">
              <a:solidFill>
                <a:srgbClr val="FF0000"/>
              </a:solidFill>
            </a:endParaRPr>
          </a:p>
          <a:p>
            <a:pPr marL="0" lvl="0" indent="0" rtl="0">
              <a:spcBef>
                <a:spcPts val="0"/>
              </a:spcBef>
              <a:spcAft>
                <a:spcPts val="0"/>
              </a:spcAft>
              <a:buNone/>
            </a:pPr>
            <a:r>
              <a:rPr lang="en" b="1">
                <a:solidFill>
                  <a:srgbClr val="FF0000"/>
                </a:solidFill>
              </a:rPr>
              <a:t>E.g. A system diagram</a:t>
            </a:r>
            <a:endParaRPr b="1">
              <a:solidFill>
                <a:srgbClr val="FF0000"/>
              </a:solidFill>
            </a:endParaRPr>
          </a:p>
          <a:p>
            <a:pPr marL="0" lvl="0" indent="0" rtl="0">
              <a:spcBef>
                <a:spcPts val="0"/>
              </a:spcBef>
              <a:spcAft>
                <a:spcPts val="0"/>
              </a:spcAft>
              <a:buClr>
                <a:schemeClr val="dk2"/>
              </a:buClr>
              <a:buSzPts val="1100"/>
              <a:buFont typeface="Arial"/>
              <a:buNone/>
            </a:pPr>
            <a:endParaRPr b="1">
              <a:solidFill>
                <a:srgbClr val="FF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2"/>
              </a:buClr>
              <a:buSzPts val="1100"/>
              <a:buFont typeface="Arial"/>
              <a:buNone/>
            </a:pPr>
            <a:r>
              <a:rPr lang="en" sz="1000" b="1">
                <a:solidFill>
                  <a:schemeClr val="dk2"/>
                </a:solidFill>
                <a:latin typeface="Muli"/>
                <a:ea typeface="Muli"/>
                <a:cs typeface="Muli"/>
                <a:sym typeface="Muli"/>
              </a:rPr>
              <a:t>2. Land v Building value image</a:t>
            </a:r>
            <a:endParaRPr sz="1000" b="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a:solidFill>
                  <a:schemeClr val="dk2"/>
                </a:solidFill>
                <a:latin typeface="Muli"/>
                <a:ea typeface="Muli"/>
                <a:cs typeface="Muli"/>
                <a:sym typeface="Muli"/>
              </a:rPr>
              <a:t>Cartoon of two identical houses (possibly ‘Monopoly’ houses?), on land.  One in London.  The other in Scunthorpe.  Comparing the value of the houses (the same) with the value of the land underneath (very different).</a:t>
            </a:r>
            <a:endParaRPr sz="1000">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b="1">
                <a:solidFill>
                  <a:srgbClr val="FF0000"/>
                </a:solidFill>
                <a:latin typeface="Muli"/>
                <a:ea typeface="Muli"/>
                <a:cs typeface="Muli"/>
                <a:sym typeface="Muli"/>
              </a:rPr>
              <a:t>Comments:</a:t>
            </a:r>
            <a:endParaRPr sz="1000" b="1">
              <a:solidFill>
                <a:srgbClr val="FF0000"/>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r>
              <a:rPr lang="en" sz="1000" b="1">
                <a:solidFill>
                  <a:srgbClr val="FF0000"/>
                </a:solidFill>
                <a:latin typeface="Muli"/>
                <a:ea typeface="Muli"/>
                <a:cs typeface="Muli"/>
                <a:sym typeface="Muli"/>
              </a:rPr>
              <a:t>Would this work if the land value was shown as a ‘deep’ bit of land ie as a sort of pictorial bar chart? Should we use ‘real’ values? Ie the values in London or Scunthorpe?</a:t>
            </a:r>
            <a:endParaRPr sz="1000" b="1">
              <a:solidFill>
                <a:srgbClr val="FF0000"/>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a:solidFill>
                <a:schemeClr val="dk2"/>
              </a:solidFill>
              <a:latin typeface="Muli"/>
              <a:ea typeface="Muli"/>
              <a:cs typeface="Muli"/>
              <a:sym typeface="Mul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2"/>
              </a:buClr>
              <a:buSzPts val="1100"/>
              <a:buFont typeface="Arial"/>
              <a:buNone/>
            </a:pPr>
            <a:r>
              <a:rPr lang="en" sz="1000" b="1">
                <a:solidFill>
                  <a:schemeClr val="dk2"/>
                </a:solidFill>
                <a:latin typeface="Muli"/>
                <a:ea typeface="Muli"/>
                <a:cs typeface="Muli"/>
                <a:sym typeface="Muli"/>
              </a:rPr>
              <a:t>3. Ways of getting rich</a:t>
            </a:r>
            <a:endParaRPr sz="1000" b="1">
              <a:solidFill>
                <a:schemeClr val="dk2"/>
              </a:solidFill>
              <a:latin typeface="Muli"/>
              <a:ea typeface="Muli"/>
              <a:cs typeface="Muli"/>
              <a:sym typeface="Muli"/>
            </a:endParaRPr>
          </a:p>
          <a:p>
            <a:pPr marL="0" lvl="0" indent="0" rtl="0">
              <a:lnSpc>
                <a:spcPct val="115000"/>
              </a:lnSpc>
              <a:spcBef>
                <a:spcPts val="0"/>
              </a:spcBef>
              <a:spcAft>
                <a:spcPts val="0"/>
              </a:spcAft>
              <a:buClr>
                <a:schemeClr val="dk2"/>
              </a:buClr>
              <a:buSzPts val="1100"/>
              <a:buFont typeface="Arial"/>
              <a:buNone/>
            </a:pPr>
            <a:endParaRPr sz="1000">
              <a:solidFill>
                <a:schemeClr val="dk2"/>
              </a:solidFill>
              <a:latin typeface="Muli"/>
              <a:ea typeface="Muli"/>
              <a:cs typeface="Muli"/>
              <a:sym typeface="Muli"/>
            </a:endParaRPr>
          </a:p>
          <a:p>
            <a:pPr marL="0" marR="0" lvl="0" indent="0" algn="just" rtl="0">
              <a:lnSpc>
                <a:spcPct val="115000"/>
              </a:lnSpc>
              <a:spcBef>
                <a:spcPts val="600"/>
              </a:spcBef>
              <a:spcAft>
                <a:spcPts val="0"/>
              </a:spcAft>
              <a:buClr>
                <a:schemeClr val="dk2"/>
              </a:buClr>
              <a:buSzPts val="1100"/>
              <a:buFont typeface="Arial"/>
              <a:buNone/>
            </a:pPr>
            <a:r>
              <a:rPr lang="en" sz="1000">
                <a:solidFill>
                  <a:schemeClr val="dk2"/>
                </a:solidFill>
                <a:latin typeface="Muli"/>
                <a:ea typeface="Muli"/>
                <a:cs typeface="Muli"/>
                <a:sym typeface="Muli"/>
              </a:rPr>
              <a:t>Key Drivers of Wealth Inequality, with explanation</a:t>
            </a:r>
            <a:endParaRPr sz="1000">
              <a:solidFill>
                <a:schemeClr val="dk2"/>
              </a:solidFill>
              <a:latin typeface="Muli"/>
              <a:ea typeface="Muli"/>
              <a:cs typeface="Muli"/>
              <a:sym typeface="Muli"/>
            </a:endParaRPr>
          </a:p>
          <a:p>
            <a:pPr marL="457200" lvl="0" indent="-292100" rtl="0">
              <a:lnSpc>
                <a:spcPct val="115000"/>
              </a:lnSpc>
              <a:spcBef>
                <a:spcPts val="800"/>
              </a:spcBef>
              <a:spcAft>
                <a:spcPts val="0"/>
              </a:spcAft>
              <a:buClr>
                <a:schemeClr val="dk2"/>
              </a:buClr>
              <a:buSzPts val="1000"/>
              <a:buFont typeface="Muli"/>
              <a:buChar char="●"/>
            </a:pPr>
            <a:r>
              <a:rPr lang="en" sz="1000">
                <a:solidFill>
                  <a:schemeClr val="dk2"/>
                </a:solidFill>
                <a:latin typeface="Muli"/>
                <a:ea typeface="Muli"/>
                <a:cs typeface="Muli"/>
                <a:sym typeface="Muli"/>
              </a:rPr>
              <a:t>LAND (picture of a house on land)</a:t>
            </a:r>
            <a:endParaRPr sz="1000">
              <a:solidFill>
                <a:schemeClr val="dk2"/>
              </a:solidFill>
              <a:latin typeface="Muli"/>
              <a:ea typeface="Muli"/>
              <a:cs typeface="Muli"/>
              <a:sym typeface="Muli"/>
            </a:endParaRPr>
          </a:p>
          <a:p>
            <a:pPr marL="457200" lvl="0" indent="-292100" rtl="0">
              <a:lnSpc>
                <a:spcPct val="115000"/>
              </a:lnSpc>
              <a:spcBef>
                <a:spcPts val="0"/>
              </a:spcBef>
              <a:spcAft>
                <a:spcPts val="0"/>
              </a:spcAft>
              <a:buClr>
                <a:schemeClr val="dk2"/>
              </a:buClr>
              <a:buSzPts val="1000"/>
              <a:buFont typeface="Muli"/>
              <a:buChar char="●"/>
            </a:pPr>
            <a:r>
              <a:rPr lang="en" sz="1000">
                <a:solidFill>
                  <a:schemeClr val="dk2"/>
                </a:solidFill>
                <a:latin typeface="Muli"/>
                <a:ea typeface="Muli"/>
                <a:cs typeface="Muli"/>
                <a:sym typeface="Muli"/>
              </a:rPr>
              <a:t>INTEREST RATES (percentage sign and arrow going down)</a:t>
            </a:r>
            <a:endParaRPr sz="1000">
              <a:solidFill>
                <a:schemeClr val="dk2"/>
              </a:solidFill>
              <a:latin typeface="Muli"/>
              <a:ea typeface="Muli"/>
              <a:cs typeface="Muli"/>
              <a:sym typeface="Muli"/>
            </a:endParaRPr>
          </a:p>
          <a:p>
            <a:pPr marL="457200" lvl="0" indent="-292100" rtl="0">
              <a:lnSpc>
                <a:spcPct val="115000"/>
              </a:lnSpc>
              <a:spcBef>
                <a:spcPts val="0"/>
              </a:spcBef>
              <a:spcAft>
                <a:spcPts val="0"/>
              </a:spcAft>
              <a:buClr>
                <a:schemeClr val="dk2"/>
              </a:buClr>
              <a:buSzPts val="1000"/>
              <a:buFont typeface="Muli"/>
              <a:buChar char="●"/>
            </a:pPr>
            <a:r>
              <a:rPr lang="en" sz="1000">
                <a:solidFill>
                  <a:schemeClr val="dk2"/>
                </a:solidFill>
                <a:latin typeface="Muli"/>
                <a:ea typeface="Muli"/>
                <a:cs typeface="Muli"/>
                <a:sym typeface="Muli"/>
              </a:rPr>
              <a:t>MONOPOLY (monopoly man character)</a:t>
            </a:r>
            <a:endParaRPr sz="1000">
              <a:solidFill>
                <a:schemeClr val="dk2"/>
              </a:solidFill>
              <a:latin typeface="Muli"/>
              <a:ea typeface="Muli"/>
              <a:cs typeface="Muli"/>
              <a:sym typeface="Muli"/>
            </a:endParaRPr>
          </a:p>
          <a:p>
            <a:pPr marL="457200" lvl="0" indent="-292100" rtl="0">
              <a:lnSpc>
                <a:spcPct val="115000"/>
              </a:lnSpc>
              <a:spcBef>
                <a:spcPts val="0"/>
              </a:spcBef>
              <a:spcAft>
                <a:spcPts val="0"/>
              </a:spcAft>
              <a:buClr>
                <a:schemeClr val="dk2"/>
              </a:buClr>
              <a:buSzPts val="1000"/>
              <a:buFont typeface="Muli"/>
              <a:buChar char="●"/>
            </a:pPr>
            <a:r>
              <a:rPr lang="en" sz="1000">
                <a:solidFill>
                  <a:schemeClr val="dk2"/>
                </a:solidFill>
                <a:latin typeface="Muli"/>
                <a:ea typeface="Muli"/>
                <a:cs typeface="Muli"/>
                <a:sym typeface="Muli"/>
              </a:rPr>
              <a:t>INCOME INEQUALITY (image of cash perhaps?)</a:t>
            </a:r>
            <a:endParaRPr sz="1000">
              <a:solidFill>
                <a:schemeClr val="dk2"/>
              </a:solidFill>
              <a:latin typeface="Muli"/>
              <a:ea typeface="Muli"/>
              <a:cs typeface="Muli"/>
              <a:sym typeface="Muli"/>
            </a:endParaRPr>
          </a:p>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r>
              <a:rPr lang="en"/>
              <a:t>Comments:</a:t>
            </a:r>
            <a:endParaRPr/>
          </a:p>
          <a:p>
            <a:pPr marL="0" lvl="0" indent="0">
              <a:spcBef>
                <a:spcPts val="0"/>
              </a:spcBef>
              <a:spcAft>
                <a:spcPts val="0"/>
              </a:spcAft>
              <a:buNone/>
            </a:pPr>
            <a:r>
              <a:rPr lang="en"/>
              <a:t>Is the monopolist diagram very clear? What is it trying to show? In no cases are there ‘systems’ diagrams.</a:t>
            </a:r>
            <a:endParaRPr/>
          </a:p>
          <a:p>
            <a:pPr marL="0" lvl="0" indent="0" rtl="0">
              <a:spcBef>
                <a:spcPts val="0"/>
              </a:spcBef>
              <a:spcAft>
                <a:spcPts val="0"/>
              </a:spcAft>
              <a:buNone/>
            </a:pPr>
            <a:r>
              <a:rPr lang="en"/>
              <a:t>Jo: please be specific in the diagram descriptions, i.e. please ask for a systems diagram if one is required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2"/>
              </a:buClr>
              <a:buSzPts val="1100"/>
              <a:buFont typeface="Arial"/>
              <a:buNone/>
            </a:pPr>
            <a:r>
              <a:rPr lang="en" b="1"/>
              <a:t>4. What happens when infrastructure/railway is built?</a:t>
            </a:r>
            <a:endParaRPr b="1"/>
          </a:p>
          <a:p>
            <a:pPr marL="0" lvl="0" indent="0" rtl="0">
              <a:spcBef>
                <a:spcPts val="0"/>
              </a:spcBef>
              <a:spcAft>
                <a:spcPts val="0"/>
              </a:spcAft>
              <a:buClr>
                <a:schemeClr val="dk2"/>
              </a:buClr>
              <a:buSzPts val="1100"/>
              <a:buFont typeface="Arial"/>
              <a:buNone/>
            </a:pPr>
            <a:endParaRPr/>
          </a:p>
          <a:p>
            <a:pPr marL="0" lvl="0" indent="0" rtl="0">
              <a:spcBef>
                <a:spcPts val="0"/>
              </a:spcBef>
              <a:spcAft>
                <a:spcPts val="0"/>
              </a:spcAft>
              <a:buClr>
                <a:schemeClr val="dk2"/>
              </a:buClr>
              <a:buSzPts val="1100"/>
              <a:buFont typeface="Arial"/>
              <a:buNone/>
            </a:pPr>
            <a:r>
              <a:rPr lang="en"/>
              <a:t>Image</a:t>
            </a:r>
            <a:endParaRPr/>
          </a:p>
          <a:p>
            <a:pPr marL="0" lvl="0" indent="0" rtl="0">
              <a:spcBef>
                <a:spcPts val="0"/>
              </a:spcBef>
              <a:spcAft>
                <a:spcPts val="0"/>
              </a:spcAft>
              <a:buClr>
                <a:schemeClr val="dk2"/>
              </a:buClr>
              <a:buSzPts val="1100"/>
              <a:buFont typeface="Arial"/>
              <a:buNone/>
            </a:pPr>
            <a:r>
              <a:rPr lang="en"/>
              <a:t>House on land  -- railway comes in ---- same house on land as much higher land value</a:t>
            </a:r>
            <a:endParaRPr/>
          </a:p>
          <a:p>
            <a:pPr marL="0" lvl="0" indent="0">
              <a:spcBef>
                <a:spcPts val="0"/>
              </a:spcBef>
              <a:spcAft>
                <a:spcPts val="0"/>
              </a:spcAft>
              <a:buNone/>
            </a:pPr>
            <a:endParaRPr/>
          </a:p>
          <a:p>
            <a:pPr marL="0" lvl="0" indent="0">
              <a:spcBef>
                <a:spcPts val="0"/>
              </a:spcBef>
              <a:spcAft>
                <a:spcPts val="0"/>
              </a:spcAft>
              <a:buNone/>
            </a:pPr>
            <a:r>
              <a:rPr lang="en" b="1"/>
              <a:t>Purpose</a:t>
            </a:r>
            <a:endParaRPr b="1"/>
          </a:p>
          <a:p>
            <a:pPr marL="0" lvl="0" indent="0">
              <a:spcBef>
                <a:spcPts val="0"/>
              </a:spcBef>
              <a:spcAft>
                <a:spcPts val="0"/>
              </a:spcAft>
              <a:buNone/>
            </a:pPr>
            <a:r>
              <a:rPr lang="en"/>
              <a:t>This diagram (or set of diagrams) illustrate unearned increases in land value when new infrastructure is built. It might work best as a series of diagrams - for example, when a new piece of infrastructure is built such as a metro line, the land value near the metro line increases. One sequence that would show this would be first some houses without metro stop; then the addition of the new metro stop and an increase in land value for the houses and other buildings concerned.</a:t>
            </a:r>
            <a:endParaRPr/>
          </a:p>
          <a:p>
            <a:pPr marL="0" lvl="0" indent="0">
              <a:spcBef>
                <a:spcPts val="0"/>
              </a:spcBef>
              <a:spcAft>
                <a:spcPts val="0"/>
              </a:spcAft>
              <a:buNone/>
            </a:pPr>
            <a:endParaRPr/>
          </a:p>
          <a:p>
            <a:pPr marL="0" lvl="0" indent="0">
              <a:spcBef>
                <a:spcPts val="0"/>
              </a:spcBef>
              <a:spcAft>
                <a:spcPts val="0"/>
              </a:spcAft>
              <a:buNone/>
            </a:pPr>
            <a:r>
              <a:rPr lang="en" b="1"/>
              <a:t>4b. </a:t>
            </a:r>
            <a:r>
              <a:rPr lang="en"/>
              <a:t>Capture of land values </a:t>
            </a:r>
            <a:endParaRPr/>
          </a:p>
          <a:p>
            <a:pPr marL="0" lvl="0" indent="0">
              <a:spcBef>
                <a:spcPts val="0"/>
              </a:spcBef>
              <a:spcAft>
                <a:spcPts val="0"/>
              </a:spcAft>
              <a:buNone/>
            </a:pPr>
            <a:r>
              <a:rPr lang="en"/>
              <a:t>Could also show how HK does it purchase of land by metro company, and how you could do it with Incremental LVT</a:t>
            </a:r>
            <a:endParaRPr/>
          </a:p>
          <a:p>
            <a:pPr marL="0" lvl="0" indent="0">
              <a:spcBef>
                <a:spcPts val="0"/>
              </a:spcBef>
              <a:spcAft>
                <a:spcPts val="0"/>
              </a:spcAft>
              <a:buClr>
                <a:schemeClr val="dk2"/>
              </a:buClr>
              <a:buSzPts val="1100"/>
              <a:buFont typeface="Arial"/>
              <a:buNone/>
            </a:pPr>
            <a:endParaRPr>
              <a:solidFill>
                <a:schemeClr val="dk2"/>
              </a:solidFill>
            </a:endParaRPr>
          </a:p>
          <a:p>
            <a:pPr marL="0" lvl="0" indent="0">
              <a:spcBef>
                <a:spcPts val="0"/>
              </a:spcBef>
              <a:spcAft>
                <a:spcPts val="0"/>
              </a:spcAft>
              <a:buClr>
                <a:schemeClr val="dk2"/>
              </a:buClr>
              <a:buSzPts val="1100"/>
              <a:buFont typeface="Arial"/>
              <a:buNone/>
            </a:pPr>
            <a:r>
              <a:rPr lang="en">
                <a:solidFill>
                  <a:schemeClr val="dk2"/>
                </a:solidFill>
              </a:rPr>
              <a:t>Descoped (or diagram 5) House on land --economic growth ---same house on land has much higher value</a:t>
            </a:r>
            <a:endParaRPr>
              <a:solidFill>
                <a:schemeClr val="dk2"/>
              </a:solidFill>
            </a:endParaRPr>
          </a:p>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ront page" type="title">
  <p:cSld name="TITLE">
    <p:bg>
      <p:bgPr>
        <a:solidFill>
          <a:srgbClr val="666666"/>
        </a:solidFill>
        <a:effectLst/>
      </p:bgPr>
    </p:bg>
    <p:spTree>
      <p:nvGrpSpPr>
        <p:cNvPr id="1" name="Shape 9"/>
        <p:cNvGrpSpPr/>
        <p:nvPr/>
      </p:nvGrpSpPr>
      <p:grpSpPr>
        <a:xfrm>
          <a:off x="0" y="0"/>
          <a:ext cx="0" cy="0"/>
          <a:chOff x="0" y="0"/>
          <a:chExt cx="0" cy="0"/>
        </a:xfrm>
      </p:grpSpPr>
      <p:sp>
        <p:nvSpPr>
          <p:cNvPr id="10" name="Shape 10"/>
          <p:cNvSpPr/>
          <p:nvPr/>
        </p:nvSpPr>
        <p:spPr>
          <a:xfrm>
            <a:off x="621900" y="779550"/>
            <a:ext cx="7900500" cy="35844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txBox="1">
            <a:spLocks noGrp="1"/>
          </p:cNvSpPr>
          <p:nvPr>
            <p:ph type="ctrTitle"/>
          </p:nvPr>
        </p:nvSpPr>
        <p:spPr>
          <a:xfrm>
            <a:off x="621750" y="2483317"/>
            <a:ext cx="7900500" cy="705900"/>
          </a:xfrm>
          <a:prstGeom prst="rect">
            <a:avLst/>
          </a:prstGeom>
        </p:spPr>
        <p:txBody>
          <a:bodyPr spcFirstLastPara="1" wrap="square" lIns="91425" tIns="91425" rIns="91425" bIns="91425" anchor="b" anchorCtr="0"/>
          <a:lstStyle>
            <a:lvl1pPr lvl="0" algn="ctr">
              <a:lnSpc>
                <a:spcPct val="115000"/>
              </a:lnSpc>
              <a:spcBef>
                <a:spcPts val="0"/>
              </a:spcBef>
              <a:spcAft>
                <a:spcPts val="0"/>
              </a:spcAft>
              <a:buSzPts val="2600"/>
              <a:buFont typeface="Muli"/>
              <a:buNone/>
              <a:defRPr>
                <a:latin typeface="Muli"/>
                <a:ea typeface="Muli"/>
                <a:cs typeface="Muli"/>
                <a:sym typeface="Muli"/>
              </a:defRPr>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Shape 12"/>
          <p:cNvSpPr txBox="1">
            <a:spLocks noGrp="1"/>
          </p:cNvSpPr>
          <p:nvPr>
            <p:ph type="subTitle" idx="1"/>
          </p:nvPr>
        </p:nvSpPr>
        <p:spPr>
          <a:xfrm>
            <a:off x="621750" y="3203561"/>
            <a:ext cx="7900500" cy="762000"/>
          </a:xfrm>
          <a:prstGeom prst="rect">
            <a:avLst/>
          </a:prstGeom>
        </p:spPr>
        <p:txBody>
          <a:bodyPr spcFirstLastPara="1" wrap="square" lIns="91425" tIns="91425" rIns="91425" bIns="91425" anchor="t" anchorCtr="0"/>
          <a:lstStyle>
            <a:lvl1pPr lvl="0" algn="ctr">
              <a:lnSpc>
                <a:spcPct val="115000"/>
              </a:lnSpc>
              <a:spcBef>
                <a:spcPts val="0"/>
              </a:spcBef>
              <a:spcAft>
                <a:spcPts val="0"/>
              </a:spcAft>
              <a:buClr>
                <a:srgbClr val="666666"/>
              </a:buClr>
              <a:buSzPts val="1400"/>
              <a:buFont typeface="Muli"/>
              <a:buNone/>
              <a:defRPr>
                <a:solidFill>
                  <a:srgbClr val="666666"/>
                </a:solidFill>
                <a:latin typeface="Muli"/>
                <a:ea typeface="Muli"/>
                <a:cs typeface="Muli"/>
                <a:sym typeface="Muli"/>
              </a:defRPr>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Shape 1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pic>
        <p:nvPicPr>
          <p:cNvPr id="14" name="Shape 14" descr="RTW-logo-v8.png"/>
          <p:cNvPicPr preferRelativeResize="0"/>
          <p:nvPr/>
        </p:nvPicPr>
        <p:blipFill>
          <a:blip r:embed="rId2">
            <a:alphaModFix/>
          </a:blip>
          <a:stretch>
            <a:fillRect/>
          </a:stretch>
        </p:blipFill>
        <p:spPr>
          <a:xfrm>
            <a:off x="2833141" y="1571087"/>
            <a:ext cx="3477707" cy="6223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l section - bullets, 2 columns" type="twoColTx">
  <p:cSld name="TITLE_AND_TWO_COLUMNS">
    <p:spTree>
      <p:nvGrpSpPr>
        <p:cNvPr id="1" name="Shape 63"/>
        <p:cNvGrpSpPr/>
        <p:nvPr/>
      </p:nvGrpSpPr>
      <p:grpSpPr>
        <a:xfrm>
          <a:off x="0" y="0"/>
          <a:ext cx="0" cy="0"/>
          <a:chOff x="0" y="0"/>
          <a:chExt cx="0" cy="0"/>
        </a:xfrm>
      </p:grpSpPr>
      <p:sp>
        <p:nvSpPr>
          <p:cNvPr id="64" name="Shape 6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cxnSp>
        <p:nvCxnSpPr>
          <p:cNvPr id="65" name="Shape 65"/>
          <p:cNvCxnSpPr/>
          <p:nvPr/>
        </p:nvCxnSpPr>
        <p:spPr>
          <a:xfrm rot="10800000" flipH="1">
            <a:off x="430775" y="4439750"/>
            <a:ext cx="8014200" cy="8100"/>
          </a:xfrm>
          <a:prstGeom prst="straightConnector1">
            <a:avLst/>
          </a:prstGeom>
          <a:noFill/>
          <a:ln w="9525" cap="flat" cmpd="sng">
            <a:solidFill>
              <a:srgbClr val="999999"/>
            </a:solidFill>
            <a:prstDash val="dot"/>
            <a:round/>
            <a:headEnd type="none" w="med" len="med"/>
            <a:tailEnd type="none" w="med" len="med"/>
          </a:ln>
        </p:spPr>
      </p:cxnSp>
      <p:pic>
        <p:nvPicPr>
          <p:cNvPr id="66" name="Shape 66" descr="RTW-logo-v7.png"/>
          <p:cNvPicPr preferRelativeResize="0"/>
          <p:nvPr/>
        </p:nvPicPr>
        <p:blipFill rotWithShape="1">
          <a:blip r:embed="rId2">
            <a:alphaModFix amt="70000"/>
          </a:blip>
          <a:srcRect l="4699" t="36295" r="3876" b="37445"/>
          <a:stretch/>
        </p:blipFill>
        <p:spPr>
          <a:xfrm>
            <a:off x="3726250" y="4652925"/>
            <a:ext cx="1423249" cy="288899"/>
          </a:xfrm>
          <a:prstGeom prst="rect">
            <a:avLst/>
          </a:prstGeom>
          <a:noFill/>
          <a:ln>
            <a:noFill/>
          </a:ln>
        </p:spPr>
      </p:pic>
      <p:sp>
        <p:nvSpPr>
          <p:cNvPr id="67" name="Shape 67"/>
          <p:cNvSpPr/>
          <p:nvPr/>
        </p:nvSpPr>
        <p:spPr>
          <a:xfrm>
            <a:off x="-16250" y="-16250"/>
            <a:ext cx="9160200" cy="1097400"/>
          </a:xfrm>
          <a:prstGeom prst="rect">
            <a:avLst/>
          </a:prstGeom>
          <a:solidFill>
            <a:srgbClr val="CAE6E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2200"/>
              <a:buFont typeface="Muli"/>
              <a:buNone/>
              <a:defRPr sz="2200" b="0">
                <a:solidFill>
                  <a:srgbClr val="000000"/>
                </a:solidFill>
                <a:latin typeface="Muli"/>
                <a:ea typeface="Muli"/>
                <a:cs typeface="Muli"/>
                <a:sym typeface="Mul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9" name="Shape 69"/>
          <p:cNvSpPr txBox="1">
            <a:spLocks noGrp="1"/>
          </p:cNvSpPr>
          <p:nvPr>
            <p:ph type="body" idx="1"/>
          </p:nvPr>
        </p:nvSpPr>
        <p:spPr>
          <a:xfrm>
            <a:off x="311700" y="1233750"/>
            <a:ext cx="3956400" cy="3416400"/>
          </a:xfrm>
          <a:prstGeom prst="rect">
            <a:avLst/>
          </a:prstGeom>
        </p:spPr>
        <p:txBody>
          <a:bodyPr spcFirstLastPara="1" wrap="square" lIns="91425" tIns="91425" rIns="91425" bIns="91425" anchor="t" anchorCtr="0"/>
          <a:lstStyle>
            <a:lvl1pPr marL="457200" lvl="0" indent="-330200" rtl="0">
              <a:lnSpc>
                <a:spcPct val="115000"/>
              </a:lnSpc>
              <a:spcBef>
                <a:spcPts val="0"/>
              </a:spcBef>
              <a:spcAft>
                <a:spcPts val="0"/>
              </a:spcAft>
              <a:buClr>
                <a:srgbClr val="000000"/>
              </a:buClr>
              <a:buSzPts val="1600"/>
              <a:buFont typeface="Muli"/>
              <a:buChar char="●"/>
              <a:defRPr sz="1600">
                <a:solidFill>
                  <a:srgbClr val="000000"/>
                </a:solidFill>
                <a:latin typeface="Muli"/>
                <a:ea typeface="Muli"/>
                <a:cs typeface="Muli"/>
                <a:sym typeface="Muli"/>
              </a:defRPr>
            </a:lvl1pPr>
            <a:lvl2pPr marL="914400" lvl="1" indent="-317500" rtl="0">
              <a:lnSpc>
                <a:spcPct val="115000"/>
              </a:lnSpc>
              <a:spcBef>
                <a:spcPts val="1600"/>
              </a:spcBef>
              <a:spcAft>
                <a:spcPts val="0"/>
              </a:spcAft>
              <a:buClr>
                <a:srgbClr val="666666"/>
              </a:buClr>
              <a:buSzPts val="1400"/>
              <a:buFont typeface="Muli"/>
              <a:buChar char="○"/>
              <a:defRPr>
                <a:solidFill>
                  <a:srgbClr val="666666"/>
                </a:solidFill>
                <a:latin typeface="Muli"/>
                <a:ea typeface="Muli"/>
                <a:cs typeface="Muli"/>
                <a:sym typeface="Muli"/>
              </a:defRPr>
            </a:lvl2pPr>
            <a:lvl3pPr marL="1371600" lvl="2"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3pPr>
            <a:lvl4pPr marL="1828800" lvl="3"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4pPr>
            <a:lvl5pPr marL="2286000" lvl="4"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5pPr>
            <a:lvl6pPr marL="2743200" lvl="5"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6pPr>
            <a:lvl7pPr marL="3200400" lvl="6"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7pPr>
            <a:lvl8pPr marL="3657600" lvl="7"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8pPr>
            <a:lvl9pPr marL="4114800" lvl="8" indent="-304800" rtl="0">
              <a:lnSpc>
                <a:spcPct val="115000"/>
              </a:lnSpc>
              <a:spcBef>
                <a:spcPts val="1600"/>
              </a:spcBef>
              <a:spcAft>
                <a:spcPts val="1600"/>
              </a:spcAft>
              <a:buClr>
                <a:srgbClr val="666666"/>
              </a:buClr>
              <a:buSzPts val="1200"/>
              <a:buFont typeface="Muli"/>
              <a:buChar char="⋅"/>
              <a:defRPr sz="1200">
                <a:solidFill>
                  <a:srgbClr val="666666"/>
                </a:solidFill>
                <a:latin typeface="Muli"/>
                <a:ea typeface="Muli"/>
                <a:cs typeface="Muli"/>
                <a:sym typeface="Muli"/>
              </a:defRPr>
            </a:lvl9pPr>
          </a:lstStyle>
          <a:p>
            <a:endParaRPr/>
          </a:p>
        </p:txBody>
      </p:sp>
      <p:sp>
        <p:nvSpPr>
          <p:cNvPr id="70" name="Shape 70"/>
          <p:cNvSpPr txBox="1">
            <a:spLocks noGrp="1"/>
          </p:cNvSpPr>
          <p:nvPr>
            <p:ph type="body" idx="2"/>
          </p:nvPr>
        </p:nvSpPr>
        <p:spPr>
          <a:xfrm>
            <a:off x="4564800" y="1233750"/>
            <a:ext cx="4028100" cy="3416400"/>
          </a:xfrm>
          <a:prstGeom prst="rect">
            <a:avLst/>
          </a:prstGeom>
        </p:spPr>
        <p:txBody>
          <a:bodyPr spcFirstLastPara="1" wrap="square" lIns="91425" tIns="91425" rIns="91425" bIns="91425" anchor="t" anchorCtr="0"/>
          <a:lstStyle>
            <a:lvl1pPr marL="457200" lvl="0" indent="-330200" rtl="0">
              <a:lnSpc>
                <a:spcPct val="115000"/>
              </a:lnSpc>
              <a:spcBef>
                <a:spcPts val="0"/>
              </a:spcBef>
              <a:spcAft>
                <a:spcPts val="0"/>
              </a:spcAft>
              <a:buClr>
                <a:srgbClr val="000000"/>
              </a:buClr>
              <a:buSzPts val="1600"/>
              <a:buFont typeface="Muli"/>
              <a:buChar char="●"/>
              <a:defRPr sz="1600">
                <a:solidFill>
                  <a:srgbClr val="000000"/>
                </a:solidFill>
                <a:latin typeface="Muli"/>
                <a:ea typeface="Muli"/>
                <a:cs typeface="Muli"/>
                <a:sym typeface="Muli"/>
              </a:defRPr>
            </a:lvl1pPr>
            <a:lvl2pPr marL="914400" lvl="1" indent="-317500" rtl="0">
              <a:lnSpc>
                <a:spcPct val="115000"/>
              </a:lnSpc>
              <a:spcBef>
                <a:spcPts val="1600"/>
              </a:spcBef>
              <a:spcAft>
                <a:spcPts val="0"/>
              </a:spcAft>
              <a:buClr>
                <a:srgbClr val="666666"/>
              </a:buClr>
              <a:buSzPts val="1400"/>
              <a:buFont typeface="Muli"/>
              <a:buChar char="○"/>
              <a:defRPr>
                <a:solidFill>
                  <a:srgbClr val="666666"/>
                </a:solidFill>
                <a:latin typeface="Muli"/>
                <a:ea typeface="Muli"/>
                <a:cs typeface="Muli"/>
                <a:sym typeface="Muli"/>
              </a:defRPr>
            </a:lvl2pPr>
            <a:lvl3pPr marL="1371600" lvl="2"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3pPr>
            <a:lvl4pPr marL="1828800" lvl="3"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4pPr>
            <a:lvl5pPr marL="2286000" lvl="4"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5pPr>
            <a:lvl6pPr marL="2743200" lvl="5"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6pPr>
            <a:lvl7pPr marL="3200400" lvl="6"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7pPr>
            <a:lvl8pPr marL="3657600" lvl="7"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8pPr>
            <a:lvl9pPr marL="4114800" lvl="8" indent="-304800" rtl="0">
              <a:lnSpc>
                <a:spcPct val="115000"/>
              </a:lnSpc>
              <a:spcBef>
                <a:spcPts val="1600"/>
              </a:spcBef>
              <a:spcAft>
                <a:spcPts val="1600"/>
              </a:spcAft>
              <a:buClr>
                <a:srgbClr val="666666"/>
              </a:buClr>
              <a:buSzPts val="1200"/>
              <a:buFont typeface="Muli"/>
              <a:buChar char="⋅"/>
              <a:defRPr sz="1200">
                <a:solidFill>
                  <a:srgbClr val="666666"/>
                </a:solidFill>
                <a:latin typeface="Muli"/>
                <a:ea typeface="Muli"/>
                <a:cs typeface="Muli"/>
                <a:sym typeface="Mul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lum section - bullets, 2 columns">
  <p:cSld name="TITLE_AND_TWO_COLUMNS_1">
    <p:spTree>
      <p:nvGrpSpPr>
        <p:cNvPr id="1" name="Shape 71"/>
        <p:cNvGrpSpPr/>
        <p:nvPr/>
      </p:nvGrpSpPr>
      <p:grpSpPr>
        <a:xfrm>
          <a:off x="0" y="0"/>
          <a:ext cx="0" cy="0"/>
          <a:chOff x="0" y="0"/>
          <a:chExt cx="0" cy="0"/>
        </a:xfrm>
      </p:grpSpPr>
      <p:sp>
        <p:nvSpPr>
          <p:cNvPr id="72" name="Shape 7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cxnSp>
        <p:nvCxnSpPr>
          <p:cNvPr id="73" name="Shape 73"/>
          <p:cNvCxnSpPr/>
          <p:nvPr/>
        </p:nvCxnSpPr>
        <p:spPr>
          <a:xfrm rot="10800000" flipH="1">
            <a:off x="430775" y="4439750"/>
            <a:ext cx="8014200" cy="8100"/>
          </a:xfrm>
          <a:prstGeom prst="straightConnector1">
            <a:avLst/>
          </a:prstGeom>
          <a:noFill/>
          <a:ln w="9525" cap="flat" cmpd="sng">
            <a:solidFill>
              <a:srgbClr val="999999"/>
            </a:solidFill>
            <a:prstDash val="dot"/>
            <a:round/>
            <a:headEnd type="none" w="med" len="med"/>
            <a:tailEnd type="none" w="med" len="med"/>
          </a:ln>
        </p:spPr>
      </p:cxnSp>
      <p:pic>
        <p:nvPicPr>
          <p:cNvPr id="74" name="Shape 74" descr="RTW-logo-v7.png"/>
          <p:cNvPicPr preferRelativeResize="0"/>
          <p:nvPr/>
        </p:nvPicPr>
        <p:blipFill rotWithShape="1">
          <a:blip r:embed="rId2">
            <a:alphaModFix amt="70000"/>
          </a:blip>
          <a:srcRect l="4699" t="36295" r="3876" b="37445"/>
          <a:stretch/>
        </p:blipFill>
        <p:spPr>
          <a:xfrm>
            <a:off x="3726250" y="4652925"/>
            <a:ext cx="1423249" cy="288899"/>
          </a:xfrm>
          <a:prstGeom prst="rect">
            <a:avLst/>
          </a:prstGeom>
          <a:noFill/>
          <a:ln>
            <a:noFill/>
          </a:ln>
        </p:spPr>
      </p:pic>
      <p:sp>
        <p:nvSpPr>
          <p:cNvPr id="75" name="Shape 75"/>
          <p:cNvSpPr/>
          <p:nvPr/>
        </p:nvSpPr>
        <p:spPr>
          <a:xfrm>
            <a:off x="-16250" y="-16250"/>
            <a:ext cx="9160200" cy="1097400"/>
          </a:xfrm>
          <a:prstGeom prst="rect">
            <a:avLst/>
          </a:prstGeom>
          <a:solidFill>
            <a:srgbClr val="D8D3D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2200"/>
              <a:buFont typeface="Muli"/>
              <a:buNone/>
              <a:defRPr sz="2200" b="0">
                <a:solidFill>
                  <a:srgbClr val="000000"/>
                </a:solidFill>
                <a:latin typeface="Muli"/>
                <a:ea typeface="Muli"/>
                <a:cs typeface="Muli"/>
                <a:sym typeface="Mul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 name="Shape 77"/>
          <p:cNvSpPr txBox="1">
            <a:spLocks noGrp="1"/>
          </p:cNvSpPr>
          <p:nvPr>
            <p:ph type="body" idx="1"/>
          </p:nvPr>
        </p:nvSpPr>
        <p:spPr>
          <a:xfrm>
            <a:off x="311700" y="1233750"/>
            <a:ext cx="3956400" cy="3416400"/>
          </a:xfrm>
          <a:prstGeom prst="rect">
            <a:avLst/>
          </a:prstGeom>
        </p:spPr>
        <p:txBody>
          <a:bodyPr spcFirstLastPara="1" wrap="square" lIns="91425" tIns="91425" rIns="91425" bIns="91425" anchor="t" anchorCtr="0"/>
          <a:lstStyle>
            <a:lvl1pPr marL="457200" lvl="0" indent="-330200" rtl="0">
              <a:lnSpc>
                <a:spcPct val="115000"/>
              </a:lnSpc>
              <a:spcBef>
                <a:spcPts val="0"/>
              </a:spcBef>
              <a:spcAft>
                <a:spcPts val="0"/>
              </a:spcAft>
              <a:buClr>
                <a:srgbClr val="000000"/>
              </a:buClr>
              <a:buSzPts val="1600"/>
              <a:buFont typeface="Muli"/>
              <a:buChar char="●"/>
              <a:defRPr sz="1600">
                <a:solidFill>
                  <a:srgbClr val="000000"/>
                </a:solidFill>
                <a:latin typeface="Muli"/>
                <a:ea typeface="Muli"/>
                <a:cs typeface="Muli"/>
                <a:sym typeface="Muli"/>
              </a:defRPr>
            </a:lvl1pPr>
            <a:lvl2pPr marL="914400" lvl="1" indent="-317500" rtl="0">
              <a:lnSpc>
                <a:spcPct val="115000"/>
              </a:lnSpc>
              <a:spcBef>
                <a:spcPts val="1600"/>
              </a:spcBef>
              <a:spcAft>
                <a:spcPts val="0"/>
              </a:spcAft>
              <a:buClr>
                <a:srgbClr val="666666"/>
              </a:buClr>
              <a:buSzPts val="1400"/>
              <a:buFont typeface="Muli"/>
              <a:buChar char="○"/>
              <a:defRPr>
                <a:solidFill>
                  <a:srgbClr val="666666"/>
                </a:solidFill>
                <a:latin typeface="Muli"/>
                <a:ea typeface="Muli"/>
                <a:cs typeface="Muli"/>
                <a:sym typeface="Muli"/>
              </a:defRPr>
            </a:lvl2pPr>
            <a:lvl3pPr marL="1371600" lvl="2"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3pPr>
            <a:lvl4pPr marL="1828800" lvl="3"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4pPr>
            <a:lvl5pPr marL="2286000" lvl="4"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5pPr>
            <a:lvl6pPr marL="2743200" lvl="5"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6pPr>
            <a:lvl7pPr marL="3200400" lvl="6"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7pPr>
            <a:lvl8pPr marL="3657600" lvl="7"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8pPr>
            <a:lvl9pPr marL="4114800" lvl="8" indent="-304800" rtl="0">
              <a:lnSpc>
                <a:spcPct val="115000"/>
              </a:lnSpc>
              <a:spcBef>
                <a:spcPts val="1600"/>
              </a:spcBef>
              <a:spcAft>
                <a:spcPts val="1600"/>
              </a:spcAft>
              <a:buClr>
                <a:srgbClr val="666666"/>
              </a:buClr>
              <a:buSzPts val="1200"/>
              <a:buFont typeface="Muli"/>
              <a:buChar char="⋅"/>
              <a:defRPr sz="1200">
                <a:solidFill>
                  <a:srgbClr val="666666"/>
                </a:solidFill>
                <a:latin typeface="Muli"/>
                <a:ea typeface="Muli"/>
                <a:cs typeface="Muli"/>
                <a:sym typeface="Muli"/>
              </a:defRPr>
            </a:lvl9pPr>
          </a:lstStyle>
          <a:p>
            <a:endParaRPr/>
          </a:p>
        </p:txBody>
      </p:sp>
      <p:sp>
        <p:nvSpPr>
          <p:cNvPr id="78" name="Shape 78"/>
          <p:cNvSpPr txBox="1">
            <a:spLocks noGrp="1"/>
          </p:cNvSpPr>
          <p:nvPr>
            <p:ph type="body" idx="2"/>
          </p:nvPr>
        </p:nvSpPr>
        <p:spPr>
          <a:xfrm>
            <a:off x="4564800" y="1233750"/>
            <a:ext cx="4028100" cy="3416400"/>
          </a:xfrm>
          <a:prstGeom prst="rect">
            <a:avLst/>
          </a:prstGeom>
        </p:spPr>
        <p:txBody>
          <a:bodyPr spcFirstLastPara="1" wrap="square" lIns="91425" tIns="91425" rIns="91425" bIns="91425" anchor="t" anchorCtr="0"/>
          <a:lstStyle>
            <a:lvl1pPr marL="457200" lvl="0" indent="-330200" rtl="0">
              <a:lnSpc>
                <a:spcPct val="115000"/>
              </a:lnSpc>
              <a:spcBef>
                <a:spcPts val="0"/>
              </a:spcBef>
              <a:spcAft>
                <a:spcPts val="0"/>
              </a:spcAft>
              <a:buClr>
                <a:srgbClr val="000000"/>
              </a:buClr>
              <a:buSzPts val="1600"/>
              <a:buFont typeface="Muli"/>
              <a:buChar char="●"/>
              <a:defRPr sz="1600">
                <a:solidFill>
                  <a:srgbClr val="000000"/>
                </a:solidFill>
                <a:latin typeface="Muli"/>
                <a:ea typeface="Muli"/>
                <a:cs typeface="Muli"/>
                <a:sym typeface="Muli"/>
              </a:defRPr>
            </a:lvl1pPr>
            <a:lvl2pPr marL="914400" lvl="1" indent="-317500" rtl="0">
              <a:lnSpc>
                <a:spcPct val="115000"/>
              </a:lnSpc>
              <a:spcBef>
                <a:spcPts val="1600"/>
              </a:spcBef>
              <a:spcAft>
                <a:spcPts val="0"/>
              </a:spcAft>
              <a:buClr>
                <a:srgbClr val="666666"/>
              </a:buClr>
              <a:buSzPts val="1400"/>
              <a:buFont typeface="Muli"/>
              <a:buChar char="○"/>
              <a:defRPr>
                <a:solidFill>
                  <a:srgbClr val="666666"/>
                </a:solidFill>
                <a:latin typeface="Muli"/>
                <a:ea typeface="Muli"/>
                <a:cs typeface="Muli"/>
                <a:sym typeface="Muli"/>
              </a:defRPr>
            </a:lvl2pPr>
            <a:lvl3pPr marL="1371600" lvl="2"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3pPr>
            <a:lvl4pPr marL="1828800" lvl="3"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4pPr>
            <a:lvl5pPr marL="2286000" lvl="4"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5pPr>
            <a:lvl6pPr marL="2743200" lvl="5"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6pPr>
            <a:lvl7pPr marL="3200400" lvl="6"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7pPr>
            <a:lvl8pPr marL="3657600" lvl="7"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8pPr>
            <a:lvl9pPr marL="4114800" lvl="8" indent="-304800" rtl="0">
              <a:lnSpc>
                <a:spcPct val="115000"/>
              </a:lnSpc>
              <a:spcBef>
                <a:spcPts val="1600"/>
              </a:spcBef>
              <a:spcAft>
                <a:spcPts val="1600"/>
              </a:spcAft>
              <a:buClr>
                <a:srgbClr val="666666"/>
              </a:buClr>
              <a:buSzPts val="1200"/>
              <a:buFont typeface="Muli"/>
              <a:buChar char="⋅"/>
              <a:defRPr sz="1200">
                <a:solidFill>
                  <a:srgbClr val="666666"/>
                </a:solidFill>
                <a:latin typeface="Muli"/>
                <a:ea typeface="Muli"/>
                <a:cs typeface="Muli"/>
                <a:sym typeface="Mul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upe section - bullets, 2 columns">
  <p:cSld name="TITLE_AND_TWO_COLUMNS_1_1">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cxnSp>
        <p:nvCxnSpPr>
          <p:cNvPr id="81" name="Shape 81"/>
          <p:cNvCxnSpPr/>
          <p:nvPr/>
        </p:nvCxnSpPr>
        <p:spPr>
          <a:xfrm rot="10800000" flipH="1">
            <a:off x="430775" y="4439750"/>
            <a:ext cx="8014200" cy="8100"/>
          </a:xfrm>
          <a:prstGeom prst="straightConnector1">
            <a:avLst/>
          </a:prstGeom>
          <a:noFill/>
          <a:ln w="9525" cap="flat" cmpd="sng">
            <a:solidFill>
              <a:srgbClr val="999999"/>
            </a:solidFill>
            <a:prstDash val="dot"/>
            <a:round/>
            <a:headEnd type="none" w="med" len="med"/>
            <a:tailEnd type="none" w="med" len="med"/>
          </a:ln>
        </p:spPr>
      </p:cxnSp>
      <p:pic>
        <p:nvPicPr>
          <p:cNvPr id="82" name="Shape 82" descr="RTW-logo-v7.png"/>
          <p:cNvPicPr preferRelativeResize="0"/>
          <p:nvPr/>
        </p:nvPicPr>
        <p:blipFill rotWithShape="1">
          <a:blip r:embed="rId2">
            <a:alphaModFix amt="70000"/>
          </a:blip>
          <a:srcRect l="4699" t="36295" r="3876" b="37445"/>
          <a:stretch/>
        </p:blipFill>
        <p:spPr>
          <a:xfrm>
            <a:off x="3726250" y="4652925"/>
            <a:ext cx="1423249" cy="288899"/>
          </a:xfrm>
          <a:prstGeom prst="rect">
            <a:avLst/>
          </a:prstGeom>
          <a:noFill/>
          <a:ln>
            <a:noFill/>
          </a:ln>
        </p:spPr>
      </p:pic>
      <p:sp>
        <p:nvSpPr>
          <p:cNvPr id="83" name="Shape 83"/>
          <p:cNvSpPr/>
          <p:nvPr/>
        </p:nvSpPr>
        <p:spPr>
          <a:xfrm>
            <a:off x="-16250" y="-16250"/>
            <a:ext cx="9160200" cy="1097400"/>
          </a:xfrm>
          <a:prstGeom prst="rect">
            <a:avLst/>
          </a:prstGeom>
          <a:solidFill>
            <a:srgbClr val="E3E0DE"/>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2200"/>
              <a:buFont typeface="Muli"/>
              <a:buNone/>
              <a:defRPr sz="2200" b="0">
                <a:solidFill>
                  <a:srgbClr val="000000"/>
                </a:solidFill>
                <a:latin typeface="Muli"/>
                <a:ea typeface="Muli"/>
                <a:cs typeface="Muli"/>
                <a:sym typeface="Mul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5" name="Shape 85"/>
          <p:cNvSpPr txBox="1">
            <a:spLocks noGrp="1"/>
          </p:cNvSpPr>
          <p:nvPr>
            <p:ph type="body" idx="1"/>
          </p:nvPr>
        </p:nvSpPr>
        <p:spPr>
          <a:xfrm>
            <a:off x="311700" y="1233750"/>
            <a:ext cx="3956400" cy="3416400"/>
          </a:xfrm>
          <a:prstGeom prst="rect">
            <a:avLst/>
          </a:prstGeom>
        </p:spPr>
        <p:txBody>
          <a:bodyPr spcFirstLastPara="1" wrap="square" lIns="91425" tIns="91425" rIns="91425" bIns="91425" anchor="t" anchorCtr="0"/>
          <a:lstStyle>
            <a:lvl1pPr marL="457200" lvl="0" indent="-330200" rtl="0">
              <a:lnSpc>
                <a:spcPct val="115000"/>
              </a:lnSpc>
              <a:spcBef>
                <a:spcPts val="0"/>
              </a:spcBef>
              <a:spcAft>
                <a:spcPts val="0"/>
              </a:spcAft>
              <a:buClr>
                <a:srgbClr val="000000"/>
              </a:buClr>
              <a:buSzPts val="1600"/>
              <a:buFont typeface="Muli"/>
              <a:buChar char="●"/>
              <a:defRPr sz="1600">
                <a:solidFill>
                  <a:srgbClr val="000000"/>
                </a:solidFill>
                <a:latin typeface="Muli"/>
                <a:ea typeface="Muli"/>
                <a:cs typeface="Muli"/>
                <a:sym typeface="Muli"/>
              </a:defRPr>
            </a:lvl1pPr>
            <a:lvl2pPr marL="914400" lvl="1" indent="-317500" rtl="0">
              <a:lnSpc>
                <a:spcPct val="115000"/>
              </a:lnSpc>
              <a:spcBef>
                <a:spcPts val="1600"/>
              </a:spcBef>
              <a:spcAft>
                <a:spcPts val="0"/>
              </a:spcAft>
              <a:buClr>
                <a:srgbClr val="666666"/>
              </a:buClr>
              <a:buSzPts val="1400"/>
              <a:buFont typeface="Muli"/>
              <a:buChar char="○"/>
              <a:defRPr>
                <a:solidFill>
                  <a:srgbClr val="666666"/>
                </a:solidFill>
                <a:latin typeface="Muli"/>
                <a:ea typeface="Muli"/>
                <a:cs typeface="Muli"/>
                <a:sym typeface="Muli"/>
              </a:defRPr>
            </a:lvl2pPr>
            <a:lvl3pPr marL="1371600" lvl="2"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3pPr>
            <a:lvl4pPr marL="1828800" lvl="3"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4pPr>
            <a:lvl5pPr marL="2286000" lvl="4"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5pPr>
            <a:lvl6pPr marL="2743200" lvl="5"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6pPr>
            <a:lvl7pPr marL="3200400" lvl="6"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7pPr>
            <a:lvl8pPr marL="3657600" lvl="7"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8pPr>
            <a:lvl9pPr marL="4114800" lvl="8" indent="-304800" rtl="0">
              <a:lnSpc>
                <a:spcPct val="115000"/>
              </a:lnSpc>
              <a:spcBef>
                <a:spcPts val="1600"/>
              </a:spcBef>
              <a:spcAft>
                <a:spcPts val="1600"/>
              </a:spcAft>
              <a:buClr>
                <a:srgbClr val="666666"/>
              </a:buClr>
              <a:buSzPts val="1200"/>
              <a:buFont typeface="Muli"/>
              <a:buChar char="⋅"/>
              <a:defRPr sz="1200">
                <a:solidFill>
                  <a:srgbClr val="666666"/>
                </a:solidFill>
                <a:latin typeface="Muli"/>
                <a:ea typeface="Muli"/>
                <a:cs typeface="Muli"/>
                <a:sym typeface="Muli"/>
              </a:defRPr>
            </a:lvl9pPr>
          </a:lstStyle>
          <a:p>
            <a:endParaRPr/>
          </a:p>
        </p:txBody>
      </p:sp>
      <p:sp>
        <p:nvSpPr>
          <p:cNvPr id="86" name="Shape 86"/>
          <p:cNvSpPr txBox="1">
            <a:spLocks noGrp="1"/>
          </p:cNvSpPr>
          <p:nvPr>
            <p:ph type="body" idx="2"/>
          </p:nvPr>
        </p:nvSpPr>
        <p:spPr>
          <a:xfrm>
            <a:off x="4564800" y="1233750"/>
            <a:ext cx="4028100" cy="3416400"/>
          </a:xfrm>
          <a:prstGeom prst="rect">
            <a:avLst/>
          </a:prstGeom>
        </p:spPr>
        <p:txBody>
          <a:bodyPr spcFirstLastPara="1" wrap="square" lIns="91425" tIns="91425" rIns="91425" bIns="91425" anchor="t" anchorCtr="0"/>
          <a:lstStyle>
            <a:lvl1pPr marL="457200" lvl="0" indent="-330200" rtl="0">
              <a:lnSpc>
                <a:spcPct val="115000"/>
              </a:lnSpc>
              <a:spcBef>
                <a:spcPts val="0"/>
              </a:spcBef>
              <a:spcAft>
                <a:spcPts val="0"/>
              </a:spcAft>
              <a:buClr>
                <a:srgbClr val="000000"/>
              </a:buClr>
              <a:buSzPts val="1600"/>
              <a:buFont typeface="Muli"/>
              <a:buChar char="●"/>
              <a:defRPr sz="1600">
                <a:solidFill>
                  <a:srgbClr val="000000"/>
                </a:solidFill>
                <a:latin typeface="Muli"/>
                <a:ea typeface="Muli"/>
                <a:cs typeface="Muli"/>
                <a:sym typeface="Muli"/>
              </a:defRPr>
            </a:lvl1pPr>
            <a:lvl2pPr marL="914400" lvl="1" indent="-317500" rtl="0">
              <a:lnSpc>
                <a:spcPct val="115000"/>
              </a:lnSpc>
              <a:spcBef>
                <a:spcPts val="1600"/>
              </a:spcBef>
              <a:spcAft>
                <a:spcPts val="0"/>
              </a:spcAft>
              <a:buClr>
                <a:srgbClr val="666666"/>
              </a:buClr>
              <a:buSzPts val="1400"/>
              <a:buFont typeface="Muli"/>
              <a:buChar char="○"/>
              <a:defRPr>
                <a:solidFill>
                  <a:srgbClr val="666666"/>
                </a:solidFill>
                <a:latin typeface="Muli"/>
                <a:ea typeface="Muli"/>
                <a:cs typeface="Muli"/>
                <a:sym typeface="Muli"/>
              </a:defRPr>
            </a:lvl2pPr>
            <a:lvl3pPr marL="1371600" lvl="2"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3pPr>
            <a:lvl4pPr marL="1828800" lvl="3"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4pPr>
            <a:lvl5pPr marL="2286000" lvl="4"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5pPr>
            <a:lvl6pPr marL="2743200" lvl="5"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6pPr>
            <a:lvl7pPr marL="3200400" lvl="6"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7pPr>
            <a:lvl8pPr marL="3657600" lvl="7"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8pPr>
            <a:lvl9pPr marL="4114800" lvl="8" indent="-304800" rtl="0">
              <a:lnSpc>
                <a:spcPct val="115000"/>
              </a:lnSpc>
              <a:spcBef>
                <a:spcPts val="1600"/>
              </a:spcBef>
              <a:spcAft>
                <a:spcPts val="1600"/>
              </a:spcAft>
              <a:buClr>
                <a:srgbClr val="666666"/>
              </a:buClr>
              <a:buSzPts val="1200"/>
              <a:buFont typeface="Muli"/>
              <a:buChar char="⋅"/>
              <a:defRPr sz="1200">
                <a:solidFill>
                  <a:srgbClr val="666666"/>
                </a:solidFill>
                <a:latin typeface="Muli"/>
                <a:ea typeface="Muli"/>
                <a:cs typeface="Muli"/>
                <a:sym typeface="Mul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Shape 88"/>
          <p:cNvSpPr/>
          <p:nvPr/>
        </p:nvSpPr>
        <p:spPr>
          <a:xfrm>
            <a:off x="-16250" y="-16250"/>
            <a:ext cx="9160200" cy="1097400"/>
          </a:xfrm>
          <a:prstGeom prst="rect">
            <a:avLst/>
          </a:prstGeom>
          <a:solidFill>
            <a:srgbClr val="CAE6E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cxnSp>
        <p:nvCxnSpPr>
          <p:cNvPr id="90" name="Shape 90"/>
          <p:cNvCxnSpPr/>
          <p:nvPr/>
        </p:nvCxnSpPr>
        <p:spPr>
          <a:xfrm rot="10800000" flipH="1">
            <a:off x="430775" y="4439750"/>
            <a:ext cx="8014200" cy="8100"/>
          </a:xfrm>
          <a:prstGeom prst="straightConnector1">
            <a:avLst/>
          </a:prstGeom>
          <a:noFill/>
          <a:ln w="9525" cap="flat" cmpd="sng">
            <a:solidFill>
              <a:srgbClr val="999999"/>
            </a:solidFill>
            <a:prstDash val="dot"/>
            <a:round/>
            <a:headEnd type="none" w="med" len="med"/>
            <a:tailEnd type="none" w="med" len="med"/>
          </a:ln>
        </p:spPr>
      </p:cxnSp>
      <p:pic>
        <p:nvPicPr>
          <p:cNvPr id="91" name="Shape 91" descr="RTW-logo-v7.png"/>
          <p:cNvPicPr preferRelativeResize="0"/>
          <p:nvPr/>
        </p:nvPicPr>
        <p:blipFill rotWithShape="1">
          <a:blip r:embed="rId2">
            <a:alphaModFix amt="70000"/>
          </a:blip>
          <a:srcRect l="4699" t="36295" r="3876" b="37445"/>
          <a:stretch/>
        </p:blipFill>
        <p:spPr>
          <a:xfrm>
            <a:off x="3726250" y="4652925"/>
            <a:ext cx="1423249" cy="288899"/>
          </a:xfrm>
          <a:prstGeom prst="rect">
            <a:avLst/>
          </a:prstGeom>
          <a:noFill/>
          <a:ln>
            <a:noFill/>
          </a:ln>
        </p:spPr>
      </p:pic>
      <p:sp>
        <p:nvSpPr>
          <p:cNvPr id="92" name="Shape 9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2200"/>
              <a:buFont typeface="Muli"/>
              <a:buNone/>
              <a:defRPr sz="2200" b="0">
                <a:solidFill>
                  <a:srgbClr val="000000"/>
                </a:solidFill>
                <a:latin typeface="Muli"/>
                <a:ea typeface="Muli"/>
                <a:cs typeface="Muli"/>
                <a:sym typeface="Mul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93"/>
        <p:cNvGrpSpPr/>
        <p:nvPr/>
      </p:nvGrpSpPr>
      <p:grpSpPr>
        <a:xfrm>
          <a:off x="0" y="0"/>
          <a:ext cx="0" cy="0"/>
          <a:chOff x="0" y="0"/>
          <a:chExt cx="0" cy="0"/>
        </a:xfrm>
      </p:grpSpPr>
      <p:sp>
        <p:nvSpPr>
          <p:cNvPr id="94" name="Shape 94"/>
          <p:cNvSpPr/>
          <p:nvPr/>
        </p:nvSpPr>
        <p:spPr>
          <a:xfrm>
            <a:off x="-16250" y="-16250"/>
            <a:ext cx="9160200" cy="1097400"/>
          </a:xfrm>
          <a:prstGeom prst="rect">
            <a:avLst/>
          </a:prstGeom>
          <a:solidFill>
            <a:srgbClr val="D8D3D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9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cxnSp>
        <p:nvCxnSpPr>
          <p:cNvPr id="96" name="Shape 96"/>
          <p:cNvCxnSpPr/>
          <p:nvPr/>
        </p:nvCxnSpPr>
        <p:spPr>
          <a:xfrm rot="10800000" flipH="1">
            <a:off x="430775" y="4439750"/>
            <a:ext cx="8014200" cy="8100"/>
          </a:xfrm>
          <a:prstGeom prst="straightConnector1">
            <a:avLst/>
          </a:prstGeom>
          <a:noFill/>
          <a:ln w="9525" cap="flat" cmpd="sng">
            <a:solidFill>
              <a:srgbClr val="999999"/>
            </a:solidFill>
            <a:prstDash val="dot"/>
            <a:round/>
            <a:headEnd type="none" w="med" len="med"/>
            <a:tailEnd type="none" w="med" len="med"/>
          </a:ln>
        </p:spPr>
      </p:cxnSp>
      <p:pic>
        <p:nvPicPr>
          <p:cNvPr id="97" name="Shape 97" descr="RTW-logo-v7.png"/>
          <p:cNvPicPr preferRelativeResize="0"/>
          <p:nvPr/>
        </p:nvPicPr>
        <p:blipFill rotWithShape="1">
          <a:blip r:embed="rId2">
            <a:alphaModFix amt="70000"/>
          </a:blip>
          <a:srcRect l="4699" t="36295" r="3876" b="37445"/>
          <a:stretch/>
        </p:blipFill>
        <p:spPr>
          <a:xfrm>
            <a:off x="3726250" y="4652925"/>
            <a:ext cx="1423249" cy="288899"/>
          </a:xfrm>
          <a:prstGeom prst="rect">
            <a:avLst/>
          </a:prstGeom>
          <a:noFill/>
          <a:ln>
            <a:noFill/>
          </a:ln>
        </p:spPr>
      </p:pic>
      <p:sp>
        <p:nvSpPr>
          <p:cNvPr id="98" name="Shape 9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2200"/>
              <a:buFont typeface="Muli"/>
              <a:buNone/>
              <a:defRPr sz="2200" b="0">
                <a:solidFill>
                  <a:srgbClr val="000000"/>
                </a:solidFill>
                <a:latin typeface="Muli"/>
                <a:ea typeface="Muli"/>
                <a:cs typeface="Muli"/>
                <a:sym typeface="Mul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1">
  <p:cSld name="TITLE_ONLY_1_1">
    <p:spTree>
      <p:nvGrpSpPr>
        <p:cNvPr id="1" name="Shape 99"/>
        <p:cNvGrpSpPr/>
        <p:nvPr/>
      </p:nvGrpSpPr>
      <p:grpSpPr>
        <a:xfrm>
          <a:off x="0" y="0"/>
          <a:ext cx="0" cy="0"/>
          <a:chOff x="0" y="0"/>
          <a:chExt cx="0" cy="0"/>
        </a:xfrm>
      </p:grpSpPr>
      <p:sp>
        <p:nvSpPr>
          <p:cNvPr id="100" name="Shape 100"/>
          <p:cNvSpPr/>
          <p:nvPr/>
        </p:nvSpPr>
        <p:spPr>
          <a:xfrm>
            <a:off x="-16250" y="-16250"/>
            <a:ext cx="9160200" cy="1097400"/>
          </a:xfrm>
          <a:prstGeom prst="rect">
            <a:avLst/>
          </a:prstGeom>
          <a:solidFill>
            <a:srgbClr val="E3E0DE"/>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0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cxnSp>
        <p:nvCxnSpPr>
          <p:cNvPr id="102" name="Shape 102"/>
          <p:cNvCxnSpPr/>
          <p:nvPr/>
        </p:nvCxnSpPr>
        <p:spPr>
          <a:xfrm rot="10800000" flipH="1">
            <a:off x="430775" y="4439750"/>
            <a:ext cx="8014200" cy="8100"/>
          </a:xfrm>
          <a:prstGeom prst="straightConnector1">
            <a:avLst/>
          </a:prstGeom>
          <a:noFill/>
          <a:ln w="9525" cap="flat" cmpd="sng">
            <a:solidFill>
              <a:srgbClr val="999999"/>
            </a:solidFill>
            <a:prstDash val="dot"/>
            <a:round/>
            <a:headEnd type="none" w="med" len="med"/>
            <a:tailEnd type="none" w="med" len="med"/>
          </a:ln>
        </p:spPr>
      </p:cxnSp>
      <p:pic>
        <p:nvPicPr>
          <p:cNvPr id="103" name="Shape 103" descr="RTW-logo-v7.png"/>
          <p:cNvPicPr preferRelativeResize="0"/>
          <p:nvPr/>
        </p:nvPicPr>
        <p:blipFill rotWithShape="1">
          <a:blip r:embed="rId2">
            <a:alphaModFix amt="70000"/>
          </a:blip>
          <a:srcRect l="4699" t="36295" r="3876" b="37445"/>
          <a:stretch/>
        </p:blipFill>
        <p:spPr>
          <a:xfrm>
            <a:off x="3726250" y="4652925"/>
            <a:ext cx="1423249" cy="288899"/>
          </a:xfrm>
          <a:prstGeom prst="rect">
            <a:avLst/>
          </a:prstGeom>
          <a:noFill/>
          <a:ln>
            <a:noFill/>
          </a:ln>
        </p:spPr>
      </p:pic>
      <p:sp>
        <p:nvSpPr>
          <p:cNvPr id="104" name="Shape 10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2200"/>
              <a:buFont typeface="Muli"/>
              <a:buNone/>
              <a:defRPr sz="2200" b="0">
                <a:solidFill>
                  <a:srgbClr val="000000"/>
                </a:solidFill>
                <a:latin typeface="Muli"/>
                <a:ea typeface="Muli"/>
                <a:cs typeface="Muli"/>
                <a:sym typeface="Mul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1 title page">
  <p:cSld name="MAIN_POINT">
    <p:bg>
      <p:bgPr>
        <a:solidFill>
          <a:srgbClr val="00B1AE"/>
        </a:solidFill>
        <a:effectLst/>
      </p:bgPr>
    </p:bg>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90250" y="526350"/>
            <a:ext cx="68982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000"/>
              <a:buFont typeface="Muli"/>
              <a:buNone/>
              <a:defRPr sz="3000">
                <a:solidFill>
                  <a:schemeClr val="lt1"/>
                </a:solidFill>
                <a:latin typeface="Muli"/>
                <a:ea typeface="Muli"/>
                <a:cs typeface="Muli"/>
                <a:sym typeface="Muli"/>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07" name="Shape 10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2 title page">
  <p:cSld name="MAIN_POINT_1">
    <p:bg>
      <p:bgPr>
        <a:solidFill>
          <a:srgbClr val="8A7C9B"/>
        </a:solidFill>
        <a:effectLst/>
      </p:bgPr>
    </p:bg>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90250" y="526350"/>
            <a:ext cx="6898200" cy="40908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3000"/>
              <a:buFont typeface="Muli"/>
              <a:buNone/>
              <a:defRPr sz="3000">
                <a:solidFill>
                  <a:schemeClr val="lt1"/>
                </a:solidFill>
                <a:latin typeface="Muli"/>
                <a:ea typeface="Muli"/>
                <a:cs typeface="Muli"/>
                <a:sym typeface="Muli"/>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0" name="Shape 1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3 title page">
  <p:cSld name="MAIN_POINT_1_1">
    <p:bg>
      <p:bgPr>
        <a:solidFill>
          <a:srgbClr val="ABA29C"/>
        </a:solidFill>
        <a:effectLst/>
      </p:bgPr>
    </p:bg>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90250" y="526350"/>
            <a:ext cx="6898200" cy="40908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3000"/>
              <a:buFont typeface="Muli"/>
              <a:buNone/>
              <a:defRPr sz="3000">
                <a:solidFill>
                  <a:schemeClr val="lt1"/>
                </a:solidFill>
                <a:latin typeface="Muli"/>
                <a:ea typeface="Muli"/>
                <a:cs typeface="Muli"/>
                <a:sym typeface="Muli"/>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3" name="Shape 11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4"/>
        <p:cNvGrpSpPr/>
        <p:nvPr/>
      </p:nvGrpSpPr>
      <p:grpSpPr>
        <a:xfrm>
          <a:off x="0" y="0"/>
          <a:ext cx="0" cy="0"/>
          <a:chOff x="0" y="0"/>
          <a:chExt cx="0" cy="0"/>
        </a:xfrm>
      </p:grpSpPr>
      <p:sp>
        <p:nvSpPr>
          <p:cNvPr id="115" name="Shape 11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cxnSp>
        <p:nvCxnSpPr>
          <p:cNvPr id="116" name="Shape 116"/>
          <p:cNvCxnSpPr/>
          <p:nvPr/>
        </p:nvCxnSpPr>
        <p:spPr>
          <a:xfrm rot="10800000" flipH="1">
            <a:off x="430775" y="4439750"/>
            <a:ext cx="8014200" cy="8100"/>
          </a:xfrm>
          <a:prstGeom prst="straightConnector1">
            <a:avLst/>
          </a:prstGeom>
          <a:noFill/>
          <a:ln w="9525" cap="flat" cmpd="sng">
            <a:solidFill>
              <a:srgbClr val="999999"/>
            </a:solidFill>
            <a:prstDash val="dot"/>
            <a:round/>
            <a:headEnd type="none" w="med" len="med"/>
            <a:tailEnd type="none" w="med" len="med"/>
          </a:ln>
        </p:spPr>
      </p:cxnSp>
      <p:pic>
        <p:nvPicPr>
          <p:cNvPr id="117" name="Shape 117" descr="RTW-logo-v7.png"/>
          <p:cNvPicPr preferRelativeResize="0"/>
          <p:nvPr/>
        </p:nvPicPr>
        <p:blipFill rotWithShape="1">
          <a:blip r:embed="rId2">
            <a:alphaModFix amt="70000"/>
          </a:blip>
          <a:srcRect l="4699" t="36295" r="3876" b="37445"/>
          <a:stretch/>
        </p:blipFill>
        <p:spPr>
          <a:xfrm>
            <a:off x="3726250" y="4652925"/>
            <a:ext cx="1423249" cy="2888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al table (2 column)">
  <p:cSld name="CUSTOM">
    <p:spTree>
      <p:nvGrpSpPr>
        <p:cNvPr id="1" name="Shape 15"/>
        <p:cNvGrpSpPr/>
        <p:nvPr/>
      </p:nvGrpSpPr>
      <p:grpSpPr>
        <a:xfrm>
          <a:off x="0" y="0"/>
          <a:ext cx="0" cy="0"/>
          <a:chOff x="0" y="0"/>
          <a:chExt cx="0" cy="0"/>
        </a:xfrm>
      </p:grpSpPr>
      <p:graphicFrame>
        <p:nvGraphicFramePr>
          <p:cNvPr id="16" name="Shape 16"/>
          <p:cNvGraphicFramePr/>
          <p:nvPr/>
        </p:nvGraphicFramePr>
        <p:xfrm>
          <a:off x="2017950" y="1360250"/>
          <a:ext cx="3000000" cy="3000000"/>
        </p:xfrm>
        <a:graphic>
          <a:graphicData uri="http://schemas.openxmlformats.org/drawingml/2006/table">
            <a:tbl>
              <a:tblPr>
                <a:noFill/>
                <a:tableStyleId>{9F85E6FF-7810-4A7B-9A80-66921342341A}</a:tableStyleId>
              </a:tblPr>
              <a:tblGrid>
                <a:gridCol w="2188025">
                  <a:extLst>
                    <a:ext uri="{9D8B030D-6E8A-4147-A177-3AD203B41FA5}">
                      <a16:colId xmlns:a16="http://schemas.microsoft.com/office/drawing/2014/main" val="20000"/>
                    </a:ext>
                  </a:extLst>
                </a:gridCol>
                <a:gridCol w="2844475">
                  <a:extLst>
                    <a:ext uri="{9D8B030D-6E8A-4147-A177-3AD203B41FA5}">
                      <a16:colId xmlns:a16="http://schemas.microsoft.com/office/drawing/2014/main" val="20001"/>
                    </a:ext>
                  </a:extLst>
                </a:gridCol>
              </a:tblGrid>
              <a:tr h="526750">
                <a:tc>
                  <a:txBody>
                    <a:bodyPr/>
                    <a:lstStyle/>
                    <a:p>
                      <a:pPr marL="0" marR="0" lvl="0" indent="0" rtl="0">
                        <a:spcBef>
                          <a:spcPts val="0"/>
                        </a:spcBef>
                        <a:spcAft>
                          <a:spcPts val="0"/>
                        </a:spcAft>
                        <a:buNone/>
                      </a:pPr>
                      <a:r>
                        <a:rPr lang="en" sz="1600" b="1">
                          <a:solidFill>
                            <a:srgbClr val="FFFFFF"/>
                          </a:solidFill>
                          <a:latin typeface="Muli"/>
                          <a:ea typeface="Muli"/>
                          <a:cs typeface="Muli"/>
                          <a:sym typeface="Muli"/>
                        </a:rPr>
                        <a:t>Income Share</a:t>
                      </a:r>
                      <a:endParaRPr sz="1600" b="1">
                        <a:solidFill>
                          <a:srgbClr val="FFFFFF"/>
                        </a:solidFill>
                        <a:latin typeface="Muli"/>
                        <a:ea typeface="Muli"/>
                        <a:cs typeface="Muli"/>
                        <a:sym typeface="Muli"/>
                      </a:endParaRPr>
                    </a:p>
                  </a:txBody>
                  <a:tcPr marL="91450" marR="91450" marT="91450" marB="91450" anchor="ctr">
                    <a:lnL cap="flat" cmpd="sng">
                      <a:solidFill>
                        <a:srgbClr val="FFFFFF"/>
                      </a:solidFill>
                      <a:prstDash val="solid"/>
                      <a:round/>
                      <a:headEnd type="none" w="sm" len="sm"/>
                      <a:tailEnd type="none" w="sm" len="sm"/>
                    </a:lnL>
                    <a:lnT cap="flat" cmpd="sng">
                      <a:solidFill>
                        <a:srgbClr val="FFFFFF"/>
                      </a:solidFill>
                      <a:prstDash val="solid"/>
                      <a:round/>
                      <a:headEnd type="none" w="sm" len="sm"/>
                      <a:tailEnd type="none" w="sm" len="sm"/>
                    </a:lnT>
                    <a:solidFill>
                      <a:srgbClr val="999999"/>
                    </a:solidFill>
                  </a:tcPr>
                </a:tc>
                <a:tc>
                  <a:txBody>
                    <a:bodyPr/>
                    <a:lstStyle/>
                    <a:p>
                      <a:pPr marL="0" marR="0" lvl="0" indent="0" algn="r" rtl="0">
                        <a:lnSpc>
                          <a:spcPct val="115000"/>
                        </a:lnSpc>
                        <a:spcBef>
                          <a:spcPts val="0"/>
                        </a:spcBef>
                        <a:spcAft>
                          <a:spcPts val="0"/>
                        </a:spcAft>
                        <a:buNone/>
                      </a:pPr>
                      <a:r>
                        <a:rPr lang="en" sz="1600" b="1">
                          <a:solidFill>
                            <a:srgbClr val="FFFFFF"/>
                          </a:solidFill>
                          <a:latin typeface="Muli"/>
                          <a:ea typeface="Muli"/>
                          <a:cs typeface="Muli"/>
                          <a:sym typeface="Muli"/>
                        </a:rPr>
                        <a:t>Income Tax Average Rate</a:t>
                      </a:r>
                      <a:endParaRPr sz="1600" b="1">
                        <a:solidFill>
                          <a:srgbClr val="FFFFFF"/>
                        </a:solidFill>
                        <a:latin typeface="Muli"/>
                        <a:ea typeface="Muli"/>
                        <a:cs typeface="Muli"/>
                        <a:sym typeface="Muli"/>
                      </a:endParaRPr>
                    </a:p>
                  </a:txBody>
                  <a:tcPr marL="91450" marR="91450" marT="91450" marB="91450" anchor="ctr">
                    <a:lnT cap="flat" cmpd="sng">
                      <a:solidFill>
                        <a:srgbClr val="FFFFFF"/>
                      </a:solidFill>
                      <a:prstDash val="solid"/>
                      <a:round/>
                      <a:headEnd type="none" w="sm" len="sm"/>
                      <a:tailEnd type="none" w="sm" len="sm"/>
                    </a:lnT>
                    <a:solidFill>
                      <a:srgbClr val="999999"/>
                    </a:solidFill>
                  </a:tcPr>
                </a:tc>
                <a:extLst>
                  <a:ext uri="{0D108BD9-81ED-4DB2-BD59-A6C34878D82A}">
                    <a16:rowId xmlns:a16="http://schemas.microsoft.com/office/drawing/2014/main" val="10000"/>
                  </a:ext>
                </a:extLst>
              </a:tr>
              <a:tr h="462850">
                <a:tc>
                  <a:txBody>
                    <a:bodyPr/>
                    <a:lstStyle/>
                    <a:p>
                      <a:pPr marL="0" marR="0" lvl="0" indent="0" rtl="0">
                        <a:lnSpc>
                          <a:spcPct val="115000"/>
                        </a:lnSpc>
                        <a:spcBef>
                          <a:spcPts val="0"/>
                        </a:spcBef>
                        <a:spcAft>
                          <a:spcPts val="0"/>
                        </a:spcAft>
                        <a:buNone/>
                      </a:pPr>
                      <a:r>
                        <a:rPr lang="en">
                          <a:latin typeface="Muli"/>
                          <a:ea typeface="Muli"/>
                          <a:cs typeface="Muli"/>
                          <a:sym typeface="Muli"/>
                        </a:rPr>
                        <a:t>0-20%</a:t>
                      </a:r>
                      <a:endParaRPr>
                        <a:latin typeface="Muli"/>
                        <a:ea typeface="Muli"/>
                        <a:cs typeface="Muli"/>
                        <a:sym typeface="Muli"/>
                      </a:endParaRPr>
                    </a:p>
                  </a:txBody>
                  <a:tcPr marL="91450" marR="91450" marT="91450" marB="91450" anchor="ctr">
                    <a:lnL cap="flat" cmpd="sng">
                      <a:solidFill>
                        <a:srgbClr val="FFFFFF"/>
                      </a:solidFill>
                      <a:prstDash val="solid"/>
                      <a:round/>
                      <a:headEnd type="none" w="sm" len="sm"/>
                      <a:tailEnd type="none" w="sm" len="sm"/>
                    </a:lnL>
                    <a:solidFill>
                      <a:srgbClr val="EFEFEF"/>
                    </a:solidFill>
                  </a:tcPr>
                </a:tc>
                <a:tc>
                  <a:txBody>
                    <a:bodyPr/>
                    <a:lstStyle/>
                    <a:p>
                      <a:pPr marL="0" marR="0" lvl="0" indent="0" algn="r" rtl="0">
                        <a:lnSpc>
                          <a:spcPct val="115000"/>
                        </a:lnSpc>
                        <a:spcBef>
                          <a:spcPts val="0"/>
                        </a:spcBef>
                        <a:spcAft>
                          <a:spcPts val="0"/>
                        </a:spcAft>
                        <a:buNone/>
                      </a:pPr>
                      <a:r>
                        <a:rPr lang="en">
                          <a:latin typeface="Muli"/>
                          <a:ea typeface="Muli"/>
                          <a:cs typeface="Muli"/>
                          <a:sym typeface="Muli"/>
                        </a:rPr>
                        <a:t>0%</a:t>
                      </a:r>
                      <a:endParaRPr>
                        <a:latin typeface="Muli"/>
                        <a:ea typeface="Muli"/>
                        <a:cs typeface="Muli"/>
                        <a:sym typeface="Muli"/>
                      </a:endParaRPr>
                    </a:p>
                  </a:txBody>
                  <a:tcPr marL="91450" marR="91450" marT="91450" marB="91450" anchor="ctr">
                    <a:solidFill>
                      <a:srgbClr val="EFEFEF"/>
                    </a:solidFill>
                  </a:tcPr>
                </a:tc>
                <a:extLst>
                  <a:ext uri="{0D108BD9-81ED-4DB2-BD59-A6C34878D82A}">
                    <a16:rowId xmlns:a16="http://schemas.microsoft.com/office/drawing/2014/main" val="10001"/>
                  </a:ext>
                </a:extLst>
              </a:tr>
              <a:tr h="462850">
                <a:tc>
                  <a:txBody>
                    <a:bodyPr/>
                    <a:lstStyle/>
                    <a:p>
                      <a:pPr marL="0" marR="0" lvl="0" indent="0" rtl="0">
                        <a:lnSpc>
                          <a:spcPct val="115000"/>
                        </a:lnSpc>
                        <a:spcBef>
                          <a:spcPts val="0"/>
                        </a:spcBef>
                        <a:spcAft>
                          <a:spcPts val="0"/>
                        </a:spcAft>
                        <a:buNone/>
                      </a:pPr>
                      <a:r>
                        <a:rPr lang="en">
                          <a:latin typeface="Muli"/>
                          <a:ea typeface="Muli"/>
                          <a:cs typeface="Muli"/>
                          <a:sym typeface="Muli"/>
                        </a:rPr>
                        <a:t>20-40%</a:t>
                      </a:r>
                      <a:endParaRPr>
                        <a:latin typeface="Muli"/>
                        <a:ea typeface="Muli"/>
                        <a:cs typeface="Muli"/>
                        <a:sym typeface="Muli"/>
                      </a:endParaRPr>
                    </a:p>
                  </a:txBody>
                  <a:tcPr marL="91450" marR="91450" marT="91450" marB="91450" anchor="ctr">
                    <a:lnL cap="flat" cmpd="sng">
                      <a:solidFill>
                        <a:srgbClr val="FFFFFF"/>
                      </a:solidFill>
                      <a:prstDash val="solid"/>
                      <a:round/>
                      <a:headEnd type="none" w="sm" len="sm"/>
                      <a:tailEnd type="none" w="sm" len="sm"/>
                    </a:lnL>
                    <a:solidFill>
                      <a:srgbClr val="EFEFEF"/>
                    </a:solidFill>
                  </a:tcPr>
                </a:tc>
                <a:tc>
                  <a:txBody>
                    <a:bodyPr/>
                    <a:lstStyle/>
                    <a:p>
                      <a:pPr marL="0" marR="0" lvl="0" indent="0" algn="r" rtl="0">
                        <a:lnSpc>
                          <a:spcPct val="115000"/>
                        </a:lnSpc>
                        <a:spcBef>
                          <a:spcPts val="0"/>
                        </a:spcBef>
                        <a:spcAft>
                          <a:spcPts val="0"/>
                        </a:spcAft>
                        <a:buNone/>
                      </a:pPr>
                      <a:r>
                        <a:rPr lang="en">
                          <a:latin typeface="Muli"/>
                          <a:ea typeface="Muli"/>
                          <a:cs typeface="Muli"/>
                          <a:sym typeface="Muli"/>
                        </a:rPr>
                        <a:t>0%</a:t>
                      </a:r>
                      <a:endParaRPr>
                        <a:latin typeface="Muli"/>
                        <a:ea typeface="Muli"/>
                        <a:cs typeface="Muli"/>
                        <a:sym typeface="Muli"/>
                      </a:endParaRPr>
                    </a:p>
                  </a:txBody>
                  <a:tcPr marL="91450" marR="91450" marT="91450" marB="91450" anchor="ctr">
                    <a:solidFill>
                      <a:srgbClr val="EFEFEF"/>
                    </a:solidFill>
                  </a:tcPr>
                </a:tc>
                <a:extLst>
                  <a:ext uri="{0D108BD9-81ED-4DB2-BD59-A6C34878D82A}">
                    <a16:rowId xmlns:a16="http://schemas.microsoft.com/office/drawing/2014/main" val="10002"/>
                  </a:ext>
                </a:extLst>
              </a:tr>
              <a:tr h="462850">
                <a:tc>
                  <a:txBody>
                    <a:bodyPr/>
                    <a:lstStyle/>
                    <a:p>
                      <a:pPr marL="0" marR="0" lvl="0" indent="0" rtl="0">
                        <a:lnSpc>
                          <a:spcPct val="115000"/>
                        </a:lnSpc>
                        <a:spcBef>
                          <a:spcPts val="0"/>
                        </a:spcBef>
                        <a:spcAft>
                          <a:spcPts val="0"/>
                        </a:spcAft>
                        <a:buNone/>
                      </a:pPr>
                      <a:r>
                        <a:rPr lang="en">
                          <a:latin typeface="Muli"/>
                          <a:ea typeface="Muli"/>
                          <a:cs typeface="Muli"/>
                          <a:sym typeface="Muli"/>
                        </a:rPr>
                        <a:t>40-60%</a:t>
                      </a:r>
                      <a:endParaRPr>
                        <a:latin typeface="Muli"/>
                        <a:ea typeface="Muli"/>
                        <a:cs typeface="Muli"/>
                        <a:sym typeface="Muli"/>
                      </a:endParaRPr>
                    </a:p>
                  </a:txBody>
                  <a:tcPr marL="91450" marR="91450" marT="91450" marB="91450" anchor="ctr">
                    <a:lnL cap="flat" cmpd="sng">
                      <a:solidFill>
                        <a:srgbClr val="FFFFFF"/>
                      </a:solidFill>
                      <a:prstDash val="solid"/>
                      <a:round/>
                      <a:headEnd type="none" w="sm" len="sm"/>
                      <a:tailEnd type="none" w="sm" len="sm"/>
                    </a:lnL>
                    <a:solidFill>
                      <a:srgbClr val="EFEFEF"/>
                    </a:solidFill>
                  </a:tcPr>
                </a:tc>
                <a:tc>
                  <a:txBody>
                    <a:bodyPr/>
                    <a:lstStyle/>
                    <a:p>
                      <a:pPr marL="0" marR="0" lvl="0" indent="0" algn="r" rtl="0">
                        <a:lnSpc>
                          <a:spcPct val="115000"/>
                        </a:lnSpc>
                        <a:spcBef>
                          <a:spcPts val="0"/>
                        </a:spcBef>
                        <a:spcAft>
                          <a:spcPts val="0"/>
                        </a:spcAft>
                        <a:buNone/>
                      </a:pPr>
                      <a:r>
                        <a:rPr lang="en">
                          <a:latin typeface="Muli"/>
                          <a:ea typeface="Muli"/>
                          <a:cs typeface="Muli"/>
                          <a:sym typeface="Muli"/>
                        </a:rPr>
                        <a:t>0%</a:t>
                      </a:r>
                      <a:endParaRPr>
                        <a:latin typeface="Muli"/>
                        <a:ea typeface="Muli"/>
                        <a:cs typeface="Muli"/>
                        <a:sym typeface="Muli"/>
                      </a:endParaRPr>
                    </a:p>
                  </a:txBody>
                  <a:tcPr marL="91450" marR="91450" marT="91450" marB="91450" anchor="ctr">
                    <a:solidFill>
                      <a:srgbClr val="EFEFEF"/>
                    </a:solidFill>
                  </a:tcPr>
                </a:tc>
                <a:extLst>
                  <a:ext uri="{0D108BD9-81ED-4DB2-BD59-A6C34878D82A}">
                    <a16:rowId xmlns:a16="http://schemas.microsoft.com/office/drawing/2014/main" val="10003"/>
                  </a:ext>
                </a:extLst>
              </a:tr>
              <a:tr h="462850">
                <a:tc>
                  <a:txBody>
                    <a:bodyPr/>
                    <a:lstStyle/>
                    <a:p>
                      <a:pPr marL="0" marR="0" lvl="0" indent="0" rtl="0">
                        <a:lnSpc>
                          <a:spcPct val="115000"/>
                        </a:lnSpc>
                        <a:spcBef>
                          <a:spcPts val="0"/>
                        </a:spcBef>
                        <a:spcAft>
                          <a:spcPts val="0"/>
                        </a:spcAft>
                        <a:buNone/>
                      </a:pPr>
                      <a:r>
                        <a:rPr lang="en">
                          <a:latin typeface="Muli"/>
                          <a:ea typeface="Muli"/>
                          <a:cs typeface="Muli"/>
                          <a:sym typeface="Muli"/>
                        </a:rPr>
                        <a:t>60-80%</a:t>
                      </a:r>
                      <a:endParaRPr>
                        <a:latin typeface="Muli"/>
                        <a:ea typeface="Muli"/>
                        <a:cs typeface="Muli"/>
                        <a:sym typeface="Muli"/>
                      </a:endParaRPr>
                    </a:p>
                  </a:txBody>
                  <a:tcPr marL="91450" marR="91450" marT="91450" marB="91450" anchor="ctr">
                    <a:lnL cap="flat" cmpd="sng">
                      <a:solidFill>
                        <a:srgbClr val="FFFFFF"/>
                      </a:solidFill>
                      <a:prstDash val="solid"/>
                      <a:round/>
                      <a:headEnd type="none" w="sm" len="sm"/>
                      <a:tailEnd type="none" w="sm" len="sm"/>
                    </a:lnL>
                    <a:solidFill>
                      <a:srgbClr val="EFEFEF"/>
                    </a:solidFill>
                  </a:tcPr>
                </a:tc>
                <a:tc>
                  <a:txBody>
                    <a:bodyPr/>
                    <a:lstStyle/>
                    <a:p>
                      <a:pPr marL="0" marR="0" lvl="0" indent="0" algn="r" rtl="0">
                        <a:lnSpc>
                          <a:spcPct val="115000"/>
                        </a:lnSpc>
                        <a:spcBef>
                          <a:spcPts val="0"/>
                        </a:spcBef>
                        <a:spcAft>
                          <a:spcPts val="0"/>
                        </a:spcAft>
                        <a:buNone/>
                      </a:pPr>
                      <a:r>
                        <a:rPr lang="en">
                          <a:solidFill>
                            <a:schemeClr val="dk2"/>
                          </a:solidFill>
                          <a:latin typeface="Muli"/>
                          <a:ea typeface="Muli"/>
                          <a:cs typeface="Muli"/>
                          <a:sym typeface="Muli"/>
                        </a:rPr>
                        <a:t>11%</a:t>
                      </a:r>
                      <a:endParaRPr>
                        <a:latin typeface="Muli"/>
                        <a:ea typeface="Muli"/>
                        <a:cs typeface="Muli"/>
                        <a:sym typeface="Muli"/>
                      </a:endParaRPr>
                    </a:p>
                  </a:txBody>
                  <a:tcPr marL="91450" marR="91450" marT="91450" marB="91450" anchor="ctr">
                    <a:solidFill>
                      <a:srgbClr val="EFEFEF"/>
                    </a:solidFill>
                  </a:tcPr>
                </a:tc>
                <a:extLst>
                  <a:ext uri="{0D108BD9-81ED-4DB2-BD59-A6C34878D82A}">
                    <a16:rowId xmlns:a16="http://schemas.microsoft.com/office/drawing/2014/main" val="10004"/>
                  </a:ext>
                </a:extLst>
              </a:tr>
              <a:tr h="462850">
                <a:tc>
                  <a:txBody>
                    <a:bodyPr/>
                    <a:lstStyle/>
                    <a:p>
                      <a:pPr marL="0" marR="0" lvl="0" indent="0" rtl="0">
                        <a:lnSpc>
                          <a:spcPct val="115000"/>
                        </a:lnSpc>
                        <a:spcBef>
                          <a:spcPts val="0"/>
                        </a:spcBef>
                        <a:spcAft>
                          <a:spcPts val="0"/>
                        </a:spcAft>
                        <a:buNone/>
                      </a:pPr>
                      <a:r>
                        <a:rPr lang="en">
                          <a:latin typeface="Muli"/>
                          <a:ea typeface="Muli"/>
                          <a:cs typeface="Muli"/>
                          <a:sym typeface="Muli"/>
                        </a:rPr>
                        <a:t>80-100%</a:t>
                      </a:r>
                      <a:endParaRPr>
                        <a:latin typeface="Muli"/>
                        <a:ea typeface="Muli"/>
                        <a:cs typeface="Muli"/>
                        <a:sym typeface="Muli"/>
                      </a:endParaRPr>
                    </a:p>
                  </a:txBody>
                  <a:tcPr marL="91450" marR="91450" marT="91450" marB="91450" anchor="ctr">
                    <a:lnL cap="flat" cmpd="sng">
                      <a:solidFill>
                        <a:srgbClr val="FFFFFF"/>
                      </a:solidFill>
                      <a:prstDash val="solid"/>
                      <a:round/>
                      <a:headEnd type="none" w="sm" len="sm"/>
                      <a:tailEnd type="none" w="sm" len="sm"/>
                    </a:lnL>
                    <a:solidFill>
                      <a:srgbClr val="EFEFEF"/>
                    </a:solidFill>
                  </a:tcPr>
                </a:tc>
                <a:tc>
                  <a:txBody>
                    <a:bodyPr/>
                    <a:lstStyle/>
                    <a:p>
                      <a:pPr marL="0" marR="0" lvl="0" indent="0" algn="r" rtl="0">
                        <a:lnSpc>
                          <a:spcPct val="115000"/>
                        </a:lnSpc>
                        <a:spcBef>
                          <a:spcPts val="0"/>
                        </a:spcBef>
                        <a:spcAft>
                          <a:spcPts val="0"/>
                        </a:spcAft>
                        <a:buNone/>
                      </a:pPr>
                      <a:r>
                        <a:rPr lang="en">
                          <a:solidFill>
                            <a:schemeClr val="dk2"/>
                          </a:solidFill>
                          <a:latin typeface="Muli"/>
                          <a:ea typeface="Muli"/>
                          <a:cs typeface="Muli"/>
                          <a:sym typeface="Muli"/>
                        </a:rPr>
                        <a:t>32%</a:t>
                      </a:r>
                      <a:endParaRPr>
                        <a:latin typeface="Muli"/>
                        <a:ea typeface="Muli"/>
                        <a:cs typeface="Muli"/>
                        <a:sym typeface="Muli"/>
                      </a:endParaRPr>
                    </a:p>
                  </a:txBody>
                  <a:tcPr marL="91450" marR="91450" marT="91450" marB="91450" anchor="ctr">
                    <a:solidFill>
                      <a:srgbClr val="EFEFEF"/>
                    </a:solidFill>
                  </a:tcPr>
                </a:tc>
                <a:extLst>
                  <a:ext uri="{0D108BD9-81ED-4DB2-BD59-A6C34878D82A}">
                    <a16:rowId xmlns:a16="http://schemas.microsoft.com/office/drawing/2014/main" val="10005"/>
                  </a:ext>
                </a:extLst>
              </a:tr>
            </a:tbl>
          </a:graphicData>
        </a:graphic>
      </p:graphicFrame>
      <p:sp>
        <p:nvSpPr>
          <p:cNvPr id="17" name="Shape 17"/>
          <p:cNvSpPr/>
          <p:nvPr/>
        </p:nvSpPr>
        <p:spPr>
          <a:xfrm>
            <a:off x="-16250" y="-16250"/>
            <a:ext cx="9160200" cy="1097400"/>
          </a:xfrm>
          <a:prstGeom prst="rect">
            <a:avLst/>
          </a:prstGeom>
          <a:solidFill>
            <a:srgbClr val="CAE6E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2200"/>
              <a:buFont typeface="Muli"/>
              <a:buNone/>
              <a:defRPr sz="2200" b="0">
                <a:solidFill>
                  <a:srgbClr val="000000"/>
                </a:solidFill>
                <a:latin typeface="Muli"/>
                <a:ea typeface="Muli"/>
                <a:cs typeface="Muli"/>
                <a:sym typeface="Mul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s">
  <p:cSld name="CUSTOM_1">
    <p:spTree>
      <p:nvGrpSpPr>
        <p:cNvPr id="1" name="Shape 19"/>
        <p:cNvGrpSpPr/>
        <p:nvPr/>
      </p:nvGrpSpPr>
      <p:grpSpPr>
        <a:xfrm>
          <a:off x="0" y="0"/>
          <a:ext cx="0" cy="0"/>
          <a:chOff x="0" y="0"/>
          <a:chExt cx="0" cy="0"/>
        </a:xfrm>
      </p:grpSpPr>
      <p:sp>
        <p:nvSpPr>
          <p:cNvPr id="20" name="Shape 20"/>
          <p:cNvSpPr/>
          <p:nvPr/>
        </p:nvSpPr>
        <p:spPr>
          <a:xfrm>
            <a:off x="-16250" y="-16250"/>
            <a:ext cx="9160200" cy="1097400"/>
          </a:xfrm>
          <a:prstGeom prst="rect">
            <a:avLst/>
          </a:prstGeom>
          <a:solidFill>
            <a:srgbClr val="66666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2200"/>
              <a:buFont typeface="Muli"/>
              <a:buNone/>
              <a:defRPr sz="2200" b="0">
                <a:solidFill>
                  <a:srgbClr val="000000"/>
                </a:solidFill>
                <a:latin typeface="Muli"/>
                <a:ea typeface="Muli"/>
                <a:cs typeface="Muli"/>
                <a:sym typeface="Mul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Shape 22"/>
          <p:cNvSpPr txBox="1">
            <a:spLocks noGrp="1"/>
          </p:cNvSpPr>
          <p:nvPr>
            <p:ph type="body" idx="1"/>
          </p:nvPr>
        </p:nvSpPr>
        <p:spPr>
          <a:xfrm>
            <a:off x="311700" y="1233750"/>
            <a:ext cx="3956400" cy="3416400"/>
          </a:xfrm>
          <a:prstGeom prst="rect">
            <a:avLst/>
          </a:prstGeom>
        </p:spPr>
        <p:txBody>
          <a:bodyPr spcFirstLastPara="1" wrap="square" lIns="91425" tIns="91425" rIns="91425" bIns="91425" anchor="t" anchorCtr="0"/>
          <a:lstStyle>
            <a:lvl1pPr marL="457200" lvl="0" indent="-330200" rtl="0">
              <a:lnSpc>
                <a:spcPct val="115000"/>
              </a:lnSpc>
              <a:spcBef>
                <a:spcPts val="0"/>
              </a:spcBef>
              <a:spcAft>
                <a:spcPts val="0"/>
              </a:spcAft>
              <a:buClr>
                <a:srgbClr val="000000"/>
              </a:buClr>
              <a:buSzPts val="1600"/>
              <a:buFont typeface="Muli"/>
              <a:buChar char="●"/>
              <a:defRPr sz="1600">
                <a:solidFill>
                  <a:srgbClr val="000000"/>
                </a:solidFill>
                <a:latin typeface="Muli"/>
                <a:ea typeface="Muli"/>
                <a:cs typeface="Muli"/>
                <a:sym typeface="Muli"/>
              </a:defRPr>
            </a:lvl1pPr>
            <a:lvl2pPr marL="914400" lvl="1" indent="-317500" rtl="0">
              <a:lnSpc>
                <a:spcPct val="115000"/>
              </a:lnSpc>
              <a:spcBef>
                <a:spcPts val="1600"/>
              </a:spcBef>
              <a:spcAft>
                <a:spcPts val="0"/>
              </a:spcAft>
              <a:buClr>
                <a:srgbClr val="666666"/>
              </a:buClr>
              <a:buSzPts val="1400"/>
              <a:buFont typeface="Muli"/>
              <a:buChar char="○"/>
              <a:defRPr>
                <a:solidFill>
                  <a:srgbClr val="666666"/>
                </a:solidFill>
                <a:latin typeface="Muli"/>
                <a:ea typeface="Muli"/>
                <a:cs typeface="Muli"/>
                <a:sym typeface="Muli"/>
              </a:defRPr>
            </a:lvl2pPr>
            <a:lvl3pPr marL="1371600" lvl="2"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3pPr>
            <a:lvl4pPr marL="1828800" lvl="3"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4pPr>
            <a:lvl5pPr marL="2286000" lvl="4"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5pPr>
            <a:lvl6pPr marL="2743200" lvl="5"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6pPr>
            <a:lvl7pPr marL="3200400" lvl="6"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7pPr>
            <a:lvl8pPr marL="3657600" lvl="7"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8pPr>
            <a:lvl9pPr marL="4114800" lvl="8" indent="-304800" rtl="0">
              <a:lnSpc>
                <a:spcPct val="115000"/>
              </a:lnSpc>
              <a:spcBef>
                <a:spcPts val="1600"/>
              </a:spcBef>
              <a:spcAft>
                <a:spcPts val="1600"/>
              </a:spcAft>
              <a:buClr>
                <a:srgbClr val="666666"/>
              </a:buClr>
              <a:buSzPts val="1200"/>
              <a:buFont typeface="Muli"/>
              <a:buChar char="⋅"/>
              <a:defRPr sz="1200">
                <a:solidFill>
                  <a:srgbClr val="666666"/>
                </a:solidFill>
                <a:latin typeface="Muli"/>
                <a:ea typeface="Muli"/>
                <a:cs typeface="Muli"/>
                <a:sym typeface="Muli"/>
              </a:defRPr>
            </a:lvl9pPr>
          </a:lstStyle>
          <a:p>
            <a:endParaRPr/>
          </a:p>
        </p:txBody>
      </p:sp>
      <p:sp>
        <p:nvSpPr>
          <p:cNvPr id="23" name="Shape 23"/>
          <p:cNvSpPr txBox="1">
            <a:spLocks noGrp="1"/>
          </p:cNvSpPr>
          <p:nvPr>
            <p:ph type="body" idx="2"/>
          </p:nvPr>
        </p:nvSpPr>
        <p:spPr>
          <a:xfrm>
            <a:off x="4564800" y="1233750"/>
            <a:ext cx="4028100" cy="3416400"/>
          </a:xfrm>
          <a:prstGeom prst="rect">
            <a:avLst/>
          </a:prstGeom>
        </p:spPr>
        <p:txBody>
          <a:bodyPr spcFirstLastPara="1" wrap="square" lIns="91425" tIns="91425" rIns="91425" bIns="91425" anchor="t" anchorCtr="0"/>
          <a:lstStyle>
            <a:lvl1pPr marL="457200" lvl="0" indent="-330200" rtl="0">
              <a:lnSpc>
                <a:spcPct val="115000"/>
              </a:lnSpc>
              <a:spcBef>
                <a:spcPts val="0"/>
              </a:spcBef>
              <a:spcAft>
                <a:spcPts val="0"/>
              </a:spcAft>
              <a:buClr>
                <a:srgbClr val="000000"/>
              </a:buClr>
              <a:buSzPts val="1600"/>
              <a:buFont typeface="Muli"/>
              <a:buChar char="●"/>
              <a:defRPr sz="1600">
                <a:solidFill>
                  <a:srgbClr val="000000"/>
                </a:solidFill>
                <a:latin typeface="Muli"/>
                <a:ea typeface="Muli"/>
                <a:cs typeface="Muli"/>
                <a:sym typeface="Muli"/>
              </a:defRPr>
            </a:lvl1pPr>
            <a:lvl2pPr marL="914400" lvl="1" indent="-317500" rtl="0">
              <a:lnSpc>
                <a:spcPct val="115000"/>
              </a:lnSpc>
              <a:spcBef>
                <a:spcPts val="1600"/>
              </a:spcBef>
              <a:spcAft>
                <a:spcPts val="0"/>
              </a:spcAft>
              <a:buClr>
                <a:srgbClr val="666666"/>
              </a:buClr>
              <a:buSzPts val="1400"/>
              <a:buFont typeface="Muli"/>
              <a:buChar char="○"/>
              <a:defRPr>
                <a:solidFill>
                  <a:srgbClr val="666666"/>
                </a:solidFill>
                <a:latin typeface="Muli"/>
                <a:ea typeface="Muli"/>
                <a:cs typeface="Muli"/>
                <a:sym typeface="Muli"/>
              </a:defRPr>
            </a:lvl2pPr>
            <a:lvl3pPr marL="1371600" lvl="2"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3pPr>
            <a:lvl4pPr marL="1828800" lvl="3"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4pPr>
            <a:lvl5pPr marL="2286000" lvl="4"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5pPr>
            <a:lvl6pPr marL="2743200" lvl="5"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6pPr>
            <a:lvl7pPr marL="3200400" lvl="6"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7pPr>
            <a:lvl8pPr marL="3657600" lvl="7"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8pPr>
            <a:lvl9pPr marL="4114800" lvl="8" indent="-304800" rtl="0">
              <a:lnSpc>
                <a:spcPct val="115000"/>
              </a:lnSpc>
              <a:spcBef>
                <a:spcPts val="1600"/>
              </a:spcBef>
              <a:spcAft>
                <a:spcPts val="1600"/>
              </a:spcAft>
              <a:buClr>
                <a:srgbClr val="666666"/>
              </a:buClr>
              <a:buSzPts val="1200"/>
              <a:buFont typeface="Muli"/>
              <a:buChar char="⋅"/>
              <a:defRPr sz="1200">
                <a:solidFill>
                  <a:srgbClr val="666666"/>
                </a:solidFill>
                <a:latin typeface="Muli"/>
                <a:ea typeface="Muli"/>
                <a:cs typeface="Muli"/>
                <a:sym typeface="Mul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al section - bullets, 1 column" type="tx">
  <p:cSld name="TITLE_AND_BODY">
    <p:spTree>
      <p:nvGrpSpPr>
        <p:cNvPr id="1" name="Shape 24"/>
        <p:cNvGrpSpPr/>
        <p:nvPr/>
      </p:nvGrpSpPr>
      <p:grpSpPr>
        <a:xfrm>
          <a:off x="0" y="0"/>
          <a:ext cx="0" cy="0"/>
          <a:chOff x="0" y="0"/>
          <a:chExt cx="0" cy="0"/>
        </a:xfrm>
      </p:grpSpPr>
      <p:sp>
        <p:nvSpPr>
          <p:cNvPr id="25" name="Shape 25"/>
          <p:cNvSpPr/>
          <p:nvPr/>
        </p:nvSpPr>
        <p:spPr>
          <a:xfrm>
            <a:off x="-16250" y="-16250"/>
            <a:ext cx="9160200" cy="1097400"/>
          </a:xfrm>
          <a:prstGeom prst="rect">
            <a:avLst/>
          </a:prstGeom>
          <a:solidFill>
            <a:srgbClr val="CAE6E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a:spcBef>
                <a:spcPts val="0"/>
              </a:spcBef>
              <a:spcAft>
                <a:spcPts val="0"/>
              </a:spcAft>
              <a:buClr>
                <a:srgbClr val="000000"/>
              </a:buClr>
              <a:buSzPts val="2200"/>
              <a:buFont typeface="Muli"/>
              <a:buNone/>
              <a:defRPr sz="2200" b="0">
                <a:solidFill>
                  <a:srgbClr val="000000"/>
                </a:solidFill>
                <a:latin typeface="Muli"/>
                <a:ea typeface="Muli"/>
                <a:cs typeface="Muli"/>
                <a:sym typeface="Muli"/>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Shape 2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cxnSp>
        <p:nvCxnSpPr>
          <p:cNvPr id="28" name="Shape 28"/>
          <p:cNvCxnSpPr/>
          <p:nvPr/>
        </p:nvCxnSpPr>
        <p:spPr>
          <a:xfrm rot="10800000" flipH="1">
            <a:off x="430775" y="4439750"/>
            <a:ext cx="8014200" cy="8100"/>
          </a:xfrm>
          <a:prstGeom prst="straightConnector1">
            <a:avLst/>
          </a:prstGeom>
          <a:noFill/>
          <a:ln w="9525" cap="flat" cmpd="sng">
            <a:solidFill>
              <a:srgbClr val="999999"/>
            </a:solidFill>
            <a:prstDash val="dot"/>
            <a:round/>
            <a:headEnd type="none" w="med" len="med"/>
            <a:tailEnd type="none" w="med" len="med"/>
          </a:ln>
        </p:spPr>
      </p:cxnSp>
      <p:pic>
        <p:nvPicPr>
          <p:cNvPr id="29" name="Shape 29" descr="RTW-logo-v7.png"/>
          <p:cNvPicPr preferRelativeResize="0"/>
          <p:nvPr/>
        </p:nvPicPr>
        <p:blipFill rotWithShape="1">
          <a:blip r:embed="rId2">
            <a:alphaModFix amt="70000"/>
          </a:blip>
          <a:srcRect l="4699" t="36295" r="3876" b="37445"/>
          <a:stretch/>
        </p:blipFill>
        <p:spPr>
          <a:xfrm>
            <a:off x="3726250" y="4652925"/>
            <a:ext cx="1423249" cy="288899"/>
          </a:xfrm>
          <a:prstGeom prst="rect">
            <a:avLst/>
          </a:prstGeom>
          <a:noFill/>
          <a:ln>
            <a:noFill/>
          </a:ln>
        </p:spPr>
      </p:pic>
      <p:sp>
        <p:nvSpPr>
          <p:cNvPr id="30" name="Shape 30"/>
          <p:cNvSpPr txBox="1">
            <a:spLocks noGrp="1"/>
          </p:cNvSpPr>
          <p:nvPr>
            <p:ph type="body" idx="1"/>
          </p:nvPr>
        </p:nvSpPr>
        <p:spPr>
          <a:xfrm>
            <a:off x="311700" y="1233755"/>
            <a:ext cx="8520600" cy="3416400"/>
          </a:xfrm>
          <a:prstGeom prst="rect">
            <a:avLst/>
          </a:prstGeom>
        </p:spPr>
        <p:txBody>
          <a:bodyPr spcFirstLastPara="1" wrap="square" lIns="91425" tIns="91425" rIns="91425" bIns="91425" anchor="t" anchorCtr="0"/>
          <a:lstStyle>
            <a:lvl1pPr marL="457200" lvl="0" indent="-330200" rtl="0">
              <a:lnSpc>
                <a:spcPct val="115000"/>
              </a:lnSpc>
              <a:spcBef>
                <a:spcPts val="0"/>
              </a:spcBef>
              <a:spcAft>
                <a:spcPts val="0"/>
              </a:spcAft>
              <a:buClr>
                <a:srgbClr val="000000"/>
              </a:buClr>
              <a:buSzPts val="1600"/>
              <a:buFont typeface="Muli"/>
              <a:buChar char="●"/>
              <a:defRPr sz="1600">
                <a:solidFill>
                  <a:srgbClr val="000000"/>
                </a:solidFill>
                <a:latin typeface="Muli"/>
                <a:ea typeface="Muli"/>
                <a:cs typeface="Muli"/>
                <a:sym typeface="Muli"/>
              </a:defRPr>
            </a:lvl1pPr>
            <a:lvl2pPr marL="914400" lvl="1" indent="-317500" rtl="0">
              <a:lnSpc>
                <a:spcPct val="115000"/>
              </a:lnSpc>
              <a:spcBef>
                <a:spcPts val="1600"/>
              </a:spcBef>
              <a:spcAft>
                <a:spcPts val="0"/>
              </a:spcAft>
              <a:buClr>
                <a:srgbClr val="666666"/>
              </a:buClr>
              <a:buSzPts val="1400"/>
              <a:buFont typeface="Muli"/>
              <a:buChar char="○"/>
              <a:defRPr>
                <a:solidFill>
                  <a:srgbClr val="666666"/>
                </a:solidFill>
                <a:latin typeface="Muli"/>
                <a:ea typeface="Muli"/>
                <a:cs typeface="Muli"/>
                <a:sym typeface="Muli"/>
              </a:defRPr>
            </a:lvl2pPr>
            <a:lvl3pPr marL="1371600" lvl="2"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3pPr>
            <a:lvl4pPr marL="1828800" lvl="3"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4pPr>
            <a:lvl5pPr marL="2286000" lvl="4"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5pPr>
            <a:lvl6pPr marL="2743200" lvl="5"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6pPr>
            <a:lvl7pPr marL="3200400" lvl="6"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7pPr>
            <a:lvl8pPr marL="3657600" lvl="7"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8pPr>
            <a:lvl9pPr marL="4114800" lvl="8" indent="-304800" rtl="0">
              <a:lnSpc>
                <a:spcPct val="115000"/>
              </a:lnSpc>
              <a:spcBef>
                <a:spcPts val="1600"/>
              </a:spcBef>
              <a:spcAft>
                <a:spcPts val="1600"/>
              </a:spcAft>
              <a:buClr>
                <a:srgbClr val="666666"/>
              </a:buClr>
              <a:buSzPts val="1200"/>
              <a:buFont typeface="Muli"/>
              <a:buChar char="⋅"/>
              <a:defRPr sz="1200">
                <a:solidFill>
                  <a:srgbClr val="666666"/>
                </a:solidFill>
                <a:latin typeface="Muli"/>
                <a:ea typeface="Muli"/>
                <a:cs typeface="Muli"/>
                <a:sym typeface="Mul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al text page">
  <p:cSld name="CUSTOM_2">
    <p:spTree>
      <p:nvGrpSpPr>
        <p:cNvPr id="1" name="Shape 31"/>
        <p:cNvGrpSpPr/>
        <p:nvPr/>
      </p:nvGrpSpPr>
      <p:grpSpPr>
        <a:xfrm>
          <a:off x="0" y="0"/>
          <a:ext cx="0" cy="0"/>
          <a:chOff x="0" y="0"/>
          <a:chExt cx="0" cy="0"/>
        </a:xfrm>
      </p:grpSpPr>
      <p:sp>
        <p:nvSpPr>
          <p:cNvPr id="32" name="Shape 32"/>
          <p:cNvSpPr/>
          <p:nvPr/>
        </p:nvSpPr>
        <p:spPr>
          <a:xfrm>
            <a:off x="-16250" y="-16250"/>
            <a:ext cx="9160200" cy="1097400"/>
          </a:xfrm>
          <a:prstGeom prst="rect">
            <a:avLst/>
          </a:prstGeom>
          <a:solidFill>
            <a:srgbClr val="CAE6E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2200"/>
              <a:buFont typeface="Muli"/>
              <a:buNone/>
              <a:defRPr sz="2200" b="0">
                <a:solidFill>
                  <a:srgbClr val="000000"/>
                </a:solidFill>
                <a:latin typeface="Muli"/>
                <a:ea typeface="Muli"/>
                <a:cs typeface="Muli"/>
                <a:sym typeface="Mul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 name="Shape 34"/>
          <p:cNvSpPr txBox="1"/>
          <p:nvPr/>
        </p:nvSpPr>
        <p:spPr>
          <a:xfrm>
            <a:off x="424000" y="1314350"/>
            <a:ext cx="5709600" cy="565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a:latin typeface="Muli"/>
                <a:ea typeface="Muli"/>
                <a:cs typeface="Muli"/>
                <a:sym typeface="Muli"/>
              </a:rPr>
              <a:t>HEADING</a:t>
            </a:r>
            <a:endParaRPr sz="1800">
              <a:latin typeface="Muli"/>
              <a:ea typeface="Muli"/>
              <a:cs typeface="Muli"/>
              <a:sym typeface="Muli"/>
            </a:endParaRPr>
          </a:p>
        </p:txBody>
      </p:sp>
      <p:sp>
        <p:nvSpPr>
          <p:cNvPr id="35" name="Shape 35"/>
          <p:cNvSpPr txBox="1"/>
          <p:nvPr/>
        </p:nvSpPr>
        <p:spPr>
          <a:xfrm>
            <a:off x="424000" y="1879550"/>
            <a:ext cx="3886500" cy="2756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Muli"/>
                <a:ea typeface="Muli"/>
                <a:cs typeface="Muli"/>
                <a:sym typeface="Muli"/>
              </a:rPr>
              <a:t>Text</a:t>
            </a:r>
            <a:endParaRPr>
              <a:latin typeface="Muli"/>
              <a:ea typeface="Muli"/>
              <a:cs typeface="Muli"/>
              <a:sym typeface="Muli"/>
            </a:endParaRPr>
          </a:p>
        </p:txBody>
      </p:sp>
      <p:sp>
        <p:nvSpPr>
          <p:cNvPr id="36" name="Shape 36"/>
          <p:cNvSpPr txBox="1"/>
          <p:nvPr/>
        </p:nvSpPr>
        <p:spPr>
          <a:xfrm>
            <a:off x="4522550" y="1879550"/>
            <a:ext cx="3886500" cy="2756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Muli"/>
                <a:ea typeface="Muli"/>
                <a:cs typeface="Muli"/>
                <a:sym typeface="Muli"/>
              </a:rPr>
              <a:t>Text</a:t>
            </a:r>
            <a:endParaRPr>
              <a:latin typeface="Muli"/>
              <a:ea typeface="Muli"/>
              <a:cs typeface="Muli"/>
              <a:sym typeface="Mul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lum text page">
  <p:cSld name="CUSTOM_2_1">
    <p:spTree>
      <p:nvGrpSpPr>
        <p:cNvPr id="1" name="Shape 37"/>
        <p:cNvGrpSpPr/>
        <p:nvPr/>
      </p:nvGrpSpPr>
      <p:grpSpPr>
        <a:xfrm>
          <a:off x="0" y="0"/>
          <a:ext cx="0" cy="0"/>
          <a:chOff x="0" y="0"/>
          <a:chExt cx="0" cy="0"/>
        </a:xfrm>
      </p:grpSpPr>
      <p:sp>
        <p:nvSpPr>
          <p:cNvPr id="38" name="Shape 38"/>
          <p:cNvSpPr/>
          <p:nvPr/>
        </p:nvSpPr>
        <p:spPr>
          <a:xfrm>
            <a:off x="-8100" y="0"/>
            <a:ext cx="9160200" cy="1097400"/>
          </a:xfrm>
          <a:prstGeom prst="rect">
            <a:avLst/>
          </a:prstGeom>
          <a:solidFill>
            <a:srgbClr val="D8D3D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2200"/>
              <a:buFont typeface="Muli"/>
              <a:buNone/>
              <a:defRPr sz="2200" b="0">
                <a:solidFill>
                  <a:srgbClr val="000000"/>
                </a:solidFill>
                <a:latin typeface="Muli"/>
                <a:ea typeface="Muli"/>
                <a:cs typeface="Muli"/>
                <a:sym typeface="Mul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Shape 40"/>
          <p:cNvSpPr txBox="1"/>
          <p:nvPr/>
        </p:nvSpPr>
        <p:spPr>
          <a:xfrm>
            <a:off x="424000" y="1314350"/>
            <a:ext cx="5709600" cy="565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latin typeface="Muli"/>
                <a:ea typeface="Muli"/>
                <a:cs typeface="Muli"/>
                <a:sym typeface="Muli"/>
              </a:rPr>
              <a:t>HEADING</a:t>
            </a:r>
            <a:endParaRPr sz="1800">
              <a:latin typeface="Muli"/>
              <a:ea typeface="Muli"/>
              <a:cs typeface="Muli"/>
              <a:sym typeface="Muli"/>
            </a:endParaRPr>
          </a:p>
        </p:txBody>
      </p:sp>
      <p:sp>
        <p:nvSpPr>
          <p:cNvPr id="41" name="Shape 41"/>
          <p:cNvSpPr txBox="1"/>
          <p:nvPr/>
        </p:nvSpPr>
        <p:spPr>
          <a:xfrm>
            <a:off x="424000" y="1879550"/>
            <a:ext cx="3886500" cy="2756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Muli"/>
                <a:ea typeface="Muli"/>
                <a:cs typeface="Muli"/>
                <a:sym typeface="Muli"/>
              </a:rPr>
              <a:t>Text</a:t>
            </a:r>
            <a:endParaRPr>
              <a:latin typeface="Muli"/>
              <a:ea typeface="Muli"/>
              <a:cs typeface="Muli"/>
              <a:sym typeface="Muli"/>
            </a:endParaRPr>
          </a:p>
        </p:txBody>
      </p:sp>
      <p:sp>
        <p:nvSpPr>
          <p:cNvPr id="42" name="Shape 42"/>
          <p:cNvSpPr txBox="1"/>
          <p:nvPr/>
        </p:nvSpPr>
        <p:spPr>
          <a:xfrm>
            <a:off x="4522550" y="1879550"/>
            <a:ext cx="3886500" cy="2756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Muli"/>
                <a:ea typeface="Muli"/>
                <a:cs typeface="Muli"/>
                <a:sym typeface="Muli"/>
              </a:rPr>
              <a:t>Text</a:t>
            </a:r>
            <a:endParaRPr>
              <a:latin typeface="Muli"/>
              <a:ea typeface="Muli"/>
              <a:cs typeface="Muli"/>
              <a:sym typeface="Mul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upe text page">
  <p:cSld name="CUSTOM_2_1_1">
    <p:spTree>
      <p:nvGrpSpPr>
        <p:cNvPr id="1" name="Shape 43"/>
        <p:cNvGrpSpPr/>
        <p:nvPr/>
      </p:nvGrpSpPr>
      <p:grpSpPr>
        <a:xfrm>
          <a:off x="0" y="0"/>
          <a:ext cx="0" cy="0"/>
          <a:chOff x="0" y="0"/>
          <a:chExt cx="0" cy="0"/>
        </a:xfrm>
      </p:grpSpPr>
      <p:sp>
        <p:nvSpPr>
          <p:cNvPr id="44" name="Shape 44"/>
          <p:cNvSpPr/>
          <p:nvPr/>
        </p:nvSpPr>
        <p:spPr>
          <a:xfrm>
            <a:off x="-8100" y="0"/>
            <a:ext cx="9160200" cy="1097400"/>
          </a:xfrm>
          <a:prstGeom prst="rect">
            <a:avLst/>
          </a:prstGeom>
          <a:solidFill>
            <a:srgbClr val="E3E0DE"/>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2200"/>
              <a:buFont typeface="Muli"/>
              <a:buNone/>
              <a:defRPr sz="2200" b="0">
                <a:solidFill>
                  <a:srgbClr val="000000"/>
                </a:solidFill>
                <a:latin typeface="Muli"/>
                <a:ea typeface="Muli"/>
                <a:cs typeface="Muli"/>
                <a:sym typeface="Mul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6" name="Shape 46"/>
          <p:cNvSpPr txBox="1"/>
          <p:nvPr/>
        </p:nvSpPr>
        <p:spPr>
          <a:xfrm>
            <a:off x="424000" y="1314350"/>
            <a:ext cx="5709600" cy="565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latin typeface="Muli"/>
                <a:ea typeface="Muli"/>
                <a:cs typeface="Muli"/>
                <a:sym typeface="Muli"/>
              </a:rPr>
              <a:t>HEADING</a:t>
            </a:r>
            <a:endParaRPr sz="1800">
              <a:latin typeface="Muli"/>
              <a:ea typeface="Muli"/>
              <a:cs typeface="Muli"/>
              <a:sym typeface="Muli"/>
            </a:endParaRPr>
          </a:p>
        </p:txBody>
      </p:sp>
      <p:sp>
        <p:nvSpPr>
          <p:cNvPr id="47" name="Shape 47"/>
          <p:cNvSpPr txBox="1"/>
          <p:nvPr/>
        </p:nvSpPr>
        <p:spPr>
          <a:xfrm>
            <a:off x="424000" y="1879550"/>
            <a:ext cx="3886500" cy="2756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Muli"/>
                <a:ea typeface="Muli"/>
                <a:cs typeface="Muli"/>
                <a:sym typeface="Muli"/>
              </a:rPr>
              <a:t>Text</a:t>
            </a:r>
            <a:endParaRPr>
              <a:latin typeface="Muli"/>
              <a:ea typeface="Muli"/>
              <a:cs typeface="Muli"/>
              <a:sym typeface="Muli"/>
            </a:endParaRPr>
          </a:p>
        </p:txBody>
      </p:sp>
      <p:sp>
        <p:nvSpPr>
          <p:cNvPr id="48" name="Shape 48"/>
          <p:cNvSpPr txBox="1"/>
          <p:nvPr/>
        </p:nvSpPr>
        <p:spPr>
          <a:xfrm>
            <a:off x="4522550" y="1879550"/>
            <a:ext cx="3886500" cy="2756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Muli"/>
                <a:ea typeface="Muli"/>
                <a:cs typeface="Muli"/>
                <a:sym typeface="Muli"/>
              </a:rPr>
              <a:t>Text</a:t>
            </a:r>
            <a:endParaRPr>
              <a:latin typeface="Muli"/>
              <a:ea typeface="Muli"/>
              <a:cs typeface="Muli"/>
              <a:sym typeface="Mul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lum section - bullets, 1 column">
  <p:cSld name="TITLE_AND_BODY_1">
    <p:spTree>
      <p:nvGrpSpPr>
        <p:cNvPr id="1" name="Shape 49"/>
        <p:cNvGrpSpPr/>
        <p:nvPr/>
      </p:nvGrpSpPr>
      <p:grpSpPr>
        <a:xfrm>
          <a:off x="0" y="0"/>
          <a:ext cx="0" cy="0"/>
          <a:chOff x="0" y="0"/>
          <a:chExt cx="0" cy="0"/>
        </a:xfrm>
      </p:grpSpPr>
      <p:sp>
        <p:nvSpPr>
          <p:cNvPr id="50" name="Shape 50"/>
          <p:cNvSpPr/>
          <p:nvPr/>
        </p:nvSpPr>
        <p:spPr>
          <a:xfrm>
            <a:off x="-8100" y="0"/>
            <a:ext cx="9160200" cy="1097400"/>
          </a:xfrm>
          <a:prstGeom prst="rect">
            <a:avLst/>
          </a:prstGeom>
          <a:solidFill>
            <a:srgbClr val="D8D3D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2200"/>
              <a:buFont typeface="Muli"/>
              <a:buNone/>
              <a:defRPr sz="2200" b="0">
                <a:solidFill>
                  <a:srgbClr val="000000"/>
                </a:solidFill>
                <a:latin typeface="Muli"/>
                <a:ea typeface="Muli"/>
                <a:cs typeface="Muli"/>
                <a:sym typeface="Mul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Shape 5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cxnSp>
        <p:nvCxnSpPr>
          <p:cNvPr id="53" name="Shape 53"/>
          <p:cNvCxnSpPr/>
          <p:nvPr/>
        </p:nvCxnSpPr>
        <p:spPr>
          <a:xfrm rot="10800000" flipH="1">
            <a:off x="430775" y="4439750"/>
            <a:ext cx="8014200" cy="8100"/>
          </a:xfrm>
          <a:prstGeom prst="straightConnector1">
            <a:avLst/>
          </a:prstGeom>
          <a:noFill/>
          <a:ln w="9525" cap="flat" cmpd="sng">
            <a:solidFill>
              <a:srgbClr val="999999"/>
            </a:solidFill>
            <a:prstDash val="dot"/>
            <a:round/>
            <a:headEnd type="none" w="med" len="med"/>
            <a:tailEnd type="none" w="med" len="med"/>
          </a:ln>
        </p:spPr>
      </p:cxnSp>
      <p:pic>
        <p:nvPicPr>
          <p:cNvPr id="54" name="Shape 54" descr="RTW-logo-v7.png"/>
          <p:cNvPicPr preferRelativeResize="0"/>
          <p:nvPr/>
        </p:nvPicPr>
        <p:blipFill rotWithShape="1">
          <a:blip r:embed="rId2">
            <a:alphaModFix amt="70000"/>
          </a:blip>
          <a:srcRect l="4699" t="36295" r="3876" b="37445"/>
          <a:stretch/>
        </p:blipFill>
        <p:spPr>
          <a:xfrm>
            <a:off x="3726250" y="4652925"/>
            <a:ext cx="1423249" cy="288899"/>
          </a:xfrm>
          <a:prstGeom prst="rect">
            <a:avLst/>
          </a:prstGeom>
          <a:noFill/>
          <a:ln>
            <a:noFill/>
          </a:ln>
        </p:spPr>
      </p:pic>
      <p:sp>
        <p:nvSpPr>
          <p:cNvPr id="55" name="Shape 55"/>
          <p:cNvSpPr txBox="1">
            <a:spLocks noGrp="1"/>
          </p:cNvSpPr>
          <p:nvPr>
            <p:ph type="body" idx="1"/>
          </p:nvPr>
        </p:nvSpPr>
        <p:spPr>
          <a:xfrm>
            <a:off x="311700" y="1233755"/>
            <a:ext cx="8520600" cy="3416400"/>
          </a:xfrm>
          <a:prstGeom prst="rect">
            <a:avLst/>
          </a:prstGeom>
        </p:spPr>
        <p:txBody>
          <a:bodyPr spcFirstLastPara="1" wrap="square" lIns="91425" tIns="91425" rIns="91425" bIns="91425" anchor="t" anchorCtr="0"/>
          <a:lstStyle>
            <a:lvl1pPr marL="457200" lvl="0" indent="-330200" rtl="0">
              <a:lnSpc>
                <a:spcPct val="115000"/>
              </a:lnSpc>
              <a:spcBef>
                <a:spcPts val="0"/>
              </a:spcBef>
              <a:spcAft>
                <a:spcPts val="0"/>
              </a:spcAft>
              <a:buClr>
                <a:srgbClr val="000000"/>
              </a:buClr>
              <a:buSzPts val="1600"/>
              <a:buFont typeface="Muli"/>
              <a:buChar char="●"/>
              <a:defRPr sz="1600">
                <a:solidFill>
                  <a:srgbClr val="000000"/>
                </a:solidFill>
                <a:latin typeface="Muli"/>
                <a:ea typeface="Muli"/>
                <a:cs typeface="Muli"/>
                <a:sym typeface="Muli"/>
              </a:defRPr>
            </a:lvl1pPr>
            <a:lvl2pPr marL="914400" lvl="1" indent="-317500" rtl="0">
              <a:lnSpc>
                <a:spcPct val="115000"/>
              </a:lnSpc>
              <a:spcBef>
                <a:spcPts val="1600"/>
              </a:spcBef>
              <a:spcAft>
                <a:spcPts val="0"/>
              </a:spcAft>
              <a:buClr>
                <a:srgbClr val="666666"/>
              </a:buClr>
              <a:buSzPts val="1400"/>
              <a:buFont typeface="Muli"/>
              <a:buChar char="○"/>
              <a:defRPr>
                <a:solidFill>
                  <a:srgbClr val="666666"/>
                </a:solidFill>
                <a:latin typeface="Muli"/>
                <a:ea typeface="Muli"/>
                <a:cs typeface="Muli"/>
                <a:sym typeface="Muli"/>
              </a:defRPr>
            </a:lvl2pPr>
            <a:lvl3pPr marL="1371600" lvl="2"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3pPr>
            <a:lvl4pPr marL="1828800" lvl="3"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4pPr>
            <a:lvl5pPr marL="2286000" lvl="4"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5pPr>
            <a:lvl6pPr marL="2743200" lvl="5"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6pPr>
            <a:lvl7pPr marL="3200400" lvl="6"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7pPr>
            <a:lvl8pPr marL="3657600" lvl="7"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8pPr>
            <a:lvl9pPr marL="4114800" lvl="8" indent="-304800" rtl="0">
              <a:lnSpc>
                <a:spcPct val="115000"/>
              </a:lnSpc>
              <a:spcBef>
                <a:spcPts val="1600"/>
              </a:spcBef>
              <a:spcAft>
                <a:spcPts val="1600"/>
              </a:spcAft>
              <a:buClr>
                <a:srgbClr val="666666"/>
              </a:buClr>
              <a:buSzPts val="1200"/>
              <a:buFont typeface="Muli"/>
              <a:buChar char="⋅"/>
              <a:defRPr sz="1200">
                <a:solidFill>
                  <a:srgbClr val="666666"/>
                </a:solidFill>
                <a:latin typeface="Muli"/>
                <a:ea typeface="Muli"/>
                <a:cs typeface="Muli"/>
                <a:sym typeface="Mul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upe section - bullets, 1 column">
  <p:cSld name="TITLE_AND_BODY_1_1">
    <p:spTree>
      <p:nvGrpSpPr>
        <p:cNvPr id="1" name="Shape 56"/>
        <p:cNvGrpSpPr/>
        <p:nvPr/>
      </p:nvGrpSpPr>
      <p:grpSpPr>
        <a:xfrm>
          <a:off x="0" y="0"/>
          <a:ext cx="0" cy="0"/>
          <a:chOff x="0" y="0"/>
          <a:chExt cx="0" cy="0"/>
        </a:xfrm>
      </p:grpSpPr>
      <p:sp>
        <p:nvSpPr>
          <p:cNvPr id="57" name="Shape 57"/>
          <p:cNvSpPr/>
          <p:nvPr/>
        </p:nvSpPr>
        <p:spPr>
          <a:xfrm>
            <a:off x="-8100" y="0"/>
            <a:ext cx="9160200" cy="1097400"/>
          </a:xfrm>
          <a:prstGeom prst="rect">
            <a:avLst/>
          </a:prstGeom>
          <a:solidFill>
            <a:srgbClr val="E3E0DE"/>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2200"/>
              <a:buFont typeface="Muli"/>
              <a:buNone/>
              <a:defRPr sz="2200" b="0">
                <a:solidFill>
                  <a:srgbClr val="000000"/>
                </a:solidFill>
                <a:latin typeface="Muli"/>
                <a:ea typeface="Muli"/>
                <a:cs typeface="Muli"/>
                <a:sym typeface="Mul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Shape 5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cxnSp>
        <p:nvCxnSpPr>
          <p:cNvPr id="60" name="Shape 60"/>
          <p:cNvCxnSpPr/>
          <p:nvPr/>
        </p:nvCxnSpPr>
        <p:spPr>
          <a:xfrm rot="10800000" flipH="1">
            <a:off x="430775" y="4439750"/>
            <a:ext cx="8014200" cy="8100"/>
          </a:xfrm>
          <a:prstGeom prst="straightConnector1">
            <a:avLst/>
          </a:prstGeom>
          <a:noFill/>
          <a:ln w="9525" cap="flat" cmpd="sng">
            <a:solidFill>
              <a:srgbClr val="999999"/>
            </a:solidFill>
            <a:prstDash val="dot"/>
            <a:round/>
            <a:headEnd type="none" w="med" len="med"/>
            <a:tailEnd type="none" w="med" len="med"/>
          </a:ln>
        </p:spPr>
      </p:cxnSp>
      <p:pic>
        <p:nvPicPr>
          <p:cNvPr id="61" name="Shape 61" descr="RTW-logo-v7.png"/>
          <p:cNvPicPr preferRelativeResize="0"/>
          <p:nvPr/>
        </p:nvPicPr>
        <p:blipFill rotWithShape="1">
          <a:blip r:embed="rId2">
            <a:alphaModFix amt="70000"/>
          </a:blip>
          <a:srcRect l="4699" t="36295" r="3876" b="37445"/>
          <a:stretch/>
        </p:blipFill>
        <p:spPr>
          <a:xfrm>
            <a:off x="3726250" y="4652925"/>
            <a:ext cx="1423249" cy="288899"/>
          </a:xfrm>
          <a:prstGeom prst="rect">
            <a:avLst/>
          </a:prstGeom>
          <a:noFill/>
          <a:ln>
            <a:noFill/>
          </a:ln>
        </p:spPr>
      </p:pic>
      <p:sp>
        <p:nvSpPr>
          <p:cNvPr id="62" name="Shape 62"/>
          <p:cNvSpPr txBox="1">
            <a:spLocks noGrp="1"/>
          </p:cNvSpPr>
          <p:nvPr>
            <p:ph type="body" idx="1"/>
          </p:nvPr>
        </p:nvSpPr>
        <p:spPr>
          <a:xfrm>
            <a:off x="311700" y="1233755"/>
            <a:ext cx="8520600" cy="3416400"/>
          </a:xfrm>
          <a:prstGeom prst="rect">
            <a:avLst/>
          </a:prstGeom>
        </p:spPr>
        <p:txBody>
          <a:bodyPr spcFirstLastPara="1" wrap="square" lIns="91425" tIns="91425" rIns="91425" bIns="91425" anchor="t" anchorCtr="0"/>
          <a:lstStyle>
            <a:lvl1pPr marL="457200" lvl="0" indent="-330200" rtl="0">
              <a:lnSpc>
                <a:spcPct val="115000"/>
              </a:lnSpc>
              <a:spcBef>
                <a:spcPts val="0"/>
              </a:spcBef>
              <a:spcAft>
                <a:spcPts val="0"/>
              </a:spcAft>
              <a:buClr>
                <a:srgbClr val="000000"/>
              </a:buClr>
              <a:buSzPts val="1600"/>
              <a:buFont typeface="Muli"/>
              <a:buChar char="●"/>
              <a:defRPr sz="1600">
                <a:solidFill>
                  <a:srgbClr val="000000"/>
                </a:solidFill>
                <a:latin typeface="Muli"/>
                <a:ea typeface="Muli"/>
                <a:cs typeface="Muli"/>
                <a:sym typeface="Muli"/>
              </a:defRPr>
            </a:lvl1pPr>
            <a:lvl2pPr marL="914400" lvl="1" indent="-317500" rtl="0">
              <a:lnSpc>
                <a:spcPct val="115000"/>
              </a:lnSpc>
              <a:spcBef>
                <a:spcPts val="1600"/>
              </a:spcBef>
              <a:spcAft>
                <a:spcPts val="0"/>
              </a:spcAft>
              <a:buClr>
                <a:srgbClr val="666666"/>
              </a:buClr>
              <a:buSzPts val="1400"/>
              <a:buFont typeface="Muli"/>
              <a:buChar char="○"/>
              <a:defRPr>
                <a:solidFill>
                  <a:srgbClr val="666666"/>
                </a:solidFill>
                <a:latin typeface="Muli"/>
                <a:ea typeface="Muli"/>
                <a:cs typeface="Muli"/>
                <a:sym typeface="Muli"/>
              </a:defRPr>
            </a:lvl2pPr>
            <a:lvl3pPr marL="1371600" lvl="2"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3pPr>
            <a:lvl4pPr marL="1828800" lvl="3"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4pPr>
            <a:lvl5pPr marL="2286000" lvl="4"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5pPr>
            <a:lvl6pPr marL="2743200" lvl="5"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6pPr>
            <a:lvl7pPr marL="3200400" lvl="6"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7pPr>
            <a:lvl8pPr marL="3657600" lvl="7" indent="-304800" rtl="0">
              <a:lnSpc>
                <a:spcPct val="115000"/>
              </a:lnSpc>
              <a:spcBef>
                <a:spcPts val="1600"/>
              </a:spcBef>
              <a:spcAft>
                <a:spcPts val="0"/>
              </a:spcAft>
              <a:buClr>
                <a:srgbClr val="666666"/>
              </a:buClr>
              <a:buSzPts val="1200"/>
              <a:buFont typeface="Muli"/>
              <a:buChar char="⋅"/>
              <a:defRPr sz="1200">
                <a:solidFill>
                  <a:srgbClr val="666666"/>
                </a:solidFill>
                <a:latin typeface="Muli"/>
                <a:ea typeface="Muli"/>
                <a:cs typeface="Muli"/>
                <a:sym typeface="Muli"/>
              </a:defRPr>
            </a:lvl8pPr>
            <a:lvl9pPr marL="4114800" lvl="8" indent="-304800" rtl="0">
              <a:lnSpc>
                <a:spcPct val="115000"/>
              </a:lnSpc>
              <a:spcBef>
                <a:spcPts val="1600"/>
              </a:spcBef>
              <a:spcAft>
                <a:spcPts val="1600"/>
              </a:spcAft>
              <a:buClr>
                <a:srgbClr val="666666"/>
              </a:buClr>
              <a:buSzPts val="1200"/>
              <a:buFont typeface="Muli"/>
              <a:buChar char="⋅"/>
              <a:defRPr sz="1200">
                <a:solidFill>
                  <a:srgbClr val="666666"/>
                </a:solidFill>
                <a:latin typeface="Muli"/>
                <a:ea typeface="Muli"/>
                <a:cs typeface="Muli"/>
                <a:sym typeface="Mul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600"/>
              <a:buFont typeface="Muli"/>
              <a:buNone/>
              <a:defRPr sz="2600" b="1">
                <a:solidFill>
                  <a:schemeClr val="dk2"/>
                </a:solidFill>
                <a:latin typeface="Muli"/>
                <a:ea typeface="Muli"/>
                <a:cs typeface="Muli"/>
                <a:sym typeface="Muli"/>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7500">
              <a:lnSpc>
                <a:spcPct val="100000"/>
              </a:lnSpc>
              <a:spcBef>
                <a:spcPts val="0"/>
              </a:spcBef>
              <a:spcAft>
                <a:spcPts val="0"/>
              </a:spcAft>
              <a:buClr>
                <a:srgbClr val="666666"/>
              </a:buClr>
              <a:buSzPts val="1400"/>
              <a:buFont typeface="Muli"/>
              <a:buChar char="●"/>
              <a:defRPr>
                <a:solidFill>
                  <a:srgbClr val="666666"/>
                </a:solidFill>
                <a:latin typeface="Muli"/>
                <a:ea typeface="Muli"/>
                <a:cs typeface="Muli"/>
                <a:sym typeface="Muli"/>
              </a:defRPr>
            </a:lvl1pPr>
            <a:lvl2pPr marL="914400" lvl="1" indent="-317500">
              <a:lnSpc>
                <a:spcPct val="100000"/>
              </a:lnSpc>
              <a:spcBef>
                <a:spcPts val="1600"/>
              </a:spcBef>
              <a:spcAft>
                <a:spcPts val="0"/>
              </a:spcAft>
              <a:buClr>
                <a:srgbClr val="666666"/>
              </a:buClr>
              <a:buSzPts val="1400"/>
              <a:buFont typeface="Muli"/>
              <a:buChar char="○"/>
              <a:defRPr>
                <a:solidFill>
                  <a:srgbClr val="666666"/>
                </a:solidFill>
                <a:latin typeface="Muli"/>
                <a:ea typeface="Muli"/>
                <a:cs typeface="Muli"/>
                <a:sym typeface="Muli"/>
              </a:defRPr>
            </a:lvl2pPr>
            <a:lvl3pPr marL="1371600" lvl="2" indent="-317500">
              <a:lnSpc>
                <a:spcPct val="100000"/>
              </a:lnSpc>
              <a:spcBef>
                <a:spcPts val="1600"/>
              </a:spcBef>
              <a:spcAft>
                <a:spcPts val="0"/>
              </a:spcAft>
              <a:buClr>
                <a:srgbClr val="666666"/>
              </a:buClr>
              <a:buSzPts val="1400"/>
              <a:buFont typeface="Muli"/>
              <a:buChar char="⋅"/>
              <a:defRPr>
                <a:solidFill>
                  <a:srgbClr val="666666"/>
                </a:solidFill>
                <a:latin typeface="Muli"/>
                <a:ea typeface="Muli"/>
                <a:cs typeface="Muli"/>
                <a:sym typeface="Muli"/>
              </a:defRPr>
            </a:lvl3pPr>
            <a:lvl4pPr marL="1828800" lvl="3" indent="-317500">
              <a:lnSpc>
                <a:spcPct val="100000"/>
              </a:lnSpc>
              <a:spcBef>
                <a:spcPts val="1600"/>
              </a:spcBef>
              <a:spcAft>
                <a:spcPts val="0"/>
              </a:spcAft>
              <a:buClr>
                <a:srgbClr val="666666"/>
              </a:buClr>
              <a:buSzPts val="1400"/>
              <a:buFont typeface="Muli"/>
              <a:buChar char="⋅"/>
              <a:defRPr>
                <a:solidFill>
                  <a:srgbClr val="666666"/>
                </a:solidFill>
                <a:latin typeface="Muli"/>
                <a:ea typeface="Muli"/>
                <a:cs typeface="Muli"/>
                <a:sym typeface="Muli"/>
              </a:defRPr>
            </a:lvl4pPr>
            <a:lvl5pPr marL="2286000" lvl="4" indent="-317500">
              <a:lnSpc>
                <a:spcPct val="100000"/>
              </a:lnSpc>
              <a:spcBef>
                <a:spcPts val="1600"/>
              </a:spcBef>
              <a:spcAft>
                <a:spcPts val="0"/>
              </a:spcAft>
              <a:buClr>
                <a:srgbClr val="666666"/>
              </a:buClr>
              <a:buSzPts val="1400"/>
              <a:buFont typeface="Muli"/>
              <a:buChar char="⋅"/>
              <a:defRPr>
                <a:solidFill>
                  <a:srgbClr val="666666"/>
                </a:solidFill>
                <a:latin typeface="Muli"/>
                <a:ea typeface="Muli"/>
                <a:cs typeface="Muli"/>
                <a:sym typeface="Muli"/>
              </a:defRPr>
            </a:lvl5pPr>
            <a:lvl6pPr marL="2743200" lvl="5" indent="-317500">
              <a:lnSpc>
                <a:spcPct val="100000"/>
              </a:lnSpc>
              <a:spcBef>
                <a:spcPts val="1600"/>
              </a:spcBef>
              <a:spcAft>
                <a:spcPts val="0"/>
              </a:spcAft>
              <a:buClr>
                <a:srgbClr val="666666"/>
              </a:buClr>
              <a:buSzPts val="1400"/>
              <a:buFont typeface="Muli"/>
              <a:buChar char="⋅"/>
              <a:defRPr>
                <a:solidFill>
                  <a:srgbClr val="666666"/>
                </a:solidFill>
                <a:latin typeface="Muli"/>
                <a:ea typeface="Muli"/>
                <a:cs typeface="Muli"/>
                <a:sym typeface="Muli"/>
              </a:defRPr>
            </a:lvl6pPr>
            <a:lvl7pPr marL="3200400" lvl="6" indent="-317500">
              <a:lnSpc>
                <a:spcPct val="100000"/>
              </a:lnSpc>
              <a:spcBef>
                <a:spcPts val="1600"/>
              </a:spcBef>
              <a:spcAft>
                <a:spcPts val="0"/>
              </a:spcAft>
              <a:buClr>
                <a:srgbClr val="666666"/>
              </a:buClr>
              <a:buSzPts val="1400"/>
              <a:buFont typeface="Muli"/>
              <a:buChar char="⋅"/>
              <a:defRPr>
                <a:solidFill>
                  <a:srgbClr val="666666"/>
                </a:solidFill>
                <a:latin typeface="Muli"/>
                <a:ea typeface="Muli"/>
                <a:cs typeface="Muli"/>
                <a:sym typeface="Muli"/>
              </a:defRPr>
            </a:lvl7pPr>
            <a:lvl8pPr marL="3657600" lvl="7" indent="-317500">
              <a:lnSpc>
                <a:spcPct val="100000"/>
              </a:lnSpc>
              <a:spcBef>
                <a:spcPts val="1600"/>
              </a:spcBef>
              <a:spcAft>
                <a:spcPts val="0"/>
              </a:spcAft>
              <a:buClr>
                <a:srgbClr val="666666"/>
              </a:buClr>
              <a:buSzPts val="1400"/>
              <a:buFont typeface="Muli"/>
              <a:buChar char="⋅"/>
              <a:defRPr>
                <a:solidFill>
                  <a:srgbClr val="666666"/>
                </a:solidFill>
                <a:latin typeface="Muli"/>
                <a:ea typeface="Muli"/>
                <a:cs typeface="Muli"/>
                <a:sym typeface="Muli"/>
              </a:defRPr>
            </a:lvl8pPr>
            <a:lvl9pPr marL="4114800" lvl="8" indent="-317500">
              <a:lnSpc>
                <a:spcPct val="100000"/>
              </a:lnSpc>
              <a:spcBef>
                <a:spcPts val="1600"/>
              </a:spcBef>
              <a:spcAft>
                <a:spcPts val="1600"/>
              </a:spcAft>
              <a:buClr>
                <a:srgbClr val="666666"/>
              </a:buClr>
              <a:buSzPts val="1400"/>
              <a:buFont typeface="Muli"/>
              <a:buChar char="・"/>
              <a:defRPr>
                <a:solidFill>
                  <a:srgbClr val="666666"/>
                </a:solidFill>
                <a:latin typeface="Muli"/>
                <a:ea typeface="Muli"/>
                <a:cs typeface="Muli"/>
                <a:sym typeface="Muli"/>
              </a:defRPr>
            </a:lvl9pPr>
          </a:lstStyle>
          <a:p>
            <a:endParaRPr/>
          </a:p>
        </p:txBody>
      </p:sp>
      <p:sp>
        <p:nvSpPr>
          <p:cNvPr id="8" name="Shape 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document/d/1WLBHrQg-JLRgkHqNjQwyxqp_cpu08rCJYkV391wEgZE/edit#heading=h.55kl0zi76efi"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www.ercouncil.org/chart-of-the-week/week-12-2017-workers-at-risk-of-automation-by-sector.html"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ctrTitle"/>
          </p:nvPr>
        </p:nvSpPr>
        <p:spPr>
          <a:xfrm>
            <a:off x="621750" y="2483317"/>
            <a:ext cx="7900500" cy="7059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Diagrams and Graphs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5  Robots</a:t>
            </a:r>
            <a:endParaRPr/>
          </a:p>
        </p:txBody>
      </p:sp>
      <p:pic>
        <p:nvPicPr>
          <p:cNvPr id="187" name="Shape 187" descr="Screen Shot 2017-04-19 at 13.59.55.png"/>
          <p:cNvPicPr preferRelativeResize="0"/>
          <p:nvPr/>
        </p:nvPicPr>
        <p:blipFill rotWithShape="1">
          <a:blip r:embed="rId3">
            <a:alphaModFix/>
          </a:blip>
          <a:srcRect l="10818" t="10211" r="11740" b="7307"/>
          <a:stretch/>
        </p:blipFill>
        <p:spPr>
          <a:xfrm>
            <a:off x="455750" y="1583100"/>
            <a:ext cx="2666425" cy="2518550"/>
          </a:xfrm>
          <a:prstGeom prst="rect">
            <a:avLst/>
          </a:prstGeom>
          <a:noFill/>
          <a:ln>
            <a:noFill/>
          </a:ln>
        </p:spPr>
      </p:pic>
      <p:sp>
        <p:nvSpPr>
          <p:cNvPr id="188" name="Shape 188"/>
          <p:cNvSpPr txBox="1"/>
          <p:nvPr/>
        </p:nvSpPr>
        <p:spPr>
          <a:xfrm>
            <a:off x="4694275" y="1200250"/>
            <a:ext cx="3594600" cy="2314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t>Selvin’s comment: Good icon but need something to demonstrate the economics behind it? Perhaps return to comment from book made about the future envisioned by Keynes where the benefits of technological advancement is socialised to create leisure time for all rather than privatised by certain sectors - where there is competitive advantage</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6  Regional Effects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7  Wealth and income inequality linked to health problems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8  Ten Key issues which we are trying to tackle Monopolies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9  Monopolies</a:t>
            </a:r>
            <a:endParaRPr/>
          </a:p>
        </p:txBody>
      </p:sp>
      <p:pic>
        <p:nvPicPr>
          <p:cNvPr id="209" name="Shape 209" descr="Screen Shot 2017-04-19 at 14.00.01.png"/>
          <p:cNvPicPr preferRelativeResize="0"/>
          <p:nvPr/>
        </p:nvPicPr>
        <p:blipFill rotWithShape="1">
          <a:blip r:embed="rId3">
            <a:alphaModFix/>
          </a:blip>
          <a:srcRect l="7390" t="11944" b="12646"/>
          <a:stretch/>
        </p:blipFill>
        <p:spPr>
          <a:xfrm>
            <a:off x="260425" y="1302125"/>
            <a:ext cx="6251649" cy="2843025"/>
          </a:xfrm>
          <a:prstGeom prst="rect">
            <a:avLst/>
          </a:prstGeom>
          <a:noFill/>
          <a:ln>
            <a:noFill/>
          </a:ln>
        </p:spPr>
      </p:pic>
      <p:sp>
        <p:nvSpPr>
          <p:cNvPr id="210" name="Shape 210"/>
          <p:cNvSpPr txBox="1"/>
          <p:nvPr/>
        </p:nvSpPr>
        <p:spPr>
          <a:xfrm>
            <a:off x="6408775" y="1227250"/>
            <a:ext cx="2188200" cy="1381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t>Selvin’s comment:: The words are well positioned, but the infographics themselves don’t tell the story in themselves? Not sure about the cog and wheel depiction show how the money bags are distributed </a:t>
            </a:r>
            <a:endParaRPr sz="1100"/>
          </a:p>
        </p:txBody>
      </p:sp>
      <p:sp>
        <p:nvSpPr>
          <p:cNvPr id="211" name="Shape 211"/>
          <p:cNvSpPr txBox="1"/>
          <p:nvPr/>
        </p:nvSpPr>
        <p:spPr>
          <a:xfrm>
            <a:off x="6408775" y="2966500"/>
            <a:ext cx="2188200" cy="1381500"/>
          </a:xfrm>
          <a:prstGeom prst="rect">
            <a:avLst/>
          </a:prstGeom>
          <a:solidFill>
            <a:srgbClr val="FFF2CC"/>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t>Jo: I will update the icons. My understanding was that this is simply pulling out the provided text (as a table was mentioned). </a:t>
            </a:r>
            <a:r>
              <a:rPr lang="en" sz="1100" b="1"/>
              <a:t>Please confirm if you would like this made into a proper infographic.</a:t>
            </a:r>
            <a:endParaRPr sz="11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10  Key environmental issues</a:t>
            </a:r>
            <a:endParaRPr/>
          </a:p>
        </p:txBody>
      </p:sp>
      <p:pic>
        <p:nvPicPr>
          <p:cNvPr id="217" name="Shape 217" descr="Screen Shot 2017-04-20 at 07.42.13.png"/>
          <p:cNvPicPr preferRelativeResize="0"/>
          <p:nvPr/>
        </p:nvPicPr>
        <p:blipFill rotWithShape="1">
          <a:blip r:embed="rId3">
            <a:alphaModFix/>
          </a:blip>
          <a:srcRect l="1257" r="1267"/>
          <a:stretch/>
        </p:blipFill>
        <p:spPr>
          <a:xfrm>
            <a:off x="7337850" y="1400525"/>
            <a:ext cx="3025551" cy="2784400"/>
          </a:xfrm>
          <a:prstGeom prst="rect">
            <a:avLst/>
          </a:prstGeom>
          <a:noFill/>
          <a:ln>
            <a:noFill/>
          </a:ln>
        </p:spPr>
      </p:pic>
      <p:sp>
        <p:nvSpPr>
          <p:cNvPr id="218" name="Shape 218"/>
          <p:cNvSpPr txBox="1"/>
          <p:nvPr/>
        </p:nvSpPr>
        <p:spPr>
          <a:xfrm>
            <a:off x="4228125" y="1610725"/>
            <a:ext cx="2188200" cy="1276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t>Selvin’s comment:: Good layout of issues through spider graph but pictorial representation of each issue would add to it and make it conceivable in a glance </a:t>
            </a:r>
            <a:endParaRPr sz="1100"/>
          </a:p>
        </p:txBody>
      </p:sp>
      <p:pic>
        <p:nvPicPr>
          <p:cNvPr id="219" name="Shape 219" descr="Screen Shot 2017-05-08 at 20.50.51.png"/>
          <p:cNvPicPr preferRelativeResize="0"/>
          <p:nvPr/>
        </p:nvPicPr>
        <p:blipFill rotWithShape="1">
          <a:blip r:embed="rId4">
            <a:alphaModFix/>
          </a:blip>
          <a:srcRect l="3797" r="3797"/>
          <a:stretch/>
        </p:blipFill>
        <p:spPr>
          <a:xfrm>
            <a:off x="419125" y="1126825"/>
            <a:ext cx="3324500" cy="3279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11  Successful environmental initiatives</a:t>
            </a:r>
            <a:endParaRPr/>
          </a:p>
        </p:txBody>
      </p:sp>
      <p:pic>
        <p:nvPicPr>
          <p:cNvPr id="225" name="Shape 225" descr="Screen Shot 2017-04-20 at 08.11.44.png"/>
          <p:cNvPicPr preferRelativeResize="0"/>
          <p:nvPr/>
        </p:nvPicPr>
        <p:blipFill rotWithShape="1">
          <a:blip r:embed="rId3">
            <a:alphaModFix/>
          </a:blip>
          <a:srcRect t="847" b="3978"/>
          <a:stretch/>
        </p:blipFill>
        <p:spPr>
          <a:xfrm>
            <a:off x="350375" y="1136275"/>
            <a:ext cx="4524425" cy="3236775"/>
          </a:xfrm>
          <a:prstGeom prst="rect">
            <a:avLst/>
          </a:prstGeom>
          <a:noFill/>
          <a:ln>
            <a:noFill/>
          </a:ln>
        </p:spPr>
      </p:pic>
      <p:sp>
        <p:nvSpPr>
          <p:cNvPr id="226" name="Shape 226"/>
          <p:cNvSpPr txBox="1">
            <a:spLocks noGrp="1"/>
          </p:cNvSpPr>
          <p:nvPr>
            <p:ph type="body" idx="1"/>
          </p:nvPr>
        </p:nvSpPr>
        <p:spPr>
          <a:xfrm>
            <a:off x="6201475" y="3692850"/>
            <a:ext cx="1202400" cy="299400"/>
          </a:xfrm>
          <a:prstGeom prst="rect">
            <a:avLst/>
          </a:prstGeom>
          <a:solidFill>
            <a:srgbClr val="FFFF00"/>
          </a:solidFill>
        </p:spPr>
        <p:txBody>
          <a:bodyPr spcFirstLastPara="1" wrap="square" lIns="91425" tIns="91425" rIns="91425" bIns="91425" anchor="t" anchorCtr="0">
            <a:noAutofit/>
          </a:bodyPr>
          <a:lstStyle/>
          <a:p>
            <a:pPr marL="0" lvl="0" indent="0" rtl="0">
              <a:lnSpc>
                <a:spcPct val="150000"/>
              </a:lnSpc>
              <a:spcBef>
                <a:spcPts val="0"/>
              </a:spcBef>
              <a:spcAft>
                <a:spcPts val="500"/>
              </a:spcAft>
              <a:buNone/>
            </a:pPr>
            <a:r>
              <a:rPr lang="en" sz="900">
                <a:latin typeface="Muli Light"/>
                <a:ea typeface="Muli Light"/>
                <a:cs typeface="Muli Light"/>
                <a:sym typeface="Muli Light"/>
              </a:rPr>
              <a:t>Work in progress</a:t>
            </a:r>
            <a:endParaRPr sz="900">
              <a:latin typeface="Muli Light"/>
              <a:ea typeface="Muli Light"/>
              <a:cs typeface="Muli Light"/>
              <a:sym typeface="Muli Light"/>
            </a:endParaRPr>
          </a:p>
        </p:txBody>
      </p:sp>
      <p:sp>
        <p:nvSpPr>
          <p:cNvPr id="227" name="Shape 227"/>
          <p:cNvSpPr txBox="1"/>
          <p:nvPr/>
        </p:nvSpPr>
        <p:spPr>
          <a:xfrm>
            <a:off x="5895775" y="1497250"/>
            <a:ext cx="2188200" cy="1276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t>Selvin’s comment: Nice depiction - I like how the different coloured green leaves depiction and how the lighter new leaves represent emerging initiatives towards a better environment</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12  Taxes Affect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13  How export/import intensive different industries are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14  Border tax adjustments for carbon tax</a:t>
            </a:r>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45025"/>
            <a:ext cx="8520600" cy="623400"/>
          </a:xfrm>
          <a:prstGeom prst="rect">
            <a:avLst/>
          </a:prstGeom>
          <a:noFill/>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CONTENTS </a:t>
            </a:r>
            <a:r>
              <a:rPr lang="en" sz="1200">
                <a:solidFill>
                  <a:srgbClr val="FFFFFF"/>
                </a:solidFill>
              </a:rPr>
              <a:t>(for diagram descriptions see</a:t>
            </a:r>
            <a:r>
              <a:rPr lang="en" sz="1200">
                <a:solidFill>
                  <a:srgbClr val="EFEFEF"/>
                </a:solidFill>
              </a:rPr>
              <a:t> </a:t>
            </a:r>
            <a:r>
              <a:rPr lang="en" sz="1200" u="sng">
                <a:solidFill>
                  <a:srgbClr val="D9D9D9"/>
                </a:solidFill>
                <a:hlinkClick r:id="rId3"/>
              </a:rPr>
              <a:t>here</a:t>
            </a:r>
            <a:r>
              <a:rPr lang="en" sz="1200">
                <a:solidFill>
                  <a:srgbClr val="FFFFFF"/>
                </a:solidFill>
              </a:rPr>
              <a:t>)</a:t>
            </a:r>
            <a:endParaRPr sz="1200">
              <a:solidFill>
                <a:srgbClr val="FFFFFF"/>
              </a:solidFill>
            </a:endParaRPr>
          </a:p>
        </p:txBody>
      </p:sp>
      <p:sp>
        <p:nvSpPr>
          <p:cNvPr id="128" name="Shape 128"/>
          <p:cNvSpPr txBox="1">
            <a:spLocks noGrp="1"/>
          </p:cNvSpPr>
          <p:nvPr>
            <p:ph type="body" idx="1"/>
          </p:nvPr>
        </p:nvSpPr>
        <p:spPr>
          <a:xfrm>
            <a:off x="163775" y="1157550"/>
            <a:ext cx="4013100" cy="39096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 sz="1100" b="1">
                <a:solidFill>
                  <a:srgbClr val="00B1AE"/>
                </a:solidFill>
              </a:rPr>
              <a:t>1</a:t>
            </a:r>
            <a:r>
              <a:rPr lang="en" sz="1100" b="1"/>
              <a:t> </a:t>
            </a:r>
            <a:r>
              <a:rPr lang="en" sz="1100"/>
              <a:t> Wealth increase</a:t>
            </a:r>
            <a:endParaRPr sz="1100"/>
          </a:p>
          <a:p>
            <a:pPr marL="0" lvl="0" indent="0" rtl="0">
              <a:lnSpc>
                <a:spcPct val="150000"/>
              </a:lnSpc>
              <a:spcBef>
                <a:spcPts val="500"/>
              </a:spcBef>
              <a:spcAft>
                <a:spcPts val="0"/>
              </a:spcAft>
              <a:buNone/>
            </a:pPr>
            <a:r>
              <a:rPr lang="en" sz="1100" b="1">
                <a:solidFill>
                  <a:srgbClr val="00B1AE"/>
                </a:solidFill>
              </a:rPr>
              <a:t>2</a:t>
            </a:r>
            <a:r>
              <a:rPr lang="en" sz="1100"/>
              <a:t>  Land v Building value</a:t>
            </a:r>
            <a:endParaRPr sz="1100"/>
          </a:p>
          <a:p>
            <a:pPr marL="0" lvl="0" indent="0" rtl="0">
              <a:lnSpc>
                <a:spcPct val="150000"/>
              </a:lnSpc>
              <a:spcBef>
                <a:spcPts val="500"/>
              </a:spcBef>
              <a:spcAft>
                <a:spcPts val="0"/>
              </a:spcAft>
              <a:buNone/>
            </a:pPr>
            <a:r>
              <a:rPr lang="en" sz="1100" b="1">
                <a:solidFill>
                  <a:srgbClr val="00B1AE"/>
                </a:solidFill>
              </a:rPr>
              <a:t>3</a:t>
            </a:r>
            <a:r>
              <a:rPr lang="en" sz="1100"/>
              <a:t>  Ways of getting rich</a:t>
            </a:r>
            <a:endParaRPr sz="1100"/>
          </a:p>
          <a:p>
            <a:pPr marL="0" lvl="0" indent="0" rtl="0">
              <a:lnSpc>
                <a:spcPct val="150000"/>
              </a:lnSpc>
              <a:spcBef>
                <a:spcPts val="500"/>
              </a:spcBef>
              <a:spcAft>
                <a:spcPts val="0"/>
              </a:spcAft>
              <a:buNone/>
            </a:pPr>
            <a:r>
              <a:rPr lang="en" sz="1100" b="1">
                <a:solidFill>
                  <a:srgbClr val="00B1AE"/>
                </a:solidFill>
              </a:rPr>
              <a:t>4</a:t>
            </a:r>
            <a:r>
              <a:rPr lang="en" sz="1100"/>
              <a:t>  What happens when infrastructure/railway is built?</a:t>
            </a:r>
            <a:endParaRPr sz="1100"/>
          </a:p>
          <a:p>
            <a:pPr marL="0" lvl="0" indent="0" rtl="0">
              <a:lnSpc>
                <a:spcPct val="150000"/>
              </a:lnSpc>
              <a:spcBef>
                <a:spcPts val="500"/>
              </a:spcBef>
              <a:spcAft>
                <a:spcPts val="0"/>
              </a:spcAft>
              <a:buNone/>
            </a:pPr>
            <a:r>
              <a:rPr lang="en" sz="1100" b="1">
                <a:solidFill>
                  <a:srgbClr val="00B1AE"/>
                </a:solidFill>
              </a:rPr>
              <a:t>5</a:t>
            </a:r>
            <a:r>
              <a:rPr lang="en" sz="1100"/>
              <a:t>  Robots</a:t>
            </a:r>
            <a:endParaRPr sz="1100"/>
          </a:p>
          <a:p>
            <a:pPr marL="0" lvl="0" indent="0" rtl="0">
              <a:lnSpc>
                <a:spcPct val="150000"/>
              </a:lnSpc>
              <a:spcBef>
                <a:spcPts val="500"/>
              </a:spcBef>
              <a:spcAft>
                <a:spcPts val="0"/>
              </a:spcAft>
              <a:buNone/>
            </a:pPr>
            <a:r>
              <a:rPr lang="en" sz="1100" b="1">
                <a:solidFill>
                  <a:srgbClr val="00B1AE"/>
                </a:solidFill>
              </a:rPr>
              <a:t>6</a:t>
            </a:r>
            <a:r>
              <a:rPr lang="en" sz="1100"/>
              <a:t>  Regional Effects</a:t>
            </a:r>
            <a:endParaRPr sz="1100"/>
          </a:p>
          <a:p>
            <a:pPr marL="0" lvl="0" indent="0" rtl="0">
              <a:lnSpc>
                <a:spcPct val="150000"/>
              </a:lnSpc>
              <a:spcBef>
                <a:spcPts val="500"/>
              </a:spcBef>
              <a:spcAft>
                <a:spcPts val="0"/>
              </a:spcAft>
              <a:buNone/>
            </a:pPr>
            <a:r>
              <a:rPr lang="en" sz="1100" b="1">
                <a:solidFill>
                  <a:srgbClr val="00B1AE"/>
                </a:solidFill>
              </a:rPr>
              <a:t>7</a:t>
            </a:r>
            <a:r>
              <a:rPr lang="en" sz="1100"/>
              <a:t>  Wealth and income inequality linked to health problems</a:t>
            </a:r>
            <a:endParaRPr sz="1100"/>
          </a:p>
          <a:p>
            <a:pPr marL="0" lvl="0" indent="0" rtl="0">
              <a:lnSpc>
                <a:spcPct val="150000"/>
              </a:lnSpc>
              <a:spcBef>
                <a:spcPts val="500"/>
              </a:spcBef>
              <a:spcAft>
                <a:spcPts val="0"/>
              </a:spcAft>
              <a:buNone/>
            </a:pPr>
            <a:r>
              <a:rPr lang="en" sz="1100" b="1">
                <a:solidFill>
                  <a:srgbClr val="00B1AE"/>
                </a:solidFill>
              </a:rPr>
              <a:t>8  </a:t>
            </a:r>
            <a:r>
              <a:rPr lang="en" sz="1100"/>
              <a:t>Ten Key issues which we are trying to tackle Monopolies</a:t>
            </a:r>
            <a:endParaRPr sz="1100"/>
          </a:p>
          <a:p>
            <a:pPr marL="0" lvl="0" indent="0" rtl="0">
              <a:lnSpc>
                <a:spcPct val="150000"/>
              </a:lnSpc>
              <a:spcBef>
                <a:spcPts val="500"/>
              </a:spcBef>
              <a:spcAft>
                <a:spcPts val="0"/>
              </a:spcAft>
              <a:buNone/>
            </a:pPr>
            <a:r>
              <a:rPr lang="en" sz="1100" b="1">
                <a:solidFill>
                  <a:srgbClr val="00B1AE"/>
                </a:solidFill>
              </a:rPr>
              <a:t>9  </a:t>
            </a:r>
            <a:r>
              <a:rPr lang="en" sz="1100"/>
              <a:t>Monopolies</a:t>
            </a:r>
            <a:endParaRPr sz="1100"/>
          </a:p>
          <a:p>
            <a:pPr marL="0" lvl="0" indent="0" rtl="0">
              <a:lnSpc>
                <a:spcPct val="150000"/>
              </a:lnSpc>
              <a:spcBef>
                <a:spcPts val="500"/>
              </a:spcBef>
              <a:spcAft>
                <a:spcPts val="0"/>
              </a:spcAft>
              <a:buNone/>
            </a:pPr>
            <a:r>
              <a:rPr lang="en" sz="1100" b="1">
                <a:solidFill>
                  <a:srgbClr val="00B1AE"/>
                </a:solidFill>
              </a:rPr>
              <a:t>10  </a:t>
            </a:r>
            <a:r>
              <a:rPr lang="en" sz="1100"/>
              <a:t>Key environmental issues</a:t>
            </a:r>
            <a:endParaRPr sz="1100"/>
          </a:p>
          <a:p>
            <a:pPr marL="0" lvl="0" indent="0" rtl="0">
              <a:lnSpc>
                <a:spcPct val="150000"/>
              </a:lnSpc>
              <a:spcBef>
                <a:spcPts val="500"/>
              </a:spcBef>
              <a:spcAft>
                <a:spcPts val="500"/>
              </a:spcAft>
              <a:buNone/>
            </a:pPr>
            <a:r>
              <a:rPr lang="en" sz="1100" b="1">
                <a:solidFill>
                  <a:srgbClr val="00B1AE"/>
                </a:solidFill>
              </a:rPr>
              <a:t>11  </a:t>
            </a:r>
            <a:r>
              <a:rPr lang="en" sz="1100"/>
              <a:t>Successful environmental initiatives</a:t>
            </a:r>
            <a:endParaRPr sz="1100"/>
          </a:p>
        </p:txBody>
      </p:sp>
      <p:sp>
        <p:nvSpPr>
          <p:cNvPr id="129" name="Shape 129"/>
          <p:cNvSpPr txBox="1">
            <a:spLocks noGrp="1"/>
          </p:cNvSpPr>
          <p:nvPr>
            <p:ph type="body" idx="1"/>
          </p:nvPr>
        </p:nvSpPr>
        <p:spPr>
          <a:xfrm>
            <a:off x="4482575" y="1157550"/>
            <a:ext cx="4013100" cy="39096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Clr>
                <a:schemeClr val="dk2"/>
              </a:buClr>
              <a:buSzPts val="1100"/>
              <a:buFont typeface="Arial"/>
              <a:buNone/>
            </a:pPr>
            <a:r>
              <a:rPr lang="en" sz="1100" b="1">
                <a:solidFill>
                  <a:srgbClr val="00B1AE"/>
                </a:solidFill>
              </a:rPr>
              <a:t>12  </a:t>
            </a:r>
            <a:r>
              <a:rPr lang="en" sz="1100">
                <a:solidFill>
                  <a:schemeClr val="dk2"/>
                </a:solidFill>
              </a:rPr>
              <a:t>Taxes Affect</a:t>
            </a:r>
            <a:endParaRPr sz="1100">
              <a:solidFill>
                <a:schemeClr val="dk2"/>
              </a:solidFill>
            </a:endParaRPr>
          </a:p>
          <a:p>
            <a:pPr marL="0" lvl="0" indent="0" rtl="0">
              <a:lnSpc>
                <a:spcPct val="150000"/>
              </a:lnSpc>
              <a:spcBef>
                <a:spcPts val="500"/>
              </a:spcBef>
              <a:spcAft>
                <a:spcPts val="0"/>
              </a:spcAft>
              <a:buClr>
                <a:schemeClr val="dk2"/>
              </a:buClr>
              <a:buSzPts val="1100"/>
              <a:buFont typeface="Arial"/>
              <a:buNone/>
            </a:pPr>
            <a:r>
              <a:rPr lang="en" sz="1100" b="1">
                <a:solidFill>
                  <a:srgbClr val="00B1AE"/>
                </a:solidFill>
              </a:rPr>
              <a:t>13  </a:t>
            </a:r>
            <a:r>
              <a:rPr lang="en" sz="1100">
                <a:solidFill>
                  <a:schemeClr val="dk2"/>
                </a:solidFill>
              </a:rPr>
              <a:t>How export/import intensive different industries are</a:t>
            </a:r>
            <a:endParaRPr sz="1100">
              <a:solidFill>
                <a:schemeClr val="dk2"/>
              </a:solidFill>
            </a:endParaRPr>
          </a:p>
          <a:p>
            <a:pPr marL="0" lvl="0" indent="0" rtl="0">
              <a:lnSpc>
                <a:spcPct val="150000"/>
              </a:lnSpc>
              <a:spcBef>
                <a:spcPts val="500"/>
              </a:spcBef>
              <a:spcAft>
                <a:spcPts val="0"/>
              </a:spcAft>
              <a:buClr>
                <a:schemeClr val="dk2"/>
              </a:buClr>
              <a:buSzPts val="1100"/>
              <a:buFont typeface="Arial"/>
              <a:buNone/>
            </a:pPr>
            <a:r>
              <a:rPr lang="en" sz="1100" b="1">
                <a:solidFill>
                  <a:srgbClr val="00B1AE"/>
                </a:solidFill>
              </a:rPr>
              <a:t>14  </a:t>
            </a:r>
            <a:r>
              <a:rPr lang="en" sz="1100">
                <a:solidFill>
                  <a:schemeClr val="dk2"/>
                </a:solidFill>
              </a:rPr>
              <a:t>Border tax adjustments for carbon tax</a:t>
            </a:r>
            <a:endParaRPr sz="1100">
              <a:solidFill>
                <a:schemeClr val="dk2"/>
              </a:solidFill>
            </a:endParaRPr>
          </a:p>
          <a:p>
            <a:pPr marL="0" lvl="0" indent="0" rtl="0">
              <a:lnSpc>
                <a:spcPct val="150000"/>
              </a:lnSpc>
              <a:spcBef>
                <a:spcPts val="500"/>
              </a:spcBef>
              <a:spcAft>
                <a:spcPts val="0"/>
              </a:spcAft>
              <a:buClr>
                <a:schemeClr val="dk2"/>
              </a:buClr>
              <a:buSzPts val="1100"/>
              <a:buFont typeface="Arial"/>
              <a:buNone/>
            </a:pPr>
            <a:r>
              <a:rPr lang="en" sz="1100" b="1">
                <a:solidFill>
                  <a:srgbClr val="00B1AE"/>
                </a:solidFill>
              </a:rPr>
              <a:t>15  </a:t>
            </a:r>
            <a:r>
              <a:rPr lang="en" sz="1100">
                <a:solidFill>
                  <a:schemeClr val="dk2"/>
                </a:solidFill>
              </a:rPr>
              <a:t>How high carbon tax needs to be (McKinsey cost curve)</a:t>
            </a:r>
            <a:endParaRPr sz="1100">
              <a:solidFill>
                <a:schemeClr val="dk2"/>
              </a:solidFill>
            </a:endParaRPr>
          </a:p>
          <a:p>
            <a:pPr marL="0" lvl="0" indent="0" rtl="0">
              <a:lnSpc>
                <a:spcPct val="150000"/>
              </a:lnSpc>
              <a:spcBef>
                <a:spcPts val="500"/>
              </a:spcBef>
              <a:spcAft>
                <a:spcPts val="0"/>
              </a:spcAft>
              <a:buClr>
                <a:schemeClr val="dk2"/>
              </a:buClr>
              <a:buSzPts val="1100"/>
              <a:buFont typeface="Arial"/>
              <a:buNone/>
            </a:pPr>
            <a:r>
              <a:rPr lang="en" sz="1100" b="1">
                <a:solidFill>
                  <a:srgbClr val="00B1AE"/>
                </a:solidFill>
              </a:rPr>
              <a:t>16  </a:t>
            </a:r>
            <a:r>
              <a:rPr lang="en" sz="1100">
                <a:solidFill>
                  <a:schemeClr val="dk2"/>
                </a:solidFill>
              </a:rPr>
              <a:t>Jobs at Risk of Robotisation infographic</a:t>
            </a:r>
            <a:endParaRPr sz="1100">
              <a:solidFill>
                <a:schemeClr val="dk2"/>
              </a:solidFill>
            </a:endParaRPr>
          </a:p>
          <a:p>
            <a:pPr marL="0" lvl="0" indent="0" rtl="0">
              <a:lnSpc>
                <a:spcPct val="150000"/>
              </a:lnSpc>
              <a:spcBef>
                <a:spcPts val="500"/>
              </a:spcBef>
              <a:spcAft>
                <a:spcPts val="0"/>
              </a:spcAft>
              <a:buClr>
                <a:schemeClr val="dk2"/>
              </a:buClr>
              <a:buSzPts val="1100"/>
              <a:buFont typeface="Arial"/>
              <a:buNone/>
            </a:pPr>
            <a:r>
              <a:rPr lang="en" sz="1100" b="1">
                <a:solidFill>
                  <a:srgbClr val="00B1AE"/>
                </a:solidFill>
              </a:rPr>
              <a:t>17  </a:t>
            </a:r>
            <a:r>
              <a:rPr lang="en" sz="1100">
                <a:solidFill>
                  <a:schemeClr val="dk2"/>
                </a:solidFill>
              </a:rPr>
              <a:t>Drivers of job losses</a:t>
            </a:r>
            <a:endParaRPr sz="1100">
              <a:solidFill>
                <a:schemeClr val="dk2"/>
              </a:solidFill>
            </a:endParaRPr>
          </a:p>
          <a:p>
            <a:pPr marL="0" lvl="0" indent="0" rtl="0">
              <a:lnSpc>
                <a:spcPct val="150000"/>
              </a:lnSpc>
              <a:spcBef>
                <a:spcPts val="500"/>
              </a:spcBef>
              <a:spcAft>
                <a:spcPts val="0"/>
              </a:spcAft>
              <a:buClr>
                <a:schemeClr val="dk2"/>
              </a:buClr>
              <a:buSzPts val="1100"/>
              <a:buFont typeface="Arial"/>
              <a:buNone/>
            </a:pPr>
            <a:r>
              <a:rPr lang="en" sz="1100" b="1">
                <a:solidFill>
                  <a:srgbClr val="00B1AE"/>
                </a:solidFill>
              </a:rPr>
              <a:t>18  </a:t>
            </a:r>
            <a:r>
              <a:rPr lang="en" sz="1100">
                <a:solidFill>
                  <a:schemeClr val="dk2"/>
                </a:solidFill>
              </a:rPr>
              <a:t>Poverty Trap</a:t>
            </a:r>
            <a:endParaRPr sz="1100">
              <a:solidFill>
                <a:schemeClr val="dk2"/>
              </a:solidFill>
            </a:endParaRPr>
          </a:p>
          <a:p>
            <a:pPr marL="0" lvl="0" indent="0" rtl="0">
              <a:lnSpc>
                <a:spcPct val="150000"/>
              </a:lnSpc>
              <a:spcBef>
                <a:spcPts val="500"/>
              </a:spcBef>
              <a:spcAft>
                <a:spcPts val="0"/>
              </a:spcAft>
              <a:buClr>
                <a:schemeClr val="dk2"/>
              </a:buClr>
              <a:buSzPts val="1100"/>
              <a:buFont typeface="Arial"/>
              <a:buNone/>
            </a:pPr>
            <a:r>
              <a:rPr lang="en" sz="1100" b="1">
                <a:solidFill>
                  <a:srgbClr val="00B1AE"/>
                </a:solidFill>
              </a:rPr>
              <a:t>19  </a:t>
            </a:r>
            <a:r>
              <a:rPr lang="en" sz="1100">
                <a:solidFill>
                  <a:schemeClr val="dk2"/>
                </a:solidFill>
              </a:rPr>
              <a:t>Whack-a-mole</a:t>
            </a:r>
            <a:endParaRPr sz="1100">
              <a:solidFill>
                <a:schemeClr val="dk2"/>
              </a:solidFill>
            </a:endParaRPr>
          </a:p>
          <a:p>
            <a:pPr marL="0" lvl="0" indent="0" rtl="0">
              <a:lnSpc>
                <a:spcPct val="150000"/>
              </a:lnSpc>
              <a:spcBef>
                <a:spcPts val="500"/>
              </a:spcBef>
              <a:spcAft>
                <a:spcPts val="0"/>
              </a:spcAft>
              <a:buClr>
                <a:schemeClr val="dk2"/>
              </a:buClr>
              <a:buSzPts val="1100"/>
              <a:buFont typeface="Arial"/>
              <a:buNone/>
            </a:pPr>
            <a:r>
              <a:rPr lang="en" sz="1100" b="1">
                <a:solidFill>
                  <a:srgbClr val="00B1AE"/>
                </a:solidFill>
              </a:rPr>
              <a:t>20  </a:t>
            </a:r>
            <a:r>
              <a:rPr lang="en" sz="1100">
                <a:solidFill>
                  <a:schemeClr val="dk2"/>
                </a:solidFill>
              </a:rPr>
              <a:t>Progression of land value increase</a:t>
            </a:r>
            <a:endParaRPr sz="1100">
              <a:solidFill>
                <a:schemeClr val="dk2"/>
              </a:solidFill>
            </a:endParaRPr>
          </a:p>
          <a:p>
            <a:pPr marL="0" lvl="0" indent="0" rtl="0">
              <a:lnSpc>
                <a:spcPct val="150000"/>
              </a:lnSpc>
              <a:spcBef>
                <a:spcPts val="500"/>
              </a:spcBef>
              <a:spcAft>
                <a:spcPts val="500"/>
              </a:spcAft>
              <a:buClr>
                <a:schemeClr val="dk2"/>
              </a:buClr>
              <a:buSzPts val="1100"/>
              <a:buFont typeface="Arial"/>
              <a:buNone/>
            </a:pPr>
            <a:r>
              <a:rPr lang="en" sz="1100" b="1">
                <a:solidFill>
                  <a:srgbClr val="00B1AE"/>
                </a:solidFill>
              </a:rPr>
              <a:t>21  </a:t>
            </a:r>
            <a:r>
              <a:rPr lang="en" sz="1100">
                <a:solidFill>
                  <a:schemeClr val="dk2"/>
                </a:solidFill>
              </a:rPr>
              <a:t>Income flow chart</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15  How high carbon tax needs to be (McKinsey cost curve)</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248" name="Shape 248"/>
          <p:cNvSpPr txBox="1"/>
          <p:nvPr/>
        </p:nvSpPr>
        <p:spPr>
          <a:xfrm>
            <a:off x="5996150" y="1428775"/>
            <a:ext cx="2630700" cy="1551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t>Selvin’s comment: This is a chart so not sure how easy it would be to understand at a glance. There may be a lighter way to depict how export/import intensive different industries are by creating icons for each type of industries accompanied by a label</a:t>
            </a:r>
            <a:endParaRPr sz="1100"/>
          </a:p>
        </p:txBody>
      </p:sp>
      <p:pic>
        <p:nvPicPr>
          <p:cNvPr id="249" name="Shape 249" descr="Screen Shot 2017-04-20 at 07.29.19.png"/>
          <p:cNvPicPr preferRelativeResize="0"/>
          <p:nvPr/>
        </p:nvPicPr>
        <p:blipFill rotWithShape="1">
          <a:blip r:embed="rId3">
            <a:alphaModFix/>
          </a:blip>
          <a:srcRect t="2785" b="483"/>
          <a:stretch/>
        </p:blipFill>
        <p:spPr>
          <a:xfrm>
            <a:off x="387900" y="1151525"/>
            <a:ext cx="5104449" cy="3234624"/>
          </a:xfrm>
          <a:prstGeom prst="rect">
            <a:avLst/>
          </a:prstGeom>
          <a:noFill/>
          <a:ln>
            <a:noFill/>
          </a:ln>
        </p:spPr>
      </p:pic>
      <p:sp>
        <p:nvSpPr>
          <p:cNvPr id="250" name="Shape 250"/>
          <p:cNvSpPr txBox="1">
            <a:spLocks noGrp="1"/>
          </p:cNvSpPr>
          <p:nvPr>
            <p:ph type="body" idx="1"/>
          </p:nvPr>
        </p:nvSpPr>
        <p:spPr>
          <a:xfrm>
            <a:off x="4715450" y="3561250"/>
            <a:ext cx="1202400" cy="299400"/>
          </a:xfrm>
          <a:prstGeom prst="rect">
            <a:avLst/>
          </a:prstGeom>
          <a:solidFill>
            <a:srgbClr val="FFFF00"/>
          </a:solidFill>
        </p:spPr>
        <p:txBody>
          <a:bodyPr spcFirstLastPara="1" wrap="square" lIns="91425" tIns="91425" rIns="91425" bIns="91425" anchor="t" anchorCtr="0">
            <a:noAutofit/>
          </a:bodyPr>
          <a:lstStyle/>
          <a:p>
            <a:pPr marL="0" lvl="0" indent="0" rtl="0">
              <a:lnSpc>
                <a:spcPct val="150000"/>
              </a:lnSpc>
              <a:spcBef>
                <a:spcPts val="0"/>
              </a:spcBef>
              <a:spcAft>
                <a:spcPts val="500"/>
              </a:spcAft>
              <a:buNone/>
            </a:pPr>
            <a:r>
              <a:rPr lang="en" sz="900">
                <a:latin typeface="Muli Light"/>
                <a:ea typeface="Muli Light"/>
                <a:cs typeface="Muli Light"/>
                <a:sym typeface="Muli Light"/>
              </a:rPr>
              <a:t>Work in progress</a:t>
            </a:r>
            <a:endParaRPr sz="900">
              <a:latin typeface="Muli Light"/>
              <a:ea typeface="Muli Light"/>
              <a:cs typeface="Muli Light"/>
              <a:sym typeface="Muli Light"/>
            </a:endParaRPr>
          </a:p>
        </p:txBody>
      </p:sp>
      <p:sp>
        <p:nvSpPr>
          <p:cNvPr id="251" name="Shape 251"/>
          <p:cNvSpPr txBox="1"/>
          <p:nvPr/>
        </p:nvSpPr>
        <p:spPr>
          <a:xfrm>
            <a:off x="6217400" y="3178600"/>
            <a:ext cx="2188200" cy="1381500"/>
          </a:xfrm>
          <a:prstGeom prst="rect">
            <a:avLst/>
          </a:prstGeom>
          <a:solidFill>
            <a:srgbClr val="FFF2CC"/>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t>Jo: agree this will be much clearer if simplified, and I will do that.  </a:t>
            </a:r>
            <a:r>
              <a:rPr lang="en" sz="1100" b="1"/>
              <a:t>Is there any information in the original which can be removed? That would be very helpful. </a:t>
            </a:r>
            <a:endParaRPr sz="11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16  Jobs at Risk of Robotisation infographic</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257" name="Shape 257"/>
          <p:cNvSpPr txBox="1"/>
          <p:nvPr/>
        </p:nvSpPr>
        <p:spPr>
          <a:xfrm>
            <a:off x="5313300" y="1068425"/>
            <a:ext cx="3381000" cy="3733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100"/>
              <a:t>Selvin’s comment: There is another chart showing workers at risk of automisation under section 5.1 What is work?</a:t>
            </a:r>
            <a:endParaRPr sz="1100"/>
          </a:p>
          <a:p>
            <a:pPr marL="0" lvl="0" indent="0">
              <a:spcBef>
                <a:spcPts val="0"/>
              </a:spcBef>
              <a:spcAft>
                <a:spcPts val="0"/>
              </a:spcAft>
              <a:buNone/>
            </a:pPr>
            <a:endParaRPr sz="1100"/>
          </a:p>
          <a:p>
            <a:pPr marL="0" marR="0" lvl="0" indent="0" algn="just" rtl="0">
              <a:spcBef>
                <a:spcPts val="0"/>
              </a:spcBef>
              <a:spcAft>
                <a:spcPts val="0"/>
              </a:spcAft>
              <a:buNone/>
            </a:pPr>
            <a:r>
              <a:rPr lang="en" sz="1100" u="sng">
                <a:solidFill>
                  <a:srgbClr val="1155CC"/>
                </a:solidFill>
                <a:latin typeface="Muli"/>
                <a:ea typeface="Muli"/>
                <a:cs typeface="Muli"/>
                <a:sym typeface="Muli"/>
                <a:hlinkClick r:id="rId3"/>
              </a:rPr>
              <a:t>Economic research council (2017) Chart of the Week: Workers at Risk of Automation by Sector </a:t>
            </a:r>
            <a:endParaRPr sz="1100"/>
          </a:p>
          <a:p>
            <a:pPr marL="0" marR="0" lvl="0" indent="0" algn="just" rtl="0">
              <a:spcBef>
                <a:spcPts val="0"/>
              </a:spcBef>
              <a:spcAft>
                <a:spcPts val="0"/>
              </a:spcAft>
              <a:buNone/>
            </a:pPr>
            <a:endParaRPr sz="1100"/>
          </a:p>
          <a:p>
            <a:pPr marL="0" marR="0" lvl="0" indent="0" algn="just" rtl="0">
              <a:spcBef>
                <a:spcPts val="0"/>
              </a:spcBef>
              <a:spcAft>
                <a:spcPts val="0"/>
              </a:spcAft>
              <a:buNone/>
            </a:pPr>
            <a:r>
              <a:rPr lang="en" sz="1100"/>
              <a:t>The chart shows that </a:t>
            </a:r>
            <a:r>
              <a:rPr lang="en" sz="1100">
                <a:solidFill>
                  <a:srgbClr val="222222"/>
                </a:solidFill>
                <a:highlight>
                  <a:srgbClr val="FFFFFF"/>
                </a:highlight>
                <a:latin typeface="Trebuchet MS"/>
                <a:ea typeface="Trebuchet MS"/>
                <a:cs typeface="Trebuchet MS"/>
                <a:sym typeface="Trebuchet MS"/>
              </a:rPr>
              <a:t>30% of UK jobs are considered to be at high risk of automation by the early 2030s.</a:t>
            </a:r>
            <a:endParaRPr sz="1100">
              <a:solidFill>
                <a:srgbClr val="222222"/>
              </a:solidFill>
              <a:highlight>
                <a:srgbClr val="FFFFFF"/>
              </a:highlight>
              <a:latin typeface="Trebuchet MS"/>
              <a:ea typeface="Trebuchet MS"/>
              <a:cs typeface="Trebuchet MS"/>
              <a:sym typeface="Trebuchet MS"/>
            </a:endParaRPr>
          </a:p>
          <a:p>
            <a:pPr marL="0" marR="0" lvl="0" indent="0" algn="just" rtl="0">
              <a:spcBef>
                <a:spcPts val="0"/>
              </a:spcBef>
              <a:spcAft>
                <a:spcPts val="0"/>
              </a:spcAft>
              <a:buNone/>
            </a:pPr>
            <a:endParaRPr sz="1100">
              <a:solidFill>
                <a:srgbClr val="222222"/>
              </a:solidFill>
              <a:highlight>
                <a:srgbClr val="FFFFFF"/>
              </a:highlight>
              <a:latin typeface="Trebuchet MS"/>
              <a:ea typeface="Trebuchet MS"/>
              <a:cs typeface="Trebuchet MS"/>
              <a:sym typeface="Trebuchet MS"/>
            </a:endParaRPr>
          </a:p>
          <a:p>
            <a:pPr marL="0" marR="0" lvl="0" indent="0" algn="just" rtl="0">
              <a:spcBef>
                <a:spcPts val="0"/>
              </a:spcBef>
              <a:spcAft>
                <a:spcPts val="0"/>
              </a:spcAft>
              <a:buNone/>
            </a:pPr>
            <a:r>
              <a:rPr lang="en" sz="1100">
                <a:solidFill>
                  <a:srgbClr val="222222"/>
                </a:solidFill>
                <a:highlight>
                  <a:srgbClr val="FFFFFF"/>
                </a:highlight>
                <a:latin typeface="Trebuchet MS"/>
                <a:ea typeface="Trebuchet MS"/>
                <a:cs typeface="Trebuchet MS"/>
                <a:sym typeface="Trebuchet MS"/>
              </a:rPr>
              <a:t>The chart shows the percentage of automisation that is likely to occur within certain industries - picking out a few to illustrate this trend will create some interest infographics. </a:t>
            </a:r>
            <a:endParaRPr sz="1100">
              <a:solidFill>
                <a:srgbClr val="222222"/>
              </a:solidFill>
              <a:highlight>
                <a:srgbClr val="FFFFFF"/>
              </a:highlight>
              <a:latin typeface="Trebuchet MS"/>
              <a:ea typeface="Trebuchet MS"/>
              <a:cs typeface="Trebuchet MS"/>
              <a:sym typeface="Trebuchet MS"/>
            </a:endParaRPr>
          </a:p>
          <a:p>
            <a:pPr marL="0" marR="0" lvl="0" indent="0" algn="just" rtl="0">
              <a:spcBef>
                <a:spcPts val="0"/>
              </a:spcBef>
              <a:spcAft>
                <a:spcPts val="0"/>
              </a:spcAft>
              <a:buNone/>
            </a:pPr>
            <a:endParaRPr sz="1100">
              <a:solidFill>
                <a:srgbClr val="222222"/>
              </a:solidFill>
              <a:highlight>
                <a:srgbClr val="FFFFFF"/>
              </a:highlight>
              <a:latin typeface="Trebuchet MS"/>
              <a:ea typeface="Trebuchet MS"/>
              <a:cs typeface="Trebuchet MS"/>
              <a:sym typeface="Trebuchet MS"/>
            </a:endParaRPr>
          </a:p>
          <a:p>
            <a:pPr marL="0" marR="0" lvl="0" indent="0" algn="just" rtl="0">
              <a:spcBef>
                <a:spcPts val="0"/>
              </a:spcBef>
              <a:spcAft>
                <a:spcPts val="0"/>
              </a:spcAft>
              <a:buClr>
                <a:schemeClr val="dk2"/>
              </a:buClr>
              <a:buSzPts val="1100"/>
              <a:buFont typeface="Arial"/>
              <a:buNone/>
            </a:pPr>
            <a:r>
              <a:rPr lang="en" sz="1100">
                <a:solidFill>
                  <a:srgbClr val="222222"/>
                </a:solidFill>
                <a:highlight>
                  <a:srgbClr val="FFFFFF"/>
                </a:highlight>
                <a:latin typeface="Trebuchet MS"/>
                <a:ea typeface="Trebuchet MS"/>
                <a:cs typeface="Trebuchet MS"/>
                <a:sym typeface="Trebuchet MS"/>
              </a:rPr>
              <a:t>For example, an illustration could depict a different colour representing a human and robot and the rough percentage of where the human becomes replaced by the robot body. It could also just be a human hand being taken over with robotic features.</a:t>
            </a:r>
            <a:endParaRPr sz="1100">
              <a:solidFill>
                <a:srgbClr val="222222"/>
              </a:solidFill>
              <a:highlight>
                <a:srgbClr val="FFFFFF"/>
              </a:highlight>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17  Drivers of job losses</a:t>
            </a:r>
            <a:endParaRPr/>
          </a:p>
          <a:p>
            <a:pPr marL="0" lvl="0" indent="0" rtl="0">
              <a:spcBef>
                <a:spcPts val="0"/>
              </a:spcBef>
              <a:spcAft>
                <a:spcPts val="0"/>
              </a:spcAft>
              <a:buNone/>
            </a:pPr>
            <a:endParaRPr/>
          </a:p>
          <a:p>
            <a:pPr marL="0" lvl="0" indent="0" rtl="0">
              <a:spcBef>
                <a:spcPts val="0"/>
              </a:spcBef>
              <a:spcAft>
                <a:spcPts val="0"/>
              </a:spcAft>
              <a:buNone/>
            </a:pPr>
            <a:endParaRPr/>
          </a:p>
        </p:txBody>
      </p:sp>
      <p:pic>
        <p:nvPicPr>
          <p:cNvPr id="263" name="Shape 263"/>
          <p:cNvPicPr preferRelativeResize="0"/>
          <p:nvPr/>
        </p:nvPicPr>
        <p:blipFill>
          <a:blip r:embed="rId3">
            <a:alphaModFix/>
          </a:blip>
          <a:stretch>
            <a:fillRect/>
          </a:stretch>
        </p:blipFill>
        <p:spPr>
          <a:xfrm>
            <a:off x="152400" y="1220825"/>
            <a:ext cx="3543491" cy="3770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18  Poverty Trap</a:t>
            </a:r>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19  Whack-a-mole</a:t>
            </a:r>
            <a:endParaRPr/>
          </a:p>
        </p:txBody>
      </p:sp>
      <p:pic>
        <p:nvPicPr>
          <p:cNvPr id="274" name="Shape 274" descr="Screen Shot 2017-04-20 at 08.22.34.png"/>
          <p:cNvPicPr preferRelativeResize="0"/>
          <p:nvPr/>
        </p:nvPicPr>
        <p:blipFill rotWithShape="1">
          <a:blip r:embed="rId3">
            <a:alphaModFix/>
          </a:blip>
          <a:srcRect l="5767" t="4557" b="6435"/>
          <a:stretch/>
        </p:blipFill>
        <p:spPr>
          <a:xfrm>
            <a:off x="421400" y="1309625"/>
            <a:ext cx="3521225" cy="2917575"/>
          </a:xfrm>
          <a:prstGeom prst="rect">
            <a:avLst/>
          </a:prstGeom>
          <a:noFill/>
          <a:ln>
            <a:noFill/>
          </a:ln>
        </p:spPr>
      </p:pic>
      <p:sp>
        <p:nvSpPr>
          <p:cNvPr id="275" name="Shape 275"/>
          <p:cNvSpPr txBox="1">
            <a:spLocks noGrp="1"/>
          </p:cNvSpPr>
          <p:nvPr>
            <p:ph type="body" idx="1"/>
          </p:nvPr>
        </p:nvSpPr>
        <p:spPr>
          <a:xfrm>
            <a:off x="3970800" y="3594150"/>
            <a:ext cx="1202400" cy="299400"/>
          </a:xfrm>
          <a:prstGeom prst="rect">
            <a:avLst/>
          </a:prstGeom>
          <a:solidFill>
            <a:srgbClr val="FFFF00"/>
          </a:solidFill>
        </p:spPr>
        <p:txBody>
          <a:bodyPr spcFirstLastPara="1" wrap="square" lIns="91425" tIns="91425" rIns="91425" bIns="91425" anchor="t" anchorCtr="0">
            <a:noAutofit/>
          </a:bodyPr>
          <a:lstStyle/>
          <a:p>
            <a:pPr marL="0" lvl="0" indent="0" rtl="0">
              <a:lnSpc>
                <a:spcPct val="150000"/>
              </a:lnSpc>
              <a:spcBef>
                <a:spcPts val="0"/>
              </a:spcBef>
              <a:spcAft>
                <a:spcPts val="500"/>
              </a:spcAft>
              <a:buNone/>
            </a:pPr>
            <a:r>
              <a:rPr lang="en" sz="900">
                <a:latin typeface="Muli Light"/>
                <a:ea typeface="Muli Light"/>
                <a:cs typeface="Muli Light"/>
                <a:sym typeface="Muli Light"/>
              </a:rPr>
              <a:t>Work in progress</a:t>
            </a:r>
            <a:endParaRPr sz="900">
              <a:latin typeface="Muli Light"/>
              <a:ea typeface="Muli Light"/>
              <a:cs typeface="Muli Light"/>
              <a:sym typeface="Muli Light"/>
            </a:endParaRPr>
          </a:p>
        </p:txBody>
      </p:sp>
      <p:sp>
        <p:nvSpPr>
          <p:cNvPr id="276" name="Shape 276"/>
          <p:cNvSpPr txBox="1"/>
          <p:nvPr/>
        </p:nvSpPr>
        <p:spPr>
          <a:xfrm>
            <a:off x="5708375" y="2077663"/>
            <a:ext cx="2188200" cy="1381500"/>
          </a:xfrm>
          <a:prstGeom prst="rect">
            <a:avLst/>
          </a:prstGeom>
          <a:solidFill>
            <a:srgbClr val="FFF2CC"/>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t>Jo: I like the idea of having problems in the holes… could you suggest some to try? The less the letters the better so the text isn’t too small.</a:t>
            </a:r>
            <a:endParaRPr sz="11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20  Progression of land value increase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2374750" y="445025"/>
            <a:ext cx="8520600" cy="623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21  Income flow chart</a:t>
            </a:r>
            <a:endParaRPr/>
          </a:p>
          <a:p>
            <a:pPr marL="0" lvl="0" indent="0" rtl="0">
              <a:spcBef>
                <a:spcPts val="0"/>
              </a:spcBef>
              <a:spcAft>
                <a:spcPts val="0"/>
              </a:spcAft>
              <a:buNone/>
            </a:pPr>
            <a:endParaRPr/>
          </a:p>
          <a:p>
            <a:pPr marL="0" lvl="0" indent="0" rtl="0">
              <a:spcBef>
                <a:spcPts val="0"/>
              </a:spcBef>
              <a:spcAft>
                <a:spcPts val="0"/>
              </a:spcAft>
              <a:buNone/>
            </a:pPr>
            <a:endParaRPr/>
          </a:p>
        </p:txBody>
      </p:sp>
      <p:pic>
        <p:nvPicPr>
          <p:cNvPr id="287" name="Shape 287" descr="Screen Shot 2017-04-19 at 14.00.15.png"/>
          <p:cNvPicPr preferRelativeResize="0"/>
          <p:nvPr/>
        </p:nvPicPr>
        <p:blipFill rotWithShape="1">
          <a:blip r:embed="rId3">
            <a:alphaModFix/>
          </a:blip>
          <a:srcRect t="2269" b="1972"/>
          <a:stretch/>
        </p:blipFill>
        <p:spPr>
          <a:xfrm>
            <a:off x="0" y="0"/>
            <a:ext cx="2242050" cy="5070524"/>
          </a:xfrm>
          <a:prstGeom prst="rect">
            <a:avLst/>
          </a:prstGeom>
          <a:noFill/>
          <a:ln>
            <a:noFill/>
          </a:ln>
        </p:spPr>
      </p:pic>
      <p:sp>
        <p:nvSpPr>
          <p:cNvPr id="288" name="Shape 288"/>
          <p:cNvSpPr txBox="1"/>
          <p:nvPr/>
        </p:nvSpPr>
        <p:spPr>
          <a:xfrm>
            <a:off x="6408775" y="1227250"/>
            <a:ext cx="2188200" cy="347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t>Selvin’s comment:: Good depiction of the sequence in arriving at disposable income but the last 2 text boxes is confusing because </a:t>
            </a:r>
            <a:r>
              <a:rPr lang="en" sz="1000">
                <a:solidFill>
                  <a:schemeClr val="dk2"/>
                </a:solidFill>
                <a:latin typeface="Muli"/>
                <a:ea typeface="Muli"/>
                <a:cs typeface="Muli"/>
                <a:sym typeface="Muli"/>
              </a:rPr>
              <a:t>Post-tax income (AHC) IS discretionary income</a:t>
            </a:r>
            <a:r>
              <a:rPr lang="en" sz="1100"/>
              <a:t>. Probably that should be a separate marker similar to a ‘sign here’ tab highlighting the critical point of this diagram, which is that with the high cost of housing, discretionary income can only be considered as money you have after housing cost (AHC).</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445025"/>
            <a:ext cx="8520600" cy="623400"/>
          </a:xfrm>
          <a:prstGeom prst="rect">
            <a:avLst/>
          </a:prstGeom>
          <a:noFill/>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rPr>
              <a:t>NEW DIAGRAMS</a:t>
            </a:r>
            <a:endParaRPr sz="1200">
              <a:solidFill>
                <a:srgbClr val="FFFFFF"/>
              </a:solidFill>
            </a:endParaRPr>
          </a:p>
        </p:txBody>
      </p:sp>
      <p:sp>
        <p:nvSpPr>
          <p:cNvPr id="135" name="Shape 135"/>
          <p:cNvSpPr txBox="1">
            <a:spLocks noGrp="1"/>
          </p:cNvSpPr>
          <p:nvPr>
            <p:ph type="body" idx="1"/>
          </p:nvPr>
        </p:nvSpPr>
        <p:spPr>
          <a:xfrm>
            <a:off x="163775" y="1157550"/>
            <a:ext cx="4013100" cy="3909600"/>
          </a:xfrm>
          <a:prstGeom prst="rect">
            <a:avLst/>
          </a:prstGeom>
        </p:spPr>
        <p:txBody>
          <a:bodyPr spcFirstLastPara="1" wrap="square" lIns="91425" tIns="91425" rIns="91425" bIns="91425" anchor="t" anchorCtr="0">
            <a:noAutofit/>
          </a:bodyPr>
          <a:lstStyle/>
          <a:p>
            <a:pPr marL="457200" lvl="0" indent="-298450" rtl="0">
              <a:lnSpc>
                <a:spcPct val="150000"/>
              </a:lnSpc>
              <a:spcBef>
                <a:spcPts val="0"/>
              </a:spcBef>
              <a:spcAft>
                <a:spcPts val="0"/>
              </a:spcAft>
              <a:buSzPts val="1100"/>
              <a:buAutoNum type="arabicPeriod"/>
            </a:pPr>
            <a:r>
              <a:rPr lang="en" sz="1100"/>
              <a:t>Effect of Increasing Returns to Scale</a:t>
            </a:r>
            <a:endParaRPr sz="1100"/>
          </a:p>
          <a:p>
            <a:pPr marL="457200" lvl="0" indent="-298450" rtl="0">
              <a:lnSpc>
                <a:spcPct val="150000"/>
              </a:lnSpc>
              <a:spcBef>
                <a:spcPts val="0"/>
              </a:spcBef>
              <a:spcAft>
                <a:spcPts val="0"/>
              </a:spcAft>
              <a:buSzPts val="1100"/>
              <a:buAutoNum type="arabicPeriod"/>
            </a:pPr>
            <a:r>
              <a:rPr lang="en" sz="1100"/>
              <a:t>Effect of economic activity (similar to the land value increase slide)</a:t>
            </a:r>
            <a:endParaRPr sz="1100"/>
          </a:p>
          <a:p>
            <a:pPr marL="457200" lvl="0" indent="-298450" rtl="0">
              <a:lnSpc>
                <a:spcPct val="150000"/>
              </a:lnSpc>
              <a:spcBef>
                <a:spcPts val="0"/>
              </a:spcBef>
              <a:spcAft>
                <a:spcPts val="0"/>
              </a:spcAft>
              <a:buSzPts val="1100"/>
              <a:buAutoNum type="arabicPeriod"/>
            </a:pPr>
            <a:r>
              <a:rPr lang="en" sz="1100"/>
              <a:t>Capture of land value increase through land value tax or land value tax increments or prepurchase of land by the government</a:t>
            </a:r>
            <a:endParaRPr sz="1100"/>
          </a:p>
          <a:p>
            <a:pPr marL="457200" lvl="0" indent="-298450" rtl="0">
              <a:lnSpc>
                <a:spcPct val="150000"/>
              </a:lnSpc>
              <a:spcBef>
                <a:spcPts val="0"/>
              </a:spcBef>
              <a:spcAft>
                <a:spcPts val="0"/>
              </a:spcAft>
              <a:buSzPts val="1100"/>
              <a:buAutoNum type="arabicPeriod"/>
            </a:pPr>
            <a:endParaRPr sz="1100"/>
          </a:p>
        </p:txBody>
      </p:sp>
      <p:sp>
        <p:nvSpPr>
          <p:cNvPr id="136" name="Shape 136"/>
          <p:cNvSpPr txBox="1">
            <a:spLocks noGrp="1"/>
          </p:cNvSpPr>
          <p:nvPr>
            <p:ph type="body" idx="1"/>
          </p:nvPr>
        </p:nvSpPr>
        <p:spPr>
          <a:xfrm>
            <a:off x="4482575" y="1157550"/>
            <a:ext cx="4013100" cy="39096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500"/>
              </a:spcAft>
              <a:buClr>
                <a:schemeClr val="dk2"/>
              </a:buClr>
              <a:buSzPts val="1100"/>
              <a:buFont typeface="Arial"/>
              <a:buNone/>
            </a:pP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Neoclassical Assumptions (1): Economies of Scale</a:t>
            </a:r>
            <a:endParaRPr/>
          </a:p>
        </p:txBody>
      </p:sp>
      <p:sp>
        <p:nvSpPr>
          <p:cNvPr id="142" name="Shape 142"/>
          <p:cNvSpPr txBox="1">
            <a:spLocks noGrp="1"/>
          </p:cNvSpPr>
          <p:nvPr>
            <p:ph type="body" idx="1"/>
          </p:nvPr>
        </p:nvSpPr>
        <p:spPr>
          <a:xfrm>
            <a:off x="311700" y="1233750"/>
            <a:ext cx="39564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200"/>
              <a:t>A free market economy and without a significant state sector is supported by neoclassical economic theory. This theory has the following assumptions often built into it:</a:t>
            </a:r>
            <a:endParaRPr sz="1200"/>
          </a:p>
          <a:p>
            <a:pPr marL="0" lvl="0" indent="0">
              <a:spcBef>
                <a:spcPts val="1600"/>
              </a:spcBef>
              <a:spcAft>
                <a:spcPts val="0"/>
              </a:spcAft>
              <a:buNone/>
            </a:pPr>
            <a:r>
              <a:rPr lang="en" sz="1200"/>
              <a:t>Decreasing returns to scale. This assumption is that as a company get bigger their efficiency in producing something declines. If this assumption is true, then it is natural that a system of competitive market system will evolve. There’ll be many more firms competing with one another. Profit margins for each company will be small. Minimal government intervention is required.</a:t>
            </a:r>
            <a:endParaRPr sz="1200"/>
          </a:p>
          <a:p>
            <a:pPr marL="0" lvl="0" indent="0" rtl="0">
              <a:spcBef>
                <a:spcPts val="1600"/>
              </a:spcBef>
              <a:spcAft>
                <a:spcPts val="0"/>
              </a:spcAft>
              <a:buClr>
                <a:schemeClr val="dk2"/>
              </a:buClr>
              <a:buSzPts val="1100"/>
              <a:buFont typeface="Arial"/>
              <a:buNone/>
            </a:pPr>
            <a:r>
              <a:rPr lang="en" sz="1200">
                <a:solidFill>
                  <a:schemeClr val="dk2"/>
                </a:solidFill>
              </a:rPr>
              <a:t>Alternative assumption is increasing returns to scale. If this is true, then larger companies will out compete smaller companies. </a:t>
            </a:r>
            <a:endParaRPr sz="1200"/>
          </a:p>
          <a:p>
            <a:pPr marL="0" lvl="0" indent="0" rtl="0">
              <a:spcBef>
                <a:spcPts val="1600"/>
              </a:spcBef>
              <a:spcAft>
                <a:spcPts val="1600"/>
              </a:spcAft>
              <a:buNone/>
            </a:pPr>
            <a:endParaRPr sz="1200"/>
          </a:p>
        </p:txBody>
      </p:sp>
      <p:sp>
        <p:nvSpPr>
          <p:cNvPr id="143" name="Shape 143"/>
          <p:cNvSpPr txBox="1">
            <a:spLocks noGrp="1"/>
          </p:cNvSpPr>
          <p:nvPr>
            <p:ph type="body" idx="2"/>
          </p:nvPr>
        </p:nvSpPr>
        <p:spPr>
          <a:xfrm>
            <a:off x="4564800" y="1233750"/>
            <a:ext cx="40281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2"/>
              </a:buClr>
              <a:buSzPts val="1100"/>
              <a:buFont typeface="Arial"/>
              <a:buNone/>
            </a:pPr>
            <a:r>
              <a:rPr lang="en" sz="1200">
                <a:solidFill>
                  <a:schemeClr val="dk2"/>
                </a:solidFill>
              </a:rPr>
              <a:t>Eventually, each market is dominated by a few players. These players will corner the market, charging higher prices and stifling innovation. </a:t>
            </a:r>
            <a:endParaRPr sz="1200">
              <a:solidFill>
                <a:schemeClr val="dk2"/>
              </a:solidFill>
            </a:endParaRPr>
          </a:p>
          <a:p>
            <a:pPr marL="0" lvl="0" indent="0">
              <a:spcBef>
                <a:spcPts val="1600"/>
              </a:spcBef>
              <a:spcAft>
                <a:spcPts val="1600"/>
              </a:spcAft>
              <a:buClr>
                <a:schemeClr val="dk2"/>
              </a:buClr>
              <a:buSzPts val="1100"/>
              <a:buFont typeface="Arial"/>
              <a:buNone/>
            </a:pPr>
            <a:r>
              <a:rPr lang="en" sz="1200">
                <a:solidFill>
                  <a:schemeClr val="dk2"/>
                </a:solidFill>
              </a:rPr>
              <a:t>Note that in this case, competition isn’t entirely absent. However, it’s likely that the major new entrants will have to be themselves quite large and capable of establish its market in a small region or subsector and then expand. For example, Amazon started with delivering with books and had large venture capital behind it. Uber also has large backing and investors that are willing to suffer large losses; furthermore, a taxi firm can establish itself in a local market just for rolling out the service world wide. Ultimately, both are in search of global monopoly. This is potentially problematic if it reduces diversity of provision and ultimately, monopoly can increase prices. </a:t>
            </a:r>
            <a:endParaRPr sz="12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More Neoclassical Assumptions </a:t>
            </a:r>
            <a:endParaRPr/>
          </a:p>
        </p:txBody>
      </p:sp>
      <p:sp>
        <p:nvSpPr>
          <p:cNvPr id="149" name="Shape 149"/>
          <p:cNvSpPr txBox="1">
            <a:spLocks noGrp="1"/>
          </p:cNvSpPr>
          <p:nvPr>
            <p:ph type="body" idx="1"/>
          </p:nvPr>
        </p:nvSpPr>
        <p:spPr>
          <a:xfrm>
            <a:off x="311700" y="1233750"/>
            <a:ext cx="39564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Most value is private value (created by companies) as opposed to public or social value. </a:t>
            </a:r>
            <a:endParaRPr/>
          </a:p>
          <a:p>
            <a:pPr marL="0" lvl="0" indent="0">
              <a:spcBef>
                <a:spcPts val="1600"/>
              </a:spcBef>
              <a:spcAft>
                <a:spcPts val="0"/>
              </a:spcAft>
              <a:buNone/>
            </a:pPr>
            <a:r>
              <a:rPr lang="en"/>
              <a:t>Externalities are small </a:t>
            </a:r>
            <a:endParaRPr/>
          </a:p>
          <a:p>
            <a:pPr marL="0" lvl="0" indent="0">
              <a:spcBef>
                <a:spcPts val="1600"/>
              </a:spcBef>
              <a:spcAft>
                <a:spcPts val="0"/>
              </a:spcAft>
              <a:buNone/>
            </a:pPr>
            <a:r>
              <a:rPr lang="en"/>
              <a:t>The public sector or government can behave in an optimal fashion</a:t>
            </a:r>
            <a:endParaRPr/>
          </a:p>
          <a:p>
            <a:pPr marL="0" lvl="0" indent="0">
              <a:spcBef>
                <a:spcPts val="1600"/>
              </a:spcBef>
              <a:spcAft>
                <a:spcPts val="1600"/>
              </a:spcAft>
              <a:buNone/>
            </a:pPr>
            <a:r>
              <a:rPr lang="en"/>
              <a:t>Products are not differentiated as to be possible to analyse </a:t>
            </a:r>
            <a:endParaRPr/>
          </a:p>
        </p:txBody>
      </p:sp>
      <p:sp>
        <p:nvSpPr>
          <p:cNvPr id="150" name="Shape 150"/>
          <p:cNvSpPr txBox="1">
            <a:spLocks noGrp="1"/>
          </p:cNvSpPr>
          <p:nvPr>
            <p:ph type="body" idx="2"/>
          </p:nvPr>
        </p:nvSpPr>
        <p:spPr>
          <a:xfrm>
            <a:off x="4564800" y="1233750"/>
            <a:ext cx="40281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What matters is preference satisfaction, other human values can be rolled up into this general statement</a:t>
            </a:r>
            <a:endParaRPr/>
          </a:p>
          <a:p>
            <a:pPr marL="0" lvl="0" indent="0">
              <a:spcBef>
                <a:spcPts val="1600"/>
              </a:spcBef>
              <a:spcAft>
                <a:spcPts val="1600"/>
              </a:spcAft>
              <a:buNone/>
            </a:pPr>
            <a:r>
              <a:rPr lang="en"/>
              <a:t>Preference satisfaction is achieved through consuming products, not through working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1  Wealth increase</a:t>
            </a:r>
            <a:endParaRPr/>
          </a:p>
        </p:txBody>
      </p:sp>
      <p:pic>
        <p:nvPicPr>
          <p:cNvPr id="156" name="Shape 156" descr="Screen Shot 2017-04-19 at 13.59.02.png"/>
          <p:cNvPicPr preferRelativeResize="0"/>
          <p:nvPr/>
        </p:nvPicPr>
        <p:blipFill rotWithShape="1">
          <a:blip r:embed="rId3">
            <a:alphaModFix/>
          </a:blip>
          <a:srcRect l="9437" t="7433" r="6294" b="8292"/>
          <a:stretch/>
        </p:blipFill>
        <p:spPr>
          <a:xfrm>
            <a:off x="5571575" y="2109871"/>
            <a:ext cx="4045576" cy="2699649"/>
          </a:xfrm>
          <a:prstGeom prst="rect">
            <a:avLst/>
          </a:prstGeom>
          <a:noFill/>
          <a:ln>
            <a:noFill/>
          </a:ln>
        </p:spPr>
      </p:pic>
      <p:sp>
        <p:nvSpPr>
          <p:cNvPr id="157" name="Shape 157"/>
          <p:cNvSpPr txBox="1"/>
          <p:nvPr/>
        </p:nvSpPr>
        <p:spPr>
          <a:xfrm>
            <a:off x="5651400" y="1308675"/>
            <a:ext cx="3180900" cy="1201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a:t>Selvin’s comment: I think the graph makes sense but will take the viewer a little time to study and decipher - not at first glance. It may make it less confusing if the ‘rent paid’ circle was moved into the space between the 2 money bags (though less visually balanced). </a:t>
            </a:r>
            <a:endParaRPr sz="1000"/>
          </a:p>
        </p:txBody>
      </p:sp>
      <p:pic>
        <p:nvPicPr>
          <p:cNvPr id="158" name="Shape 158" descr="Screen Shot 2017-05-08 at 20.52.15.png"/>
          <p:cNvPicPr preferRelativeResize="0"/>
          <p:nvPr/>
        </p:nvPicPr>
        <p:blipFill rotWithShape="1">
          <a:blip r:embed="rId4">
            <a:alphaModFix/>
          </a:blip>
          <a:srcRect l="2561" r="2561"/>
          <a:stretch/>
        </p:blipFill>
        <p:spPr>
          <a:xfrm>
            <a:off x="481375" y="1542925"/>
            <a:ext cx="4411750" cy="2428950"/>
          </a:xfrm>
          <a:prstGeom prst="rect">
            <a:avLst/>
          </a:prstGeom>
          <a:noFill/>
          <a:ln>
            <a:noFill/>
          </a:ln>
        </p:spPr>
      </p:pic>
      <p:sp>
        <p:nvSpPr>
          <p:cNvPr id="159" name="Shape 159"/>
          <p:cNvSpPr txBox="1"/>
          <p:nvPr/>
        </p:nvSpPr>
        <p:spPr>
          <a:xfrm>
            <a:off x="481375" y="4210525"/>
            <a:ext cx="1161300" cy="291000"/>
          </a:xfrm>
          <a:prstGeom prst="rect">
            <a:avLst/>
          </a:prstGeom>
          <a:solidFill>
            <a:srgbClr val="FFF2CC"/>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t>Jo: is this better?</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2  Land v Building value</a:t>
            </a:r>
            <a:endParaRPr/>
          </a:p>
        </p:txBody>
      </p:sp>
      <p:pic>
        <p:nvPicPr>
          <p:cNvPr id="165" name="Shape 165" descr="Screen Shot 2017-05-08 at 20.56.11.png"/>
          <p:cNvPicPr preferRelativeResize="0"/>
          <p:nvPr/>
        </p:nvPicPr>
        <p:blipFill>
          <a:blip r:embed="rId3">
            <a:alphaModFix/>
          </a:blip>
          <a:stretch>
            <a:fillRect/>
          </a:stretch>
        </p:blipFill>
        <p:spPr>
          <a:xfrm>
            <a:off x="422675" y="1703151"/>
            <a:ext cx="5065125" cy="2330925"/>
          </a:xfrm>
          <a:prstGeom prst="rect">
            <a:avLst/>
          </a:prstGeom>
          <a:noFill/>
          <a:ln>
            <a:noFill/>
          </a:ln>
        </p:spPr>
      </p:pic>
      <p:sp>
        <p:nvSpPr>
          <p:cNvPr id="166" name="Shape 166"/>
          <p:cNvSpPr txBox="1"/>
          <p:nvPr/>
        </p:nvSpPr>
        <p:spPr>
          <a:xfrm>
            <a:off x="6255175" y="1400650"/>
            <a:ext cx="2658000" cy="2793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Comments:</a:t>
            </a:r>
            <a:br>
              <a:rPr lang="en"/>
            </a:br>
            <a:r>
              <a:rPr lang="en"/>
              <a:t>This diagram is showing: </a:t>
            </a:r>
            <a:endParaRPr/>
          </a:p>
          <a:p>
            <a:pPr marL="0" lvl="0" indent="0">
              <a:spcBef>
                <a:spcPts val="0"/>
              </a:spcBef>
              <a:spcAft>
                <a:spcPts val="0"/>
              </a:spcAft>
              <a:buNone/>
            </a:pPr>
            <a:endParaRPr/>
          </a:p>
          <a:p>
            <a:pPr marL="0" lvl="0" indent="0">
              <a:spcBef>
                <a:spcPts val="0"/>
              </a:spcBef>
              <a:spcAft>
                <a:spcPts val="0"/>
              </a:spcAft>
              <a:buNone/>
            </a:pPr>
            <a:r>
              <a:rPr lang="en"/>
              <a:t>I think it’s clear/not clear</a:t>
            </a:r>
            <a:endParaRPr/>
          </a:p>
          <a:p>
            <a:pPr marL="0" lvl="0" indent="0">
              <a:spcBef>
                <a:spcPts val="0"/>
              </a:spcBef>
              <a:spcAft>
                <a:spcPts val="0"/>
              </a:spcAft>
              <a:buNone/>
            </a:pPr>
            <a:br>
              <a:rPr lang="en"/>
            </a:br>
            <a:r>
              <a:rPr lang="en"/>
              <a:t>Ways it could be improved:</a:t>
            </a:r>
            <a:endParaRPr/>
          </a:p>
        </p:txBody>
      </p:sp>
      <p:sp>
        <p:nvSpPr>
          <p:cNvPr id="167" name="Shape 167"/>
          <p:cNvSpPr txBox="1"/>
          <p:nvPr/>
        </p:nvSpPr>
        <p:spPr>
          <a:xfrm>
            <a:off x="6408775" y="2979775"/>
            <a:ext cx="2188200" cy="1276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100"/>
              <a:t>Selvin’s comment: Looks good and makes sense. Probably difficult to also incorporate the concept of ‘real’ value into this piece of infographics</a:t>
            </a:r>
            <a:endParaRPr sz="1100"/>
          </a:p>
        </p:txBody>
      </p:sp>
      <p:sp>
        <p:nvSpPr>
          <p:cNvPr id="168" name="Shape 168"/>
          <p:cNvSpPr txBox="1"/>
          <p:nvPr/>
        </p:nvSpPr>
        <p:spPr>
          <a:xfrm>
            <a:off x="422675" y="4256525"/>
            <a:ext cx="2478300" cy="749400"/>
          </a:xfrm>
          <a:prstGeom prst="rect">
            <a:avLst/>
          </a:prstGeom>
          <a:solidFill>
            <a:srgbClr val="FFF2CC"/>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t>Jo: I considered showing deeper land under the London property but thought it would give the impression of more land rather than higher value land.</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3  Ways of getting rich</a:t>
            </a:r>
            <a:endParaRPr/>
          </a:p>
        </p:txBody>
      </p:sp>
      <p:pic>
        <p:nvPicPr>
          <p:cNvPr id="174" name="Shape 174" descr="Screen Shot 2017-04-19 at 13.59.43.png"/>
          <p:cNvPicPr preferRelativeResize="0"/>
          <p:nvPr/>
        </p:nvPicPr>
        <p:blipFill rotWithShape="1">
          <a:blip r:embed="rId3">
            <a:alphaModFix/>
          </a:blip>
          <a:srcRect l="1059" r="2657"/>
          <a:stretch/>
        </p:blipFill>
        <p:spPr>
          <a:xfrm>
            <a:off x="7501950" y="2663600"/>
            <a:ext cx="4864301" cy="1713125"/>
          </a:xfrm>
          <a:prstGeom prst="rect">
            <a:avLst/>
          </a:prstGeom>
          <a:noFill/>
          <a:ln>
            <a:noFill/>
          </a:ln>
        </p:spPr>
      </p:pic>
      <p:sp>
        <p:nvSpPr>
          <p:cNvPr id="175" name="Shape 175"/>
          <p:cNvSpPr txBox="1"/>
          <p:nvPr/>
        </p:nvSpPr>
        <p:spPr>
          <a:xfrm>
            <a:off x="6462625" y="338600"/>
            <a:ext cx="4047000" cy="2426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100"/>
              <a:t>Selvin’s comment: All the illustrations for depicting the drivers of wealth inequality is here, but just need some way to demonstrate the movement of those drivers leading to inequality. Perhaps some simple plus and equal signs?</a:t>
            </a:r>
            <a:endParaRPr sz="1100"/>
          </a:p>
          <a:p>
            <a:pPr marL="0" lvl="0" indent="0" rtl="0">
              <a:spcBef>
                <a:spcPts val="0"/>
              </a:spcBef>
              <a:spcAft>
                <a:spcPts val="0"/>
              </a:spcAft>
              <a:buNone/>
            </a:pPr>
            <a:r>
              <a:rPr lang="en" sz="1100"/>
              <a:t>Eg. Land + Interest Rates decrease + monopoly = income inequality. Alternatively, colour coding of orange and green may be another option?</a:t>
            </a:r>
            <a:endParaRPr sz="1100"/>
          </a:p>
        </p:txBody>
      </p:sp>
      <p:pic>
        <p:nvPicPr>
          <p:cNvPr id="176" name="Shape 176" descr="Screen Shot 2017-05-08 at 20.51.06.png"/>
          <p:cNvPicPr preferRelativeResize="0"/>
          <p:nvPr/>
        </p:nvPicPr>
        <p:blipFill rotWithShape="1">
          <a:blip r:embed="rId4">
            <a:alphaModFix/>
          </a:blip>
          <a:srcRect l="377" r="387"/>
          <a:stretch/>
        </p:blipFill>
        <p:spPr>
          <a:xfrm>
            <a:off x="311700" y="1807800"/>
            <a:ext cx="6542766" cy="171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4  What happens when infrastructure/railway is built?</a:t>
            </a:r>
            <a:endParaRPr/>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3017</Words>
  <Application>Microsoft Office PowerPoint</Application>
  <PresentationFormat>On-screen Show (16:9)</PresentationFormat>
  <Paragraphs>264</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Raleway</vt:lpstr>
      <vt:lpstr>Arial</vt:lpstr>
      <vt:lpstr>Muli</vt:lpstr>
      <vt:lpstr>Trebuchet MS</vt:lpstr>
      <vt:lpstr>Muli Light</vt:lpstr>
      <vt:lpstr>Source Sans Pro</vt:lpstr>
      <vt:lpstr>Plum</vt:lpstr>
      <vt:lpstr>Diagrams and Graphs</vt:lpstr>
      <vt:lpstr>CONTENTS (for diagram descriptions see here)</vt:lpstr>
      <vt:lpstr>NEW DIAGRAMS</vt:lpstr>
      <vt:lpstr>Neoclassical Assumptions (1): Economies of Scale</vt:lpstr>
      <vt:lpstr>More Neoclassical Assumptions </vt:lpstr>
      <vt:lpstr>1  Wealth increase</vt:lpstr>
      <vt:lpstr>2  Land v Building value</vt:lpstr>
      <vt:lpstr>3  Ways of getting rich</vt:lpstr>
      <vt:lpstr>4  What happens when infrastructure/railway is built?</vt:lpstr>
      <vt:lpstr>5  Robots</vt:lpstr>
      <vt:lpstr>6  Regional Effects</vt:lpstr>
      <vt:lpstr>7  Wealth and income inequality linked to health problems</vt:lpstr>
      <vt:lpstr>8  Ten Key issues which we are trying to tackle Monopolies</vt:lpstr>
      <vt:lpstr>9  Monopolies</vt:lpstr>
      <vt:lpstr>10  Key environmental issues</vt:lpstr>
      <vt:lpstr>11  Successful environmental initiatives</vt:lpstr>
      <vt:lpstr>12  Taxes Affect</vt:lpstr>
      <vt:lpstr>13  How export/import intensive different industries are</vt:lpstr>
      <vt:lpstr>14  Border tax adjustments for carbon tax  </vt:lpstr>
      <vt:lpstr>15  How high carbon tax needs to be (McKinsey cost curve)  </vt:lpstr>
      <vt:lpstr>16  Jobs at Risk of Robotisation infographic  </vt:lpstr>
      <vt:lpstr>17  Drivers of job losses  </vt:lpstr>
      <vt:lpstr>18  Poverty Trap  </vt:lpstr>
      <vt:lpstr>19  Whack-a-mole</vt:lpstr>
      <vt:lpstr>20  Progression of land value increase</vt:lpstr>
      <vt:lpstr>21  Income flow chart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Diagrams and Graphs</dc:title>
  <dc:creator>Heather Mckay</dc:creator>
  <cp:lastModifiedBy>Heather Mckay</cp:lastModifiedBy>
  <cp:revision>2</cp:revision>
  <dcterms:modified xsi:type="dcterms:W3CDTF">2018-04-25T13:35:51Z</dcterms:modified>
</cp:coreProperties>
</file>