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83" r:id="rId7"/>
    <p:sldId id="260" r:id="rId8"/>
    <p:sldId id="261" r:id="rId9"/>
    <p:sldId id="262" r:id="rId10"/>
    <p:sldId id="288" r:id="rId11"/>
    <p:sldId id="284" r:id="rId12"/>
    <p:sldId id="263" r:id="rId13"/>
    <p:sldId id="264" r:id="rId14"/>
    <p:sldId id="265" r:id="rId15"/>
    <p:sldId id="269" r:id="rId16"/>
    <p:sldId id="270" r:id="rId17"/>
    <p:sldId id="285" r:id="rId18"/>
    <p:sldId id="266" r:id="rId19"/>
    <p:sldId id="267" r:id="rId20"/>
    <p:sldId id="268" r:id="rId21"/>
    <p:sldId id="286" r:id="rId22"/>
    <p:sldId id="287" r:id="rId23"/>
    <p:sldId id="277" r:id="rId24"/>
    <p:sldId id="278" r:id="rId25"/>
    <p:sldId id="279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8B21-53E8-5F46-922F-86DF52F23975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5EE54-9308-8546-8DA2-7947A920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watsh.blogspot.com/2015/10/setting-up-openstack-python-sdk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user-guide/index.html" TargetMode="External"/><Relationship Id="rId4" Type="http://schemas.openxmlformats.org/officeDocument/2006/relationships/hyperlink" Target="http://openstack4j.com/learn/getting-started/" TargetMode="External"/><Relationship Id="rId5" Type="http://schemas.openxmlformats.org/officeDocument/2006/relationships/hyperlink" Target="https://docs.mongodb.org/manual/" TargetMode="External"/><Relationship Id="rId6" Type="http://schemas.openxmlformats.org/officeDocument/2006/relationships/hyperlink" Target="http://sparkjava.com/" TargetMode="External"/><Relationship Id="rId7" Type="http://schemas.openxmlformats.org/officeDocument/2006/relationships/hyperlink" Target="http://www.quartz-scheduler.org/documentation/2.2.1/pdf/index" TargetMode="External"/><Relationship Id="rId8" Type="http://schemas.openxmlformats.org/officeDocument/2006/relationships/hyperlink" Target="http://freemarker.incubator.apache.org/doc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jsu.instructure.com/courses/1171302/files/folder/Projec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OpenStack Cloud Service Console </a:t>
            </a:r>
            <a:br>
              <a:rPr lang="en-US" dirty="0" smtClean="0"/>
            </a:br>
            <a:r>
              <a:rPr lang="en-US" sz="3100" dirty="0" smtClean="0"/>
              <a:t>- </a:t>
            </a:r>
            <a:r>
              <a:rPr lang="en-US" sz="3100" dirty="0" err="1" smtClean="0"/>
              <a:t>Apna</a:t>
            </a:r>
            <a:r>
              <a:rPr lang="en-US" sz="3100" dirty="0" smtClean="0"/>
              <a:t> </a:t>
            </a:r>
            <a:r>
              <a:rPr lang="en-US" sz="3100" dirty="0" err="1" smtClean="0"/>
              <a:t>Baadal</a:t>
            </a:r>
            <a:r>
              <a:rPr lang="en-US" sz="3100" dirty="0" smtClean="0"/>
              <a:t> (“Our Cloud”)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Project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- Mongo DB </a:t>
            </a:r>
          </a:p>
          <a:p>
            <a:r>
              <a:rPr lang="en-US" dirty="0" smtClean="0"/>
              <a:t>OpenStack Client – OpenStack4J</a:t>
            </a:r>
          </a:p>
          <a:p>
            <a:r>
              <a:rPr lang="en-US" dirty="0" smtClean="0"/>
              <a:t>Web Server – Spark Java</a:t>
            </a:r>
          </a:p>
          <a:p>
            <a:r>
              <a:rPr lang="en-US" dirty="0" smtClean="0"/>
              <a:t>Web UI – </a:t>
            </a:r>
            <a:r>
              <a:rPr lang="en-US" dirty="0" err="1" smtClean="0"/>
              <a:t>Freemarker</a:t>
            </a:r>
            <a:r>
              <a:rPr lang="en-US" dirty="0" smtClean="0"/>
              <a:t>, Bootstrap,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Middle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UI to create 2 service types, Basic and Big.</a:t>
            </a:r>
          </a:p>
          <a:p>
            <a:r>
              <a:rPr lang="en-US" dirty="0" smtClean="0"/>
              <a:t>In the project we will pre-create the following images with Glance service:</a:t>
            </a:r>
          </a:p>
          <a:p>
            <a:pPr lvl="1"/>
            <a:r>
              <a:rPr lang="en-US" dirty="0" smtClean="0"/>
              <a:t>Web Image Name = UBUNTU-WEB-IMG</a:t>
            </a:r>
          </a:p>
          <a:p>
            <a:pPr lvl="1"/>
            <a:r>
              <a:rPr lang="en-US" dirty="0" smtClean="0"/>
              <a:t>DB Image Name = UBUNTU-DB-IMG</a:t>
            </a:r>
          </a:p>
          <a:p>
            <a:r>
              <a:rPr lang="en-US" dirty="0" smtClean="0"/>
              <a:t>Service operations will be performed asynchronously:</a:t>
            </a:r>
          </a:p>
          <a:p>
            <a:pPr lvl="1"/>
            <a:r>
              <a:rPr lang="en-US" dirty="0" smtClean="0"/>
              <a:t>Service Creation</a:t>
            </a:r>
          </a:p>
          <a:p>
            <a:pPr lvl="1"/>
            <a:r>
              <a:rPr lang="en-US" dirty="0" smtClean="0"/>
              <a:t>Service Deletion</a:t>
            </a:r>
          </a:p>
          <a:p>
            <a:pPr lvl="1"/>
            <a:r>
              <a:rPr lang="en-US" dirty="0" smtClean="0"/>
              <a:t>Resource usage metrics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APIs are provided:</a:t>
            </a:r>
          </a:p>
          <a:p>
            <a:pPr lvl="1"/>
            <a:r>
              <a:rPr lang="en-US" dirty="0" smtClean="0"/>
              <a:t>Add Service</a:t>
            </a:r>
          </a:p>
          <a:p>
            <a:pPr lvl="1"/>
            <a:r>
              <a:rPr lang="en-US" dirty="0" smtClean="0"/>
              <a:t>Get Service Details</a:t>
            </a:r>
          </a:p>
          <a:p>
            <a:pPr lvl="1"/>
            <a:r>
              <a:rPr lang="en-US" dirty="0" smtClean="0"/>
              <a:t>Delete Service</a:t>
            </a:r>
          </a:p>
          <a:p>
            <a:pPr lvl="1"/>
            <a:r>
              <a:rPr lang="en-US" dirty="0" smtClean="0"/>
              <a:t>Get Tasks</a:t>
            </a:r>
          </a:p>
          <a:p>
            <a:pPr lvl="1"/>
            <a:r>
              <a:rPr lang="en-US" dirty="0" smtClean="0"/>
              <a:t>Get Resource Usage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045966"/>
          </a:xfrm>
        </p:spPr>
        <p:txBody>
          <a:bodyPr/>
          <a:lstStyle/>
          <a:p>
            <a:r>
              <a:rPr lang="en-US" dirty="0" smtClean="0"/>
              <a:t>Design – API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4" y="1365956"/>
            <a:ext cx="9990666" cy="5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Server Routes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699" y="2223911"/>
            <a:ext cx="8770571" cy="44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Asynchronous Jobs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700" y="2381956"/>
            <a:ext cx="8770571" cy="40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98" y="2438400"/>
            <a:ext cx="7996141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Data Access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3106804"/>
            <a:ext cx="8770938" cy="2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OpenStack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643710"/>
            <a:ext cx="8770938" cy="32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Observations, Learnings and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to host application on OpenStack VM itself </a:t>
            </a:r>
          </a:p>
          <a:p>
            <a:r>
              <a:rPr lang="en-US" dirty="0" smtClean="0"/>
              <a:t>Tried but did not use eventually the following:</a:t>
            </a:r>
          </a:p>
          <a:p>
            <a:pPr lvl="1"/>
            <a:r>
              <a:rPr lang="en-US" dirty="0" smtClean="0"/>
              <a:t>OpenStack Python SDK (</a:t>
            </a:r>
            <a:r>
              <a:rPr lang="en-US" dirty="0" smtClean="0">
                <a:hlinkClick r:id="rId2"/>
              </a:rPr>
              <a:t>Setup details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Preference went to Java; ended up using OpenStack4J.</a:t>
            </a:r>
          </a:p>
          <a:p>
            <a:pPr lvl="1"/>
            <a:r>
              <a:rPr lang="en-US" dirty="0" err="1" smtClean="0"/>
              <a:t>Dropwizard</a:t>
            </a:r>
            <a:r>
              <a:rPr lang="en-US" dirty="0" smtClean="0"/>
              <a:t> web framework </a:t>
            </a:r>
          </a:p>
          <a:p>
            <a:pPr lvl="2"/>
            <a:r>
              <a:rPr lang="en-US" dirty="0" smtClean="0"/>
              <a:t>Due to runtime conflicts in Jersey and Jackson dependencies for both OpenStack4J and </a:t>
            </a:r>
            <a:r>
              <a:rPr lang="en-US" dirty="0" err="1" smtClean="0"/>
              <a:t>Dropwizard</a:t>
            </a:r>
            <a:r>
              <a:rPr lang="en-US" dirty="0" smtClean="0"/>
              <a:t>, we ended up with Spark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console access for VMs created via OpenStack </a:t>
            </a:r>
          </a:p>
          <a:p>
            <a:pPr lvl="1"/>
            <a:r>
              <a:rPr lang="en-US" dirty="0" smtClean="0"/>
              <a:t>So only non-</a:t>
            </a:r>
            <a:r>
              <a:rPr lang="en-US" dirty="0" err="1" smtClean="0"/>
              <a:t>gui</a:t>
            </a:r>
            <a:r>
              <a:rPr lang="en-US" dirty="0" smtClean="0"/>
              <a:t> guest OS could be provisioned.</a:t>
            </a:r>
          </a:p>
          <a:p>
            <a:r>
              <a:rPr lang="en-US" dirty="0" smtClean="0"/>
              <a:t>OpenStack deployment in all-in-one VM mode left very little resources for VM provisioning.</a:t>
            </a:r>
          </a:p>
          <a:p>
            <a:pPr lvl="1"/>
            <a:r>
              <a:rPr lang="en-US" dirty="0" smtClean="0"/>
              <a:t>We are only able to provision 1 VM successfully.</a:t>
            </a:r>
          </a:p>
          <a:p>
            <a:r>
              <a:rPr lang="en-US" dirty="0" smtClean="0"/>
              <a:t>External network access for VM provisioned on OpenStack.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2"/>
              </a:rPr>
              <a:t>OpenStack Course Slides</a:t>
            </a:r>
            <a:r>
              <a:rPr lang="en-US" dirty="0"/>
              <a:t> on Canvas.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3"/>
              </a:rPr>
              <a:t>OpenStack user manual</a:t>
            </a:r>
            <a:r>
              <a:rPr lang="en-US" dirty="0"/>
              <a:t> for understanding the architecture OpenStack.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4"/>
              </a:rPr>
              <a:t>OpenStack4J user manual</a:t>
            </a:r>
            <a:r>
              <a:rPr lang="en-US" dirty="0"/>
              <a:t>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5"/>
              </a:rPr>
              <a:t>Mongo DB user manual</a:t>
            </a:r>
            <a:r>
              <a:rPr lang="en-US" dirty="0"/>
              <a:t> – for understanding the NoSQL DB.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6"/>
              </a:rPr>
              <a:t>Spark Java</a:t>
            </a:r>
            <a:r>
              <a:rPr lang="en-US" dirty="0"/>
              <a:t> Micro Web Application Framework.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7"/>
              </a:rPr>
              <a:t>Quartz Scheduler</a:t>
            </a:r>
            <a:r>
              <a:rPr lang="en-US" dirty="0"/>
              <a:t> user manual – for implementing the background processing of service request.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u="sng" dirty="0">
                <a:hlinkClick r:id="rId8"/>
              </a:rPr>
              <a:t>Freemarker Template Engine user manual</a:t>
            </a:r>
            <a:r>
              <a:rPr lang="en-US" dirty="0"/>
              <a:t> – for implementing the presentation layer of the Web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Sagar</a:t>
            </a:r>
            <a:r>
              <a:rPr lang="en-US" dirty="0"/>
              <a:t> Anil </a:t>
            </a:r>
            <a:r>
              <a:rPr lang="en-US" dirty="0" err="1" smtClean="0"/>
              <a:t>Manglani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Mahek</a:t>
            </a:r>
            <a:r>
              <a:rPr lang="en-US" dirty="0" smtClean="0"/>
              <a:t> </a:t>
            </a:r>
            <a:r>
              <a:rPr lang="en-US" dirty="0" err="1"/>
              <a:t>Pavagadhi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Nolyda</a:t>
            </a:r>
            <a:r>
              <a:rPr lang="en-US" dirty="0"/>
              <a:t> </a:t>
            </a:r>
            <a:r>
              <a:rPr lang="en-US" dirty="0" err="1"/>
              <a:t>Tep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Nikita </a:t>
            </a:r>
            <a:r>
              <a:rPr lang="en-US" dirty="0" err="1"/>
              <a:t>Mathur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Nilay</a:t>
            </a:r>
            <a:r>
              <a:rPr lang="en-US" dirty="0"/>
              <a:t> Kothari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Sachet </a:t>
            </a:r>
            <a:r>
              <a:rPr lang="en-US" dirty="0" err="1"/>
              <a:t>Hegde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Watsh Rajneesh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To build a “Self-Service Web Portal” to provision 2 types of services:</a:t>
            </a:r>
            <a:endParaRPr lang="en-US" dirty="0"/>
          </a:p>
          <a:p>
            <a:pPr lvl="1" fontAlgn="base"/>
            <a:r>
              <a:rPr lang="en-US" b="1" dirty="0"/>
              <a:t>Basic web site</a:t>
            </a:r>
            <a:r>
              <a:rPr lang="en-US" dirty="0"/>
              <a:t> - </a:t>
            </a:r>
            <a:r>
              <a:rPr lang="en-US" dirty="0" smtClean="0"/>
              <a:t>create </a:t>
            </a:r>
            <a:r>
              <a:rPr lang="en-US" dirty="0"/>
              <a:t>one VM with the web </a:t>
            </a:r>
            <a:r>
              <a:rPr lang="en-US" dirty="0" smtClean="0"/>
              <a:t>server.</a:t>
            </a:r>
            <a:endParaRPr lang="en-US" dirty="0"/>
          </a:p>
          <a:p>
            <a:pPr lvl="1"/>
            <a:r>
              <a:rPr lang="en-US" b="1" dirty="0"/>
              <a:t>Big web site</a:t>
            </a:r>
            <a:r>
              <a:rPr lang="en-US" dirty="0"/>
              <a:t> - </a:t>
            </a:r>
            <a:r>
              <a:rPr lang="en-US" dirty="0" smtClean="0"/>
              <a:t> create 1 VM for DB and other VMs with web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Any provisioning error should be reported in Web UI.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Backend to use 2 ways to connect to OpenStack: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OpenStack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bill of usage based on collected resource usage metrics.</a:t>
            </a:r>
          </a:p>
          <a:p>
            <a:r>
              <a:rPr lang="en-US" dirty="0" smtClean="0"/>
              <a:t>To show the health of the VM and Service abstraction.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VM Server 3.3.3 with OpenStack Icehouse.</a:t>
            </a:r>
          </a:p>
          <a:p>
            <a:r>
              <a:rPr lang="en-US" dirty="0" smtClean="0"/>
              <a:t>Following OpenStack Components are used in this project:</a:t>
            </a:r>
          </a:p>
          <a:p>
            <a:pPr lvl="1"/>
            <a:r>
              <a:rPr lang="en-US" dirty="0" smtClean="0"/>
              <a:t>Nova compute</a:t>
            </a:r>
          </a:p>
          <a:p>
            <a:pPr lvl="1"/>
            <a:r>
              <a:rPr lang="en-US" dirty="0" smtClean="0"/>
              <a:t>Neutron network</a:t>
            </a:r>
          </a:p>
          <a:p>
            <a:pPr lvl="1"/>
            <a:r>
              <a:rPr lang="en-US" dirty="0" smtClean="0"/>
              <a:t>Glance image service</a:t>
            </a:r>
          </a:p>
          <a:p>
            <a:pPr lvl="1"/>
            <a:r>
              <a:rPr lang="en-US" dirty="0" smtClean="0"/>
              <a:t>Keystone identity management service</a:t>
            </a:r>
          </a:p>
          <a:p>
            <a:pPr lvl="1"/>
            <a:r>
              <a:rPr lang="en-US" dirty="0" smtClean="0"/>
              <a:t>Horizon dashboard</a:t>
            </a:r>
          </a:p>
          <a:p>
            <a:r>
              <a:rPr lang="en-US" dirty="0" smtClean="0"/>
              <a:t>All OpenStack components are co-located on a single 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configuration is used for the </a:t>
            </a:r>
            <a:r>
              <a:rPr lang="en-US" dirty="0" err="1" smtClean="0"/>
              <a:t>VirtualBox</a:t>
            </a:r>
            <a:r>
              <a:rPr lang="en-US" dirty="0" smtClean="0"/>
              <a:t> VM that will host OpenStack:</a:t>
            </a:r>
          </a:p>
          <a:p>
            <a:pPr lvl="1"/>
            <a:r>
              <a:rPr lang="en-US" dirty="0" smtClean="0"/>
              <a:t>CPUs = 2</a:t>
            </a:r>
          </a:p>
          <a:p>
            <a:pPr lvl="1"/>
            <a:r>
              <a:rPr lang="en-US" dirty="0" smtClean="0"/>
              <a:t>Memory = 6500MB</a:t>
            </a:r>
          </a:p>
          <a:p>
            <a:pPr lvl="1"/>
            <a:r>
              <a:rPr lang="en-US" dirty="0" smtClean="0"/>
              <a:t>Network = 2 </a:t>
            </a:r>
            <a:r>
              <a:rPr lang="en-US" dirty="0" err="1" smtClean="0"/>
              <a:t>vNICs</a:t>
            </a:r>
            <a:r>
              <a:rPr lang="en-US" dirty="0" smtClean="0"/>
              <a:t> (both NAT attached)</a:t>
            </a:r>
          </a:p>
          <a:p>
            <a:pPr lvl="2"/>
            <a:r>
              <a:rPr lang="en-US" dirty="0" smtClean="0"/>
              <a:t>vNIC1 – for administration of OpenStack</a:t>
            </a:r>
          </a:p>
          <a:p>
            <a:pPr lvl="2"/>
            <a:r>
              <a:rPr lang="en-US" dirty="0" smtClean="0"/>
              <a:t>vNIC2 – for accessing Horizon, APIs and CLI clients.</a:t>
            </a:r>
          </a:p>
          <a:p>
            <a:r>
              <a:rPr lang="en-US" dirty="0" smtClean="0"/>
              <a:t>VM configuration for provisioned VM on Oracle VM Server:</a:t>
            </a:r>
          </a:p>
          <a:p>
            <a:pPr lvl="1"/>
            <a:r>
              <a:rPr lang="en-US" dirty="0" smtClean="0"/>
              <a:t>CPU = 1, Memory – 1200 MB, Network = 1 </a:t>
            </a:r>
            <a:r>
              <a:rPr lang="en-US" dirty="0" err="1" smtClean="0"/>
              <a:t>vNIC</a:t>
            </a:r>
            <a:r>
              <a:rPr lang="en-US" dirty="0" smtClean="0"/>
              <a:t> connected to a single subnet.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Setup for Project</a:t>
            </a:r>
            <a:endParaRPr lang="en-US" dirty="0"/>
          </a:p>
        </p:txBody>
      </p:sp>
      <p:pic>
        <p:nvPicPr>
          <p:cNvPr id="4" name="Content Placeholder 3" descr="https://lh4.googleusercontent.com/cKbNoY8xuKm4gvvdYcR6DlLBTuyoCBvvBmMVBstAa9SinNzkLPrdRXbSritlk9kpJiTI2XnsI4dOIh3z5uO-9uP-D3L3pj5ozl6mIVSLBux7KUmsmH6mXDUmxh1r6lGP=s16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6" y="2438400"/>
            <a:ext cx="5238466" cy="365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497</TotalTime>
  <Words>565</Words>
  <Application>Microsoft Macintosh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Schoolbook</vt:lpstr>
      <vt:lpstr>Corbel</vt:lpstr>
      <vt:lpstr>Feathered</vt:lpstr>
      <vt:lpstr>OpenStack Cloud Service Console  - Apna Baadal (“Our Cloud”)</vt:lpstr>
      <vt:lpstr>Introduction</vt:lpstr>
      <vt:lpstr>Authors</vt:lpstr>
      <vt:lpstr>Objectives</vt:lpstr>
      <vt:lpstr>Objectives (contd.)</vt:lpstr>
      <vt:lpstr>Architecture</vt:lpstr>
      <vt:lpstr>Architecture</vt:lpstr>
      <vt:lpstr>Architecture (Contd.)</vt:lpstr>
      <vt:lpstr>OpenStack Setup for Project</vt:lpstr>
      <vt:lpstr>Technologies Used</vt:lpstr>
      <vt:lpstr>Design – Middle Tier</vt:lpstr>
      <vt:lpstr>Design - Overview</vt:lpstr>
      <vt:lpstr>Design - API</vt:lpstr>
      <vt:lpstr>Design – API Sequence Diagram</vt:lpstr>
      <vt:lpstr>Design – Server Routes</vt:lpstr>
      <vt:lpstr>Design – Asynchronous Jobs</vt:lpstr>
      <vt:lpstr>Design – Data Layer</vt:lpstr>
      <vt:lpstr>Design – Data Model</vt:lpstr>
      <vt:lpstr>Design – Data Access Object</vt:lpstr>
      <vt:lpstr>Design – OpenStack Client</vt:lpstr>
      <vt:lpstr>Demo</vt:lpstr>
      <vt:lpstr>Observations, Learnings and Challenges</vt:lpstr>
      <vt:lpstr>Observations and Learnings</vt:lpstr>
      <vt:lpstr>Challenges</vt:lpstr>
      <vt:lpstr>Bibliography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Cloud Service Console  “A PaaS on OpenStack IaaS”</dc:title>
  <dc:creator>Watsh Rajneesh</dc:creator>
  <cp:lastModifiedBy>Watsh Rajneesh</cp:lastModifiedBy>
  <cp:revision>15</cp:revision>
  <dcterms:created xsi:type="dcterms:W3CDTF">2015-12-01T09:12:02Z</dcterms:created>
  <dcterms:modified xsi:type="dcterms:W3CDTF">2015-12-04T03:35:40Z</dcterms:modified>
</cp:coreProperties>
</file>