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1892" y="880617"/>
            <a:ext cx="317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New </a:t>
            </a:r>
            <a:r>
              <a:rPr sz="1800" b="1" dirty="0">
                <a:latin typeface="Arial"/>
                <a:cs typeface="Arial"/>
              </a:rPr>
              <a:t>York </a:t>
            </a:r>
            <a:r>
              <a:rPr sz="1800" b="1" spc="-5" dirty="0">
                <a:latin typeface="Arial"/>
                <a:cs typeface="Arial"/>
              </a:rPr>
              <a:t>Airbnb Case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Study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875154"/>
            <a:ext cx="1217295" cy="170815"/>
          </a:xfrm>
          <a:prstGeom prst="rect">
            <a:avLst/>
          </a:prstGeom>
          <a:solidFill>
            <a:srgbClr val="F4F5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dirty="0">
                <a:latin typeface="Carlito"/>
                <a:cs typeface="Carlito"/>
              </a:rPr>
              <a:t>Data</a:t>
            </a:r>
            <a:r>
              <a:rPr sz="1100" b="1" spc="-3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Understanding</a:t>
            </a:r>
            <a:r>
              <a:rPr sz="1100" b="1" spc="-5" dirty="0">
                <a:solidFill>
                  <a:srgbClr val="091E42"/>
                </a:solidFill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2158618"/>
            <a:ext cx="5464175" cy="186055"/>
          </a:xfrm>
          <a:prstGeom prst="rect">
            <a:avLst/>
          </a:prstGeom>
          <a:solidFill>
            <a:srgbClr val="F4F5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5" dirty="0">
                <a:latin typeface="Carlito"/>
                <a:cs typeface="Carlito"/>
              </a:rPr>
              <a:t>There </a:t>
            </a:r>
            <a:r>
              <a:rPr sz="1100" dirty="0">
                <a:latin typeface="Carlito"/>
                <a:cs typeface="Carlito"/>
              </a:rPr>
              <a:t>are </a:t>
            </a:r>
            <a:r>
              <a:rPr sz="1100" spc="-5" dirty="0">
                <a:latin typeface="Carlito"/>
                <a:cs typeface="Carlito"/>
              </a:rPr>
              <a:t>16 </a:t>
            </a:r>
            <a:r>
              <a:rPr sz="1100" dirty="0">
                <a:latin typeface="Carlito"/>
                <a:cs typeface="Carlito"/>
              </a:rPr>
              <a:t>Variables in </a:t>
            </a:r>
            <a:r>
              <a:rPr sz="1100" spc="-5" dirty="0">
                <a:latin typeface="Carlito"/>
                <a:cs typeface="Carlito"/>
              </a:rPr>
              <a:t>the Data of which 10 </a:t>
            </a:r>
            <a:r>
              <a:rPr sz="1100" dirty="0">
                <a:latin typeface="Carlito"/>
                <a:cs typeface="Carlito"/>
              </a:rPr>
              <a:t>are </a:t>
            </a:r>
            <a:r>
              <a:rPr sz="1100" spc="5" dirty="0">
                <a:latin typeface="Carlito"/>
                <a:cs typeface="Carlito"/>
              </a:rPr>
              <a:t>Numeric </a:t>
            </a:r>
            <a:r>
              <a:rPr sz="1100" spc="-5" dirty="0">
                <a:latin typeface="Carlito"/>
                <a:cs typeface="Carlito"/>
              </a:rPr>
              <a:t>Columns, </a:t>
            </a:r>
            <a:r>
              <a:rPr sz="1100" dirty="0">
                <a:latin typeface="Carlito"/>
                <a:cs typeface="Carlito"/>
              </a:rPr>
              <a:t>5 are </a:t>
            </a:r>
            <a:r>
              <a:rPr sz="1100" spc="-5" dirty="0">
                <a:latin typeface="Carlito"/>
                <a:cs typeface="Carlito"/>
              </a:rPr>
              <a:t>Categorical </a:t>
            </a:r>
            <a:r>
              <a:rPr sz="1100" dirty="0">
                <a:latin typeface="Carlito"/>
                <a:cs typeface="Carlito"/>
              </a:rPr>
              <a:t>and 1 is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344546"/>
            <a:ext cx="759460" cy="170815"/>
          </a:xfrm>
          <a:prstGeom prst="rect">
            <a:avLst/>
          </a:prstGeom>
          <a:solidFill>
            <a:srgbClr val="F4F5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5" dirty="0">
                <a:latin typeface="Carlito"/>
                <a:cs typeface="Carlito"/>
              </a:rPr>
              <a:t>Date</a:t>
            </a:r>
            <a:r>
              <a:rPr sz="1100" spc="-8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column.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2627375"/>
            <a:ext cx="3400425" cy="296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5006" y="6038087"/>
            <a:ext cx="4209453" cy="338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8"/>
            <a:ext cx="147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rlito"/>
                <a:cs typeface="Carlito"/>
              </a:rPr>
              <a:t>Handling </a:t>
            </a:r>
            <a:r>
              <a:rPr sz="1100" b="1" spc="-5" dirty="0">
                <a:latin typeface="Carlito"/>
                <a:cs typeface="Carlito"/>
              </a:rPr>
              <a:t>Missing</a:t>
            </a:r>
            <a:r>
              <a:rPr sz="1100" b="1" spc="-6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Values: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52873"/>
            <a:ext cx="545147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last review </a:t>
            </a:r>
            <a:r>
              <a:rPr sz="1100" dirty="0">
                <a:latin typeface="Carlito"/>
                <a:cs typeface="Carlito"/>
              </a:rPr>
              <a:t>and </a:t>
            </a:r>
            <a:r>
              <a:rPr sz="1100" b="1" spc="-5" dirty="0">
                <a:latin typeface="Carlito"/>
                <a:cs typeface="Carlito"/>
              </a:rPr>
              <a:t>reviews </a:t>
            </a:r>
            <a:r>
              <a:rPr sz="1100" b="1" dirty="0">
                <a:latin typeface="Carlito"/>
                <a:cs typeface="Carlito"/>
              </a:rPr>
              <a:t>per month </a:t>
            </a:r>
            <a:r>
              <a:rPr sz="1100" dirty="0">
                <a:latin typeface="Carlito"/>
                <a:cs typeface="Carlito"/>
              </a:rPr>
              <a:t>have </a:t>
            </a:r>
            <a:r>
              <a:rPr sz="1100" spc="-5" dirty="0">
                <a:latin typeface="Carlito"/>
                <a:cs typeface="Carlito"/>
              </a:rPr>
              <a:t>20% </a:t>
            </a:r>
            <a:r>
              <a:rPr sz="1100" dirty="0">
                <a:latin typeface="Carlito"/>
                <a:cs typeface="Carlito"/>
              </a:rPr>
              <a:t>missing values, we </a:t>
            </a:r>
            <a:r>
              <a:rPr sz="1100" spc="-5" dirty="0">
                <a:latin typeface="Carlito"/>
                <a:cs typeface="Carlito"/>
              </a:rPr>
              <a:t>can drop </a:t>
            </a:r>
            <a:r>
              <a:rPr sz="1100" dirty="0">
                <a:latin typeface="Carlito"/>
                <a:cs typeface="Carlito"/>
              </a:rPr>
              <a:t>them </a:t>
            </a:r>
            <a:r>
              <a:rPr sz="1100" spc="-5" dirty="0">
                <a:latin typeface="Carlito"/>
                <a:cs typeface="Carlito"/>
              </a:rPr>
              <a:t>so that </a:t>
            </a:r>
            <a:r>
              <a:rPr sz="1100" dirty="0">
                <a:latin typeface="Carlito"/>
                <a:cs typeface="Carlito"/>
              </a:rPr>
              <a:t>it won’t  </a:t>
            </a:r>
            <a:r>
              <a:rPr sz="1100" spc="-5" dirty="0">
                <a:latin typeface="Carlito"/>
                <a:cs typeface="Carlito"/>
              </a:rPr>
              <a:t>Impact the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Analysis.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200901"/>
            <a:ext cx="5632450" cy="947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rlito"/>
                <a:cs typeface="Carlito"/>
              </a:rPr>
              <a:t>Data </a:t>
            </a:r>
            <a:r>
              <a:rPr sz="1100" b="1" spc="-5" dirty="0">
                <a:latin typeface="Carlito"/>
                <a:cs typeface="Carlito"/>
              </a:rPr>
              <a:t>Analysis </a:t>
            </a:r>
            <a:r>
              <a:rPr sz="1100" b="1" spc="5" dirty="0">
                <a:latin typeface="Carlito"/>
                <a:cs typeface="Carlito"/>
              </a:rPr>
              <a:t>and</a:t>
            </a:r>
            <a:r>
              <a:rPr sz="1100" b="1" spc="-3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Visualization: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12700"/>
              </a:lnSpc>
              <a:spcBef>
                <a:spcPts val="720"/>
              </a:spcBef>
            </a:pPr>
            <a:r>
              <a:rPr sz="1100" spc="-5" dirty="0">
                <a:latin typeface="Carlito"/>
                <a:cs typeface="Carlito"/>
              </a:rPr>
              <a:t>Analysis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done </a:t>
            </a:r>
            <a:r>
              <a:rPr sz="1100" dirty="0">
                <a:latin typeface="Carlito"/>
                <a:cs typeface="Carlito"/>
              </a:rPr>
              <a:t>based </a:t>
            </a:r>
            <a:r>
              <a:rPr sz="1100" spc="-5" dirty="0">
                <a:latin typeface="Carlito"/>
                <a:cs typeface="Carlito"/>
              </a:rPr>
              <a:t>on Customer Preferences i.e., Room Type, Prices </a:t>
            </a:r>
            <a:r>
              <a:rPr sz="1100" dirty="0">
                <a:latin typeface="Carlito"/>
                <a:cs typeface="Carlito"/>
              </a:rPr>
              <a:t>and Regions </a:t>
            </a:r>
            <a:r>
              <a:rPr sz="1100" spc="-5" dirty="0">
                <a:latin typeface="Carlito"/>
                <a:cs typeface="Carlito"/>
              </a:rPr>
              <a:t>to </a:t>
            </a:r>
            <a:r>
              <a:rPr sz="1100" dirty="0">
                <a:latin typeface="Carlito"/>
                <a:cs typeface="Carlito"/>
              </a:rPr>
              <a:t>get Insights  </a:t>
            </a:r>
            <a:r>
              <a:rPr sz="1100" spc="-5" dirty="0">
                <a:latin typeface="Carlito"/>
                <a:cs typeface="Carlito"/>
              </a:rPr>
              <a:t>which </a:t>
            </a:r>
            <a:r>
              <a:rPr sz="1100" dirty="0">
                <a:latin typeface="Carlito"/>
                <a:cs typeface="Carlito"/>
              </a:rPr>
              <a:t>will </a:t>
            </a:r>
            <a:r>
              <a:rPr sz="1100" spc="-5" dirty="0">
                <a:latin typeface="Carlito"/>
                <a:cs typeface="Carlito"/>
              </a:rPr>
              <a:t>be useful for the </a:t>
            </a:r>
            <a:r>
              <a:rPr sz="1100" dirty="0">
                <a:latin typeface="Carlito"/>
                <a:cs typeface="Carlito"/>
              </a:rPr>
              <a:t>Business in </a:t>
            </a:r>
            <a:r>
              <a:rPr sz="1100" spc="-5" dirty="0">
                <a:latin typeface="Carlito"/>
                <a:cs typeface="Carlito"/>
              </a:rPr>
              <a:t>Post </a:t>
            </a:r>
            <a:r>
              <a:rPr sz="1100" dirty="0">
                <a:latin typeface="Carlito"/>
                <a:cs typeface="Carlito"/>
              </a:rPr>
              <a:t>Covid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Period.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spc="-5" dirty="0">
                <a:latin typeface="Carlito"/>
                <a:cs typeface="Carlito"/>
              </a:rPr>
              <a:t>Customer Preferences </a:t>
            </a:r>
            <a:r>
              <a:rPr sz="1100" b="1" dirty="0">
                <a:latin typeface="Carlito"/>
                <a:cs typeface="Carlito"/>
              </a:rPr>
              <a:t>of Room</a:t>
            </a:r>
            <a:r>
              <a:rPr sz="1100" b="1" spc="-3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Types: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85645"/>
            <a:ext cx="36957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197213"/>
            <a:ext cx="5731509" cy="615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7653400"/>
            <a:ext cx="4254456" cy="1428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906"/>
            <a:ext cx="3741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Customers </a:t>
            </a:r>
            <a:r>
              <a:rPr sz="1100" b="1" dirty="0">
                <a:latin typeface="Carlito"/>
                <a:cs typeface="Carlito"/>
              </a:rPr>
              <a:t>Prefer </a:t>
            </a:r>
            <a:r>
              <a:rPr sz="1100" b="1" spc="-5" dirty="0">
                <a:latin typeface="Carlito"/>
                <a:cs typeface="Carlito"/>
              </a:rPr>
              <a:t>Properties with Lower Prices across all</a:t>
            </a:r>
            <a:r>
              <a:rPr sz="1100" b="1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regions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97145"/>
            <a:ext cx="3277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rlito"/>
                <a:cs typeface="Carlito"/>
              </a:rPr>
              <a:t>Customer Preferences </a:t>
            </a:r>
            <a:r>
              <a:rPr sz="1100" b="1" dirty="0">
                <a:latin typeface="Carlito"/>
                <a:cs typeface="Carlito"/>
              </a:rPr>
              <a:t>Based on Region </a:t>
            </a:r>
            <a:r>
              <a:rPr sz="1100" b="1" spc="-5" dirty="0">
                <a:latin typeface="Carlito"/>
                <a:cs typeface="Carlito"/>
              </a:rPr>
              <a:t>and </a:t>
            </a:r>
            <a:r>
              <a:rPr sz="1100" b="1" dirty="0">
                <a:latin typeface="Carlito"/>
                <a:cs typeface="Carlito"/>
              </a:rPr>
              <a:t>Room</a:t>
            </a:r>
            <a:r>
              <a:rPr sz="1100" b="1" spc="-2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Type</a:t>
            </a:r>
            <a:r>
              <a:rPr sz="1100" spc="-5" dirty="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1707" y="1517083"/>
            <a:ext cx="3450945" cy="293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896294"/>
            <a:ext cx="4424045" cy="4591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8"/>
            <a:ext cx="2252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Preference </a:t>
            </a:r>
            <a:r>
              <a:rPr sz="1100" b="1" dirty="0">
                <a:latin typeface="Carlito"/>
                <a:cs typeface="Carlito"/>
              </a:rPr>
              <a:t>based on </a:t>
            </a:r>
            <a:r>
              <a:rPr sz="1100" b="1" spc="-5" dirty="0">
                <a:latin typeface="Carlito"/>
                <a:cs typeface="Carlito"/>
              </a:rPr>
              <a:t>Min </a:t>
            </a:r>
            <a:r>
              <a:rPr sz="1100" b="1" dirty="0">
                <a:latin typeface="Carlito"/>
                <a:cs typeface="Carlito"/>
              </a:rPr>
              <a:t>no of</a:t>
            </a:r>
            <a:r>
              <a:rPr sz="1100" b="1" spc="-5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Nights: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43575"/>
            <a:ext cx="5537200" cy="66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rlito"/>
                <a:cs typeface="Carlito"/>
              </a:rPr>
              <a:t>Data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Methodology: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11100"/>
              </a:lnSpc>
              <a:spcBef>
                <a:spcPts val="765"/>
              </a:spcBef>
            </a:pPr>
            <a:r>
              <a:rPr sz="1100" dirty="0">
                <a:latin typeface="Carlito"/>
                <a:cs typeface="Carlito"/>
              </a:rPr>
              <a:t>Binning is </a:t>
            </a:r>
            <a:r>
              <a:rPr sz="1100" spc="-5" dirty="0">
                <a:latin typeface="Carlito"/>
                <a:cs typeface="Carlito"/>
              </a:rPr>
              <a:t>done on Prices </a:t>
            </a:r>
            <a:r>
              <a:rPr sz="1100" dirty="0">
                <a:latin typeface="Carlito"/>
                <a:cs typeface="Carlito"/>
              </a:rPr>
              <a:t>and Min </a:t>
            </a:r>
            <a:r>
              <a:rPr sz="1100" spc="-5" dirty="0">
                <a:latin typeface="Carlito"/>
                <a:cs typeface="Carlito"/>
              </a:rPr>
              <a:t>no of </a:t>
            </a:r>
            <a:r>
              <a:rPr sz="1100" dirty="0">
                <a:latin typeface="Carlito"/>
                <a:cs typeface="Carlito"/>
              </a:rPr>
              <a:t>Nights Variable </a:t>
            </a:r>
            <a:r>
              <a:rPr sz="1100" spc="-5" dirty="0">
                <a:latin typeface="Carlito"/>
                <a:cs typeface="Carlito"/>
              </a:rPr>
              <a:t>to </a:t>
            </a:r>
            <a:r>
              <a:rPr sz="1100" dirty="0">
                <a:latin typeface="Carlito"/>
                <a:cs typeface="Carlito"/>
              </a:rPr>
              <a:t>get the </a:t>
            </a:r>
            <a:r>
              <a:rPr sz="1100" spc="-5" dirty="0">
                <a:latin typeface="Carlito"/>
                <a:cs typeface="Carlito"/>
              </a:rPr>
              <a:t>segments which </a:t>
            </a:r>
            <a:r>
              <a:rPr sz="1100" dirty="0">
                <a:latin typeface="Carlito"/>
                <a:cs typeface="Carlito"/>
              </a:rPr>
              <a:t>have high/low  Priority as per </a:t>
            </a:r>
            <a:r>
              <a:rPr sz="1100" spc="-5" dirty="0">
                <a:latin typeface="Carlito"/>
                <a:cs typeface="Carlito"/>
              </a:rPr>
              <a:t>Customer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Preference.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88020"/>
            <a:ext cx="5494655" cy="248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051794"/>
            <a:ext cx="5334000" cy="2095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481317"/>
            <a:ext cx="2127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rlito"/>
                <a:cs typeface="Carlito"/>
              </a:rPr>
              <a:t>Minimum </a:t>
            </a:r>
            <a:r>
              <a:rPr sz="1100" b="1" dirty="0">
                <a:latin typeface="Carlito"/>
                <a:cs typeface="Carlito"/>
              </a:rPr>
              <a:t>number of nights</a:t>
            </a:r>
            <a:r>
              <a:rPr sz="1100" b="1" spc="-8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Binning: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914399"/>
            <a:ext cx="3257550" cy="426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285" y="7127827"/>
            <a:ext cx="3847819" cy="117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033261"/>
            <a:ext cx="1455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rlito"/>
                <a:cs typeface="Carlito"/>
              </a:rPr>
              <a:t>Business</a:t>
            </a:r>
            <a:r>
              <a:rPr sz="1100" b="1" spc="-2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Understanding: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6335521"/>
            <a:ext cx="5382260" cy="356870"/>
          </a:xfrm>
          <a:prstGeom prst="rect">
            <a:avLst/>
          </a:prstGeom>
          <a:solidFill>
            <a:srgbClr val="F4F5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latin typeface="Carlito"/>
                <a:cs typeface="Carlito"/>
              </a:rPr>
              <a:t>Airbnb has </a:t>
            </a:r>
            <a:r>
              <a:rPr sz="1100" spc="-5" dirty="0">
                <a:latin typeface="Carlito"/>
                <a:cs typeface="Carlito"/>
              </a:rPr>
              <a:t>seen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major </a:t>
            </a:r>
            <a:r>
              <a:rPr sz="1100" dirty="0">
                <a:latin typeface="Carlito"/>
                <a:cs typeface="Carlito"/>
              </a:rPr>
              <a:t>decline in revenue </a:t>
            </a:r>
            <a:r>
              <a:rPr sz="1100" spc="-5" dirty="0">
                <a:latin typeface="Carlito"/>
                <a:cs typeface="Carlito"/>
              </a:rPr>
              <a:t>due to </a:t>
            </a:r>
            <a:r>
              <a:rPr sz="1100" dirty="0">
                <a:latin typeface="Carlito"/>
                <a:cs typeface="Carlito"/>
              </a:rPr>
              <a:t>COVID-19 </a:t>
            </a:r>
            <a:r>
              <a:rPr sz="1100" spc="-5" dirty="0">
                <a:latin typeface="Carlito"/>
                <a:cs typeface="Carlito"/>
              </a:rPr>
              <a:t>pandemic, now since </a:t>
            </a:r>
            <a:r>
              <a:rPr sz="1100" dirty="0">
                <a:latin typeface="Carlito"/>
                <a:cs typeface="Carlito"/>
              </a:rPr>
              <a:t>people</a:t>
            </a:r>
            <a:r>
              <a:rPr sz="1100" spc="-1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have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Carlito"/>
                <a:cs typeface="Carlito"/>
              </a:rPr>
              <a:t>started to travel more </a:t>
            </a:r>
            <a:r>
              <a:rPr sz="1100" dirty="0">
                <a:latin typeface="Carlito"/>
                <a:cs typeface="Carlito"/>
              </a:rPr>
              <a:t>Airbnb </a:t>
            </a:r>
            <a:r>
              <a:rPr sz="1100" spc="-5" dirty="0">
                <a:latin typeface="Carlito"/>
                <a:cs typeface="Carlito"/>
              </a:rPr>
              <a:t>wants to </a:t>
            </a:r>
            <a:r>
              <a:rPr sz="1100" dirty="0">
                <a:latin typeface="Carlito"/>
                <a:cs typeface="Carlito"/>
              </a:rPr>
              <a:t>make </a:t>
            </a:r>
            <a:r>
              <a:rPr sz="1100" spc="-5" dirty="0">
                <a:latin typeface="Carlito"/>
                <a:cs typeface="Carlito"/>
              </a:rPr>
              <a:t>sure </a:t>
            </a:r>
            <a:r>
              <a:rPr sz="1100" dirty="0">
                <a:latin typeface="Carlito"/>
                <a:cs typeface="Carlito"/>
              </a:rPr>
              <a:t>that it is fully prepared </a:t>
            </a:r>
            <a:r>
              <a:rPr sz="1100" spc="-5" dirty="0">
                <a:latin typeface="Carlito"/>
                <a:cs typeface="Carlito"/>
              </a:rPr>
              <a:t>for this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change.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68210"/>
            <a:ext cx="574548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0" algn="just">
              <a:lnSpc>
                <a:spcPct val="11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This </a:t>
            </a:r>
            <a:r>
              <a:rPr sz="1200" dirty="0">
                <a:latin typeface="Carlito"/>
                <a:cs typeface="Carlito"/>
              </a:rPr>
              <a:t>Airbnb </a:t>
            </a:r>
            <a:r>
              <a:rPr sz="1200" spc="-5" dirty="0">
                <a:latin typeface="Carlito"/>
                <a:cs typeface="Carlito"/>
              </a:rPr>
              <a:t>('AB_NYC_2019') </a:t>
            </a:r>
            <a:r>
              <a:rPr sz="1200" dirty="0">
                <a:latin typeface="Carlito"/>
                <a:cs typeface="Carlito"/>
              </a:rPr>
              <a:t>dataset for </a:t>
            </a:r>
            <a:r>
              <a:rPr sz="1200" spc="-5" dirty="0">
                <a:latin typeface="Carlito"/>
                <a:cs typeface="Carlito"/>
              </a:rPr>
              <a:t>the 2019 </a:t>
            </a:r>
            <a:r>
              <a:rPr sz="1200" dirty="0">
                <a:latin typeface="Carlito"/>
                <a:cs typeface="Carlito"/>
              </a:rPr>
              <a:t>year </a:t>
            </a:r>
            <a:r>
              <a:rPr sz="1200" spc="-5" dirty="0">
                <a:latin typeface="Carlito"/>
                <a:cs typeface="Carlito"/>
              </a:rPr>
              <a:t>appeared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be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very rich </a:t>
            </a:r>
            <a:r>
              <a:rPr sz="1200" dirty="0">
                <a:latin typeface="Carlito"/>
                <a:cs typeface="Carlito"/>
              </a:rPr>
              <a:t>dataset  </a:t>
            </a:r>
            <a:r>
              <a:rPr sz="1200" spc="-5" dirty="0">
                <a:latin typeface="Carlito"/>
                <a:cs typeface="Carlito"/>
              </a:rPr>
              <a:t>with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variety of columns that allowed us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5" dirty="0">
                <a:latin typeface="Carlito"/>
                <a:cs typeface="Carlito"/>
              </a:rPr>
              <a:t>do </a:t>
            </a:r>
            <a:r>
              <a:rPr sz="1200" dirty="0">
                <a:latin typeface="Carlito"/>
                <a:cs typeface="Carlito"/>
              </a:rPr>
              <a:t>deep </a:t>
            </a:r>
            <a:r>
              <a:rPr sz="1200" spc="-5" dirty="0">
                <a:latin typeface="Carlito"/>
                <a:cs typeface="Carlito"/>
              </a:rPr>
              <a:t>data exploration on each significant  </a:t>
            </a:r>
            <a:r>
              <a:rPr sz="1200" spc="-10" dirty="0">
                <a:latin typeface="Carlito"/>
                <a:cs typeface="Carlito"/>
              </a:rPr>
              <a:t>column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presented.</a:t>
            </a:r>
            <a:endParaRPr sz="1200">
              <a:latin typeface="Carlito"/>
              <a:cs typeface="Carlito"/>
            </a:endParaRPr>
          </a:p>
          <a:p>
            <a:pPr marL="12700" marR="5080" indent="33020">
              <a:lnSpc>
                <a:spcPct val="110000"/>
              </a:lnSpc>
              <a:spcBef>
                <a:spcPts val="790"/>
              </a:spcBef>
            </a:pPr>
            <a:r>
              <a:rPr sz="1200" spc="-5" dirty="0">
                <a:latin typeface="Carlito"/>
                <a:cs typeface="Carlito"/>
              </a:rPr>
              <a:t>First, </a:t>
            </a:r>
            <a:r>
              <a:rPr sz="1200" dirty="0">
                <a:latin typeface="Carlito"/>
                <a:cs typeface="Carlito"/>
              </a:rPr>
              <a:t>we </a:t>
            </a:r>
            <a:r>
              <a:rPr sz="1200" spc="-5" dirty="0">
                <a:latin typeface="Carlito"/>
                <a:cs typeface="Carlito"/>
              </a:rPr>
              <a:t>have </a:t>
            </a:r>
            <a:r>
              <a:rPr sz="1200" dirty="0">
                <a:latin typeface="Carlito"/>
                <a:cs typeface="Carlito"/>
              </a:rPr>
              <a:t>found </a:t>
            </a:r>
            <a:r>
              <a:rPr sz="1200" spc="-5" dirty="0">
                <a:latin typeface="Carlito"/>
                <a:cs typeface="Carlito"/>
              </a:rPr>
              <a:t>hosts that </a:t>
            </a:r>
            <a:r>
              <a:rPr sz="1200" dirty="0">
                <a:latin typeface="Carlito"/>
                <a:cs typeface="Carlito"/>
              </a:rPr>
              <a:t>take </a:t>
            </a:r>
            <a:r>
              <a:rPr sz="1200" spc="-5" dirty="0">
                <a:latin typeface="Carlito"/>
                <a:cs typeface="Carlito"/>
              </a:rPr>
              <a:t>good </a:t>
            </a:r>
            <a:r>
              <a:rPr sz="1200" dirty="0">
                <a:latin typeface="Carlito"/>
                <a:cs typeface="Carlito"/>
              </a:rPr>
              <a:t>advantage </a:t>
            </a:r>
            <a:r>
              <a:rPr sz="1200" spc="-5" dirty="0">
                <a:latin typeface="Carlito"/>
                <a:cs typeface="Carlito"/>
              </a:rPr>
              <a:t>of the Airbnb platform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provide the  most listings; </a:t>
            </a:r>
            <a:r>
              <a:rPr sz="1200" dirty="0">
                <a:latin typeface="Carlito"/>
                <a:cs typeface="Carlito"/>
              </a:rPr>
              <a:t>we </a:t>
            </a:r>
            <a:r>
              <a:rPr sz="1200" spc="-5" dirty="0">
                <a:latin typeface="Carlito"/>
                <a:cs typeface="Carlito"/>
              </a:rPr>
              <a:t>found that </a:t>
            </a:r>
            <a:r>
              <a:rPr sz="1200" spc="-10" dirty="0">
                <a:latin typeface="Carlito"/>
                <a:cs typeface="Carlito"/>
              </a:rPr>
              <a:t>our </a:t>
            </a:r>
            <a:r>
              <a:rPr sz="1200" spc="-5" dirty="0">
                <a:latin typeface="Carlito"/>
                <a:cs typeface="Carlito"/>
              </a:rPr>
              <a:t>top host has </a:t>
            </a:r>
            <a:r>
              <a:rPr sz="1200" dirty="0">
                <a:latin typeface="Carlito"/>
                <a:cs typeface="Carlito"/>
              </a:rPr>
              <a:t>327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listings.</a:t>
            </a:r>
            <a:endParaRPr sz="1200">
              <a:latin typeface="Carlito"/>
              <a:cs typeface="Carlito"/>
            </a:endParaRPr>
          </a:p>
          <a:p>
            <a:pPr marL="12700" marR="108585">
              <a:lnSpc>
                <a:spcPct val="109400"/>
              </a:lnSpc>
              <a:spcBef>
                <a:spcPts val="805"/>
              </a:spcBef>
            </a:pPr>
            <a:r>
              <a:rPr sz="1200" spc="-5" dirty="0">
                <a:latin typeface="Carlito"/>
                <a:cs typeface="Carlito"/>
              </a:rPr>
              <a:t>After that, </a:t>
            </a:r>
            <a:r>
              <a:rPr sz="1200" dirty="0">
                <a:latin typeface="Carlito"/>
                <a:cs typeface="Carlito"/>
              </a:rPr>
              <a:t>we </a:t>
            </a:r>
            <a:r>
              <a:rPr sz="1200" spc="-5" dirty="0">
                <a:latin typeface="Carlito"/>
                <a:cs typeface="Carlito"/>
              </a:rPr>
              <a:t>proceeded with analysing boroughs and neighbourhood </a:t>
            </a:r>
            <a:r>
              <a:rPr sz="1200" spc="-10" dirty="0">
                <a:latin typeface="Carlito"/>
                <a:cs typeface="Carlito"/>
              </a:rPr>
              <a:t>listing </a:t>
            </a:r>
            <a:r>
              <a:rPr sz="1200" spc="-5" dirty="0">
                <a:latin typeface="Carlito"/>
                <a:cs typeface="Carlito"/>
              </a:rPr>
              <a:t>densities and  what areas were </a:t>
            </a:r>
            <a:r>
              <a:rPr sz="1200" spc="-10" dirty="0">
                <a:latin typeface="Carlito"/>
                <a:cs typeface="Carlito"/>
              </a:rPr>
              <a:t>more </a:t>
            </a:r>
            <a:r>
              <a:rPr sz="1200" spc="-5" dirty="0">
                <a:latin typeface="Carlito"/>
                <a:cs typeface="Carlito"/>
              </a:rPr>
              <a:t>popular </a:t>
            </a:r>
            <a:r>
              <a:rPr sz="1200" dirty="0">
                <a:latin typeface="Carlito"/>
                <a:cs typeface="Carlito"/>
              </a:rPr>
              <a:t>than </a:t>
            </a:r>
            <a:r>
              <a:rPr sz="1200" spc="-5" dirty="0">
                <a:latin typeface="Carlito"/>
                <a:cs typeface="Carlito"/>
              </a:rPr>
              <a:t>another. </a:t>
            </a:r>
            <a:r>
              <a:rPr sz="1200" dirty="0">
                <a:latin typeface="Carlito"/>
                <a:cs typeface="Carlito"/>
              </a:rPr>
              <a:t>Next, we </a:t>
            </a:r>
            <a:r>
              <a:rPr sz="1200" spc="-10" dirty="0">
                <a:latin typeface="Carlito"/>
                <a:cs typeface="Carlito"/>
              </a:rPr>
              <a:t>put </a:t>
            </a:r>
            <a:r>
              <a:rPr sz="1200" dirty="0">
                <a:latin typeface="Carlito"/>
                <a:cs typeface="Carlito"/>
              </a:rPr>
              <a:t>good </a:t>
            </a:r>
            <a:r>
              <a:rPr sz="1200" spc="-5" dirty="0">
                <a:latin typeface="Carlito"/>
                <a:cs typeface="Carlito"/>
              </a:rPr>
              <a:t>use of </a:t>
            </a:r>
            <a:r>
              <a:rPr sz="1200" dirty="0">
                <a:latin typeface="Carlito"/>
                <a:cs typeface="Carlito"/>
              </a:rPr>
              <a:t>our </a:t>
            </a:r>
            <a:r>
              <a:rPr sz="1200" spc="-10" dirty="0">
                <a:latin typeface="Carlito"/>
                <a:cs typeface="Carlito"/>
              </a:rPr>
              <a:t>latitude </a:t>
            </a:r>
            <a:r>
              <a:rPr sz="1200" spc="5" dirty="0">
                <a:latin typeface="Carlito"/>
                <a:cs typeface="Carlito"/>
              </a:rPr>
              <a:t>and  </a:t>
            </a:r>
            <a:r>
              <a:rPr sz="1200" spc="-10" dirty="0">
                <a:latin typeface="Carlito"/>
                <a:cs typeface="Carlito"/>
              </a:rPr>
              <a:t>longitude </a:t>
            </a:r>
            <a:r>
              <a:rPr sz="1200" spc="-5" dirty="0">
                <a:latin typeface="Carlito"/>
                <a:cs typeface="Carlito"/>
              </a:rPr>
              <a:t>columns and used </a:t>
            </a:r>
            <a:r>
              <a:rPr sz="1200" dirty="0">
                <a:latin typeface="Carlito"/>
                <a:cs typeface="Carlito"/>
              </a:rPr>
              <a:t>to create a geographical </a:t>
            </a:r>
            <a:r>
              <a:rPr sz="1200" spc="-5" dirty="0">
                <a:latin typeface="Carlito"/>
                <a:cs typeface="Carlito"/>
              </a:rPr>
              <a:t>heat </a:t>
            </a:r>
            <a:r>
              <a:rPr sz="1200" dirty="0">
                <a:latin typeface="Carlito"/>
                <a:cs typeface="Carlito"/>
              </a:rPr>
              <a:t>map </a:t>
            </a:r>
            <a:r>
              <a:rPr sz="1200" spc="-5" dirty="0">
                <a:latin typeface="Carlito"/>
                <a:cs typeface="Carlito"/>
              </a:rPr>
              <a:t>color-coded by the price of  listings.</a:t>
            </a:r>
            <a:endParaRPr sz="1200">
              <a:latin typeface="Carlito"/>
              <a:cs typeface="Carlito"/>
            </a:endParaRPr>
          </a:p>
          <a:p>
            <a:pPr marL="12700" marR="170815" indent="33020">
              <a:lnSpc>
                <a:spcPct val="109200"/>
              </a:lnSpc>
              <a:spcBef>
                <a:spcPts val="830"/>
              </a:spcBef>
            </a:pPr>
            <a:r>
              <a:rPr sz="1200" spc="-5" dirty="0">
                <a:latin typeface="Carlito"/>
                <a:cs typeface="Carlito"/>
              </a:rPr>
              <a:t>Further, </a:t>
            </a:r>
            <a:r>
              <a:rPr sz="1200" dirty="0">
                <a:latin typeface="Carlito"/>
                <a:cs typeface="Carlito"/>
              </a:rPr>
              <a:t>we </a:t>
            </a:r>
            <a:r>
              <a:rPr sz="1200" spc="-5" dirty="0">
                <a:latin typeface="Carlito"/>
                <a:cs typeface="Carlito"/>
              </a:rPr>
              <a:t>came </a:t>
            </a:r>
            <a:r>
              <a:rPr sz="1200" dirty="0">
                <a:latin typeface="Carlito"/>
                <a:cs typeface="Carlito"/>
              </a:rPr>
              <a:t>back to </a:t>
            </a:r>
            <a:r>
              <a:rPr sz="1200" spc="-5" dirty="0">
                <a:latin typeface="Carlito"/>
                <a:cs typeface="Carlito"/>
              </a:rPr>
              <a:t>the first column with </a:t>
            </a:r>
            <a:r>
              <a:rPr sz="1200" dirty="0">
                <a:latin typeface="Carlito"/>
                <a:cs typeface="Carlito"/>
              </a:rPr>
              <a:t>name </a:t>
            </a:r>
            <a:r>
              <a:rPr sz="1200" spc="-5" dirty="0">
                <a:latin typeface="Carlito"/>
                <a:cs typeface="Carlito"/>
              </a:rPr>
              <a:t>strings and had </a:t>
            </a:r>
            <a:r>
              <a:rPr sz="1200" spc="10" dirty="0">
                <a:latin typeface="Carlito"/>
                <a:cs typeface="Carlito"/>
              </a:rPr>
              <a:t>to </a:t>
            </a:r>
            <a:r>
              <a:rPr sz="1200" spc="5" dirty="0">
                <a:latin typeface="Carlito"/>
                <a:cs typeface="Carlito"/>
              </a:rPr>
              <a:t>do </a:t>
            </a:r>
            <a:r>
              <a:rPr sz="1200" dirty="0">
                <a:latin typeface="Carlito"/>
                <a:cs typeface="Carlito"/>
              </a:rPr>
              <a:t>a bit more  </a:t>
            </a:r>
            <a:r>
              <a:rPr sz="1200" spc="-5" dirty="0">
                <a:latin typeface="Carlito"/>
                <a:cs typeface="Carlito"/>
              </a:rPr>
              <a:t>coding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parse each </a:t>
            </a:r>
            <a:r>
              <a:rPr sz="1200" spc="-10" dirty="0">
                <a:latin typeface="Carlito"/>
                <a:cs typeface="Carlito"/>
              </a:rPr>
              <a:t>title </a:t>
            </a:r>
            <a:r>
              <a:rPr sz="1200" spc="5" dirty="0">
                <a:latin typeface="Carlito"/>
                <a:cs typeface="Carlito"/>
              </a:rPr>
              <a:t>and </a:t>
            </a:r>
            <a:r>
              <a:rPr sz="1200" dirty="0">
                <a:latin typeface="Carlito"/>
                <a:cs typeface="Carlito"/>
              </a:rPr>
              <a:t>analyse </a:t>
            </a:r>
            <a:r>
              <a:rPr sz="1200" spc="-5" dirty="0">
                <a:latin typeface="Carlito"/>
                <a:cs typeface="Carlito"/>
              </a:rPr>
              <a:t>existing trends on </a:t>
            </a:r>
            <a:r>
              <a:rPr sz="1200" spc="-10" dirty="0">
                <a:latin typeface="Carlito"/>
                <a:cs typeface="Carlito"/>
              </a:rPr>
              <a:t>how </a:t>
            </a:r>
            <a:r>
              <a:rPr sz="1200" spc="-5" dirty="0">
                <a:latin typeface="Carlito"/>
                <a:cs typeface="Carlito"/>
              </a:rPr>
              <a:t>listings are named </a:t>
            </a:r>
            <a:r>
              <a:rPr sz="1200" dirty="0">
                <a:latin typeface="Carlito"/>
                <a:cs typeface="Carlito"/>
              </a:rPr>
              <a:t>as well as  </a:t>
            </a:r>
            <a:r>
              <a:rPr sz="1200" spc="-5" dirty="0">
                <a:latin typeface="Carlito"/>
                <a:cs typeface="Carlito"/>
              </a:rPr>
              <a:t>what </a:t>
            </a:r>
            <a:r>
              <a:rPr sz="1200" dirty="0">
                <a:latin typeface="Carlito"/>
                <a:cs typeface="Carlito"/>
              </a:rPr>
              <a:t>was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count </a:t>
            </a:r>
            <a:r>
              <a:rPr sz="120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5" dirty="0">
                <a:latin typeface="Carlito"/>
                <a:cs typeface="Carlito"/>
              </a:rPr>
              <a:t>most </a:t>
            </a:r>
            <a:r>
              <a:rPr sz="1200" spc="-5" dirty="0">
                <a:latin typeface="Carlito"/>
                <a:cs typeface="Carlito"/>
              </a:rPr>
              <a:t>used </a:t>
            </a:r>
            <a:r>
              <a:rPr sz="1200" spc="-10" dirty="0">
                <a:latin typeface="Carlito"/>
                <a:cs typeface="Carlito"/>
              </a:rPr>
              <a:t>words </a:t>
            </a:r>
            <a:r>
              <a:rPr sz="1200" spc="-5" dirty="0">
                <a:latin typeface="Carlito"/>
                <a:cs typeface="Carlito"/>
              </a:rPr>
              <a:t>by </a:t>
            </a:r>
            <a:r>
              <a:rPr sz="1200" dirty="0">
                <a:latin typeface="Carlito"/>
                <a:cs typeface="Carlito"/>
              </a:rPr>
              <a:t>hosts. </a:t>
            </a:r>
            <a:r>
              <a:rPr sz="1200" spc="-5" dirty="0">
                <a:latin typeface="Carlito"/>
                <a:cs typeface="Carlito"/>
              </a:rPr>
              <a:t>Lastly.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1550" y="982088"/>
            <a:ext cx="3267075" cy="4596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8"/>
            <a:ext cx="322516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rlito"/>
                <a:cs typeface="Carlito"/>
              </a:rPr>
              <a:t>Tool </a:t>
            </a:r>
            <a:r>
              <a:rPr sz="1100" b="1" spc="-5" dirty="0">
                <a:latin typeface="Carlito"/>
                <a:cs typeface="Carlito"/>
              </a:rPr>
              <a:t>used </a:t>
            </a:r>
            <a:r>
              <a:rPr sz="1100" b="1" dirty="0">
                <a:latin typeface="Carlito"/>
                <a:cs typeface="Carlito"/>
              </a:rPr>
              <a:t>for </a:t>
            </a:r>
            <a:r>
              <a:rPr sz="1100" b="1" spc="-5" dirty="0">
                <a:latin typeface="Carlito"/>
                <a:cs typeface="Carlito"/>
              </a:rPr>
              <a:t>Data wrangling:</a:t>
            </a:r>
            <a:r>
              <a:rPr sz="1100" b="1" spc="-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Python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dirty="0">
                <a:latin typeface="Carlito"/>
                <a:cs typeface="Carlito"/>
              </a:rPr>
              <a:t>Tool </a:t>
            </a:r>
            <a:r>
              <a:rPr sz="1100" b="1" spc="-5" dirty="0">
                <a:latin typeface="Carlito"/>
                <a:cs typeface="Carlito"/>
              </a:rPr>
              <a:t>used </a:t>
            </a:r>
            <a:r>
              <a:rPr sz="1100" b="1" dirty="0">
                <a:latin typeface="Carlito"/>
                <a:cs typeface="Carlito"/>
              </a:rPr>
              <a:t>for </a:t>
            </a:r>
            <a:r>
              <a:rPr sz="1100" b="1" spc="-5" dirty="0">
                <a:latin typeface="Carlito"/>
                <a:cs typeface="Carlito"/>
              </a:rPr>
              <a:t>Binning and </a:t>
            </a:r>
            <a:r>
              <a:rPr sz="1100" b="1" dirty="0">
                <a:latin typeface="Carlito"/>
                <a:cs typeface="Carlito"/>
              </a:rPr>
              <a:t>Visualization</a:t>
            </a:r>
            <a:r>
              <a:rPr sz="1100" dirty="0">
                <a:latin typeface="Carlito"/>
                <a:cs typeface="Carlito"/>
              </a:rPr>
              <a:t>: </a:t>
            </a:r>
            <a:r>
              <a:rPr sz="1100" spc="-5" dirty="0">
                <a:latin typeface="Carlito"/>
                <a:cs typeface="Carlito"/>
              </a:rPr>
              <a:t>Tableau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2021.3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7168" y="3136900"/>
            <a:ext cx="2622881" cy="436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Prepared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By:</a:t>
            </a:r>
          </a:p>
          <a:p>
            <a:pPr marL="295910" marR="5080">
              <a:lnSpc>
                <a:spcPct val="170900"/>
              </a:lnSpc>
              <a:spcBef>
                <a:spcPts val="5"/>
              </a:spcBef>
            </a:pPr>
            <a:r>
              <a:rPr lang="en-IN" sz="1100" b="1" spc="-5" dirty="0">
                <a:latin typeface="Carlito"/>
                <a:cs typeface="Carlito"/>
              </a:rPr>
              <a:t>Korakolla Umesh</a:t>
            </a:r>
            <a:endParaRPr sz="1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391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Carlito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Rathod</dc:creator>
  <cp:lastModifiedBy>uravakonda</cp:lastModifiedBy>
  <cp:revision>1</cp:revision>
  <dcterms:created xsi:type="dcterms:W3CDTF">2022-02-16T08:44:07Z</dcterms:created>
  <dcterms:modified xsi:type="dcterms:W3CDTF">2022-02-16T08:57:05Z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2022-02-16T00:00:00Z</vt:filetime>
  </property>
</Properties>
</file>