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1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6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48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86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4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0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2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9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67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64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2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A7A92-3708-F245-B245-EB743C47DD07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E444-A49C-8941-A779-8C54EDFFF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6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753" y="756536"/>
            <a:ext cx="1881092" cy="96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391606" y="2383138"/>
            <a:ext cx="1181528" cy="1727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Android</a:t>
            </a:r>
          </a:p>
          <a:p>
            <a:pPr algn="ctr"/>
            <a:r>
              <a:rPr kumimoji="1" lang="en-US" altLang="zh-CN" dirty="0"/>
              <a:t>or</a:t>
            </a:r>
          </a:p>
          <a:p>
            <a:pPr algn="ctr"/>
            <a:r>
              <a:rPr kumimoji="1" lang="en-US" altLang="zh-CN" dirty="0" err="1"/>
              <a:t>ios</a:t>
            </a:r>
            <a:r>
              <a:rPr kumimoji="1" lang="zh-CN" altLang="en-US" dirty="0"/>
              <a:t> 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1918618" y="2626242"/>
            <a:ext cx="1848388" cy="89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3119" y="5639859"/>
            <a:ext cx="1594206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器乐练习模块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）</a:t>
            </a:r>
          </a:p>
        </p:txBody>
      </p:sp>
      <p:cxnSp>
        <p:nvCxnSpPr>
          <p:cNvPr id="9" name="直线箭头连接符 8"/>
          <p:cNvCxnSpPr>
            <a:cxnSpLocks/>
            <a:stCxn id="13" idx="2"/>
            <a:endCxn id="10" idx="0"/>
          </p:cNvCxnSpPr>
          <p:nvPr/>
        </p:nvCxnSpPr>
        <p:spPr>
          <a:xfrm>
            <a:off x="2850222" y="4273357"/>
            <a:ext cx="0" cy="285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22533" y="4558472"/>
            <a:ext cx="3855378" cy="717652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Android</a:t>
            </a:r>
            <a:r>
              <a:rPr kumimoji="1" lang="zh-CN" altLang="en-US" dirty="0">
                <a:solidFill>
                  <a:schemeClr val="bg1"/>
                </a:solidFill>
              </a:rPr>
              <a:t>：</a:t>
            </a:r>
            <a:r>
              <a:rPr kumimoji="1" lang="en-US" altLang="zh-CN" dirty="0" err="1">
                <a:solidFill>
                  <a:schemeClr val="bg1"/>
                </a:solidFill>
              </a:rPr>
              <a:t>Jython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Chaquopy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IOS</a:t>
            </a:r>
            <a:r>
              <a:rPr kumimoji="1"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Python – Apple – support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5899" y="3794657"/>
            <a:ext cx="1228646" cy="47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Java/Swift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cxnSpLocks/>
            <a:stCxn id="6" idx="2"/>
            <a:endCxn id="13" idx="0"/>
          </p:cNvCxnSpPr>
          <p:nvPr/>
        </p:nvCxnSpPr>
        <p:spPr>
          <a:xfrm>
            <a:off x="2842812" y="3518294"/>
            <a:ext cx="7410" cy="27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58261" y="756536"/>
            <a:ext cx="1881092" cy="96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服务层</a:t>
            </a:r>
          </a:p>
        </p:txBody>
      </p:sp>
      <p:sp>
        <p:nvSpPr>
          <p:cNvPr id="20" name="矩形 19"/>
          <p:cNvSpPr/>
          <p:nvPr/>
        </p:nvSpPr>
        <p:spPr>
          <a:xfrm>
            <a:off x="8904138" y="756536"/>
            <a:ext cx="1881092" cy="96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数据层</a:t>
            </a:r>
          </a:p>
        </p:txBody>
      </p:sp>
      <p:sp>
        <p:nvSpPr>
          <p:cNvPr id="21" name="矩形 20"/>
          <p:cNvSpPr/>
          <p:nvPr/>
        </p:nvSpPr>
        <p:spPr>
          <a:xfrm>
            <a:off x="5401704" y="2337796"/>
            <a:ext cx="1594206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用户管理系统</a:t>
            </a:r>
          </a:p>
        </p:txBody>
      </p:sp>
      <p:sp>
        <p:nvSpPr>
          <p:cNvPr id="22" name="矩形 21"/>
          <p:cNvSpPr/>
          <p:nvPr/>
        </p:nvSpPr>
        <p:spPr>
          <a:xfrm>
            <a:off x="5401704" y="4152717"/>
            <a:ext cx="1594206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练习统计系统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5401704" y="3243122"/>
            <a:ext cx="1594206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师生交互平台</a:t>
            </a:r>
          </a:p>
        </p:txBody>
      </p:sp>
      <p:sp>
        <p:nvSpPr>
          <p:cNvPr id="31" name="左右箭头 30"/>
          <p:cNvSpPr/>
          <p:nvPr/>
        </p:nvSpPr>
        <p:spPr>
          <a:xfrm>
            <a:off x="3899897" y="2577837"/>
            <a:ext cx="1055077" cy="2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899897" y="3406679"/>
            <a:ext cx="1055077" cy="2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3885607" y="2992258"/>
            <a:ext cx="1055077" cy="2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7494866" y="2977195"/>
            <a:ext cx="1055077" cy="2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左右箭头 34"/>
          <p:cNvSpPr/>
          <p:nvPr/>
        </p:nvSpPr>
        <p:spPr>
          <a:xfrm>
            <a:off x="7509157" y="3840884"/>
            <a:ext cx="1055077" cy="2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7494867" y="3426463"/>
            <a:ext cx="1055077" cy="2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/>
          <p:cNvCxnSpPr>
            <a:stCxn id="10" idx="2"/>
            <a:endCxn id="7" idx="0"/>
          </p:cNvCxnSpPr>
          <p:nvPr/>
        </p:nvCxnSpPr>
        <p:spPr>
          <a:xfrm>
            <a:off x="2850222" y="5276124"/>
            <a:ext cx="0" cy="36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047581" y="2547717"/>
            <a:ext cx="1594206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Mysql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047581" y="3735312"/>
            <a:ext cx="1594206" cy="667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MongoDB</a:t>
            </a:r>
            <a:endParaRPr kumimoji="1" lang="zh-CN" altLang="en-US" dirty="0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8A87C6B0-78CE-9C45-B3E9-62942F3C73A0}"/>
              </a:ext>
            </a:extLst>
          </p:cNvPr>
          <p:cNvSpPr/>
          <p:nvPr/>
        </p:nvSpPr>
        <p:spPr>
          <a:xfrm>
            <a:off x="5183481" y="2100290"/>
            <a:ext cx="2068589" cy="2922973"/>
          </a:xfrm>
          <a:prstGeom prst="frame">
            <a:avLst>
              <a:gd name="adj1" fmla="val 2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EBFC1A-8B15-6E48-9C81-BBAB5351F65F}"/>
              </a:ext>
            </a:extLst>
          </p:cNvPr>
          <p:cNvSpPr/>
          <p:nvPr/>
        </p:nvSpPr>
        <p:spPr>
          <a:xfrm>
            <a:off x="5401704" y="5124571"/>
            <a:ext cx="1512342" cy="736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Spring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06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4473" y="2430210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录音模块</a:t>
            </a:r>
          </a:p>
        </p:txBody>
      </p:sp>
      <p:sp>
        <p:nvSpPr>
          <p:cNvPr id="5" name="椭圆 4"/>
          <p:cNvSpPr/>
          <p:nvPr/>
        </p:nvSpPr>
        <p:spPr>
          <a:xfrm>
            <a:off x="1649532" y="1253818"/>
            <a:ext cx="1187983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器乐声音</a:t>
            </a:r>
          </a:p>
        </p:txBody>
      </p:sp>
      <p:cxnSp>
        <p:nvCxnSpPr>
          <p:cNvPr id="7" name="直线箭头连接符 6"/>
          <p:cNvCxnSpPr>
            <a:stCxn id="5" idx="4"/>
            <a:endCxn id="4" idx="0"/>
          </p:cNvCxnSpPr>
          <p:nvPr/>
        </p:nvCxnSpPr>
        <p:spPr>
          <a:xfrm>
            <a:off x="2243524" y="2075751"/>
            <a:ext cx="4801" cy="35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694638" y="3503398"/>
            <a:ext cx="1107371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音频信号</a:t>
            </a:r>
          </a:p>
        </p:txBody>
      </p:sp>
      <p:cxnSp>
        <p:nvCxnSpPr>
          <p:cNvPr id="9" name="直线箭头连接符 8"/>
          <p:cNvCxnSpPr>
            <a:stCxn id="4" idx="2"/>
            <a:endCxn id="8" idx="0"/>
          </p:cNvCxnSpPr>
          <p:nvPr/>
        </p:nvCxnSpPr>
        <p:spPr>
          <a:xfrm flipH="1">
            <a:off x="2248324" y="3139127"/>
            <a:ext cx="1" cy="36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44520" y="4751266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音高提取模块</a:t>
            </a:r>
          </a:p>
        </p:txBody>
      </p:sp>
      <p:cxnSp>
        <p:nvCxnSpPr>
          <p:cNvPr id="15" name="直线箭头连接符 14"/>
          <p:cNvCxnSpPr>
            <a:stCxn id="8" idx="4"/>
            <a:endCxn id="12" idx="0"/>
          </p:cNvCxnSpPr>
          <p:nvPr/>
        </p:nvCxnSpPr>
        <p:spPr>
          <a:xfrm flipH="1">
            <a:off x="2238372" y="4325331"/>
            <a:ext cx="9952" cy="4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2" idx="2"/>
            <a:endCxn id="29" idx="0"/>
          </p:cNvCxnSpPr>
          <p:nvPr/>
        </p:nvCxnSpPr>
        <p:spPr>
          <a:xfrm>
            <a:off x="2238372" y="5460183"/>
            <a:ext cx="9951" cy="46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674814" y="5924231"/>
            <a:ext cx="1147018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MIDI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信号</a:t>
            </a:r>
          </a:p>
        </p:txBody>
      </p:sp>
      <p:sp>
        <p:nvSpPr>
          <p:cNvPr id="41" name="矩形 40"/>
          <p:cNvSpPr/>
          <p:nvPr/>
        </p:nvSpPr>
        <p:spPr>
          <a:xfrm>
            <a:off x="7405088" y="5961513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匹配算法模块</a:t>
            </a:r>
          </a:p>
        </p:txBody>
      </p:sp>
      <p:cxnSp>
        <p:nvCxnSpPr>
          <p:cNvPr id="42" name="直线箭头连接符 41"/>
          <p:cNvCxnSpPr>
            <a:stCxn id="29" idx="6"/>
            <a:endCxn id="46" idx="1"/>
          </p:cNvCxnSpPr>
          <p:nvPr/>
        </p:nvCxnSpPr>
        <p:spPr>
          <a:xfrm flipV="1">
            <a:off x="2821832" y="6335197"/>
            <a:ext cx="684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581620" y="2417298"/>
            <a:ext cx="1698994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乐谱文件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MusicXML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35825" y="3855681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XML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转换模块</a:t>
            </a:r>
          </a:p>
        </p:txBody>
      </p:sp>
      <p:sp>
        <p:nvSpPr>
          <p:cNvPr id="46" name="矩形 45"/>
          <p:cNvSpPr/>
          <p:nvPr/>
        </p:nvSpPr>
        <p:spPr>
          <a:xfrm>
            <a:off x="3506140" y="5980738"/>
            <a:ext cx="1359227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ysClr val="windowText" lastClr="000000"/>
                </a:solidFill>
              </a:rPr>
              <a:t>优化模块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461526" y="5924229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字符串流</a:t>
            </a:r>
          </a:p>
        </p:txBody>
      </p:sp>
      <p:cxnSp>
        <p:nvCxnSpPr>
          <p:cNvPr id="72" name="直线箭头连接符 71"/>
          <p:cNvCxnSpPr>
            <a:stCxn id="46" idx="3"/>
            <a:endCxn id="71" idx="2"/>
          </p:cNvCxnSpPr>
          <p:nvPr/>
        </p:nvCxnSpPr>
        <p:spPr>
          <a:xfrm flipV="1">
            <a:off x="4865367" y="6335196"/>
            <a:ext cx="596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71" idx="6"/>
            <a:endCxn id="41" idx="1"/>
          </p:cNvCxnSpPr>
          <p:nvPr/>
        </p:nvCxnSpPr>
        <p:spPr>
          <a:xfrm flipV="1">
            <a:off x="6634955" y="6315972"/>
            <a:ext cx="770133" cy="1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842963" y="4833467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字符串流</a:t>
            </a:r>
          </a:p>
        </p:txBody>
      </p:sp>
      <p:cxnSp>
        <p:nvCxnSpPr>
          <p:cNvPr id="80" name="直线箭头连接符 79"/>
          <p:cNvCxnSpPr>
            <a:stCxn id="43" idx="4"/>
            <a:endCxn id="44" idx="0"/>
          </p:cNvCxnSpPr>
          <p:nvPr/>
        </p:nvCxnSpPr>
        <p:spPr>
          <a:xfrm flipH="1">
            <a:off x="4429677" y="3239231"/>
            <a:ext cx="1440" cy="61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44" idx="2"/>
            <a:endCxn id="79" idx="0"/>
          </p:cNvCxnSpPr>
          <p:nvPr/>
        </p:nvCxnSpPr>
        <p:spPr>
          <a:xfrm>
            <a:off x="4429677" y="4564598"/>
            <a:ext cx="1" cy="2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9" idx="6"/>
            <a:endCxn id="41" idx="1"/>
          </p:cNvCxnSpPr>
          <p:nvPr/>
        </p:nvCxnSpPr>
        <p:spPr>
          <a:xfrm>
            <a:off x="5016392" y="5244434"/>
            <a:ext cx="2388696" cy="107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69" idx="2"/>
            <a:endCxn id="5" idx="0"/>
          </p:cNvCxnSpPr>
          <p:nvPr/>
        </p:nvCxnSpPr>
        <p:spPr>
          <a:xfrm flipH="1">
            <a:off x="2243524" y="1092462"/>
            <a:ext cx="624421" cy="16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517117" y="2320541"/>
            <a:ext cx="1359227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视图处理层</a:t>
            </a:r>
          </a:p>
        </p:txBody>
      </p:sp>
      <p:cxnSp>
        <p:nvCxnSpPr>
          <p:cNvPr id="149" name="直线箭头连接符 148"/>
          <p:cNvCxnSpPr>
            <a:stCxn id="41" idx="0"/>
            <a:endCxn id="153" idx="4"/>
          </p:cNvCxnSpPr>
          <p:nvPr/>
        </p:nvCxnSpPr>
        <p:spPr>
          <a:xfrm flipV="1">
            <a:off x="8298940" y="5679099"/>
            <a:ext cx="6337" cy="28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7718562" y="4857166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ysClr val="windowText" lastClr="000000"/>
                </a:solidFill>
              </a:rPr>
              <a:t>匹配结果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直线连接符 158"/>
          <p:cNvCxnSpPr>
            <a:stCxn id="153" idx="0"/>
            <a:endCxn id="160" idx="4"/>
          </p:cNvCxnSpPr>
          <p:nvPr/>
        </p:nvCxnSpPr>
        <p:spPr>
          <a:xfrm flipH="1" flipV="1">
            <a:off x="7537911" y="4613369"/>
            <a:ext cx="767366" cy="24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6951196" y="3791436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当前位置</a:t>
            </a:r>
          </a:p>
        </p:txBody>
      </p:sp>
      <p:cxnSp>
        <p:nvCxnSpPr>
          <p:cNvPr id="164" name="直线箭头连接符 163"/>
          <p:cNvCxnSpPr>
            <a:stCxn id="160" idx="0"/>
            <a:endCxn id="106" idx="2"/>
          </p:cNvCxnSpPr>
          <p:nvPr/>
        </p:nvCxnSpPr>
        <p:spPr>
          <a:xfrm flipH="1" flipV="1">
            <a:off x="7196731" y="3029458"/>
            <a:ext cx="341180" cy="76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2867945" y="681495"/>
            <a:ext cx="1106785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用户输入</a:t>
            </a:r>
          </a:p>
        </p:txBody>
      </p:sp>
      <p:cxnSp>
        <p:nvCxnSpPr>
          <p:cNvPr id="180" name="直线箭头连接符 179"/>
          <p:cNvCxnSpPr>
            <a:stCxn id="274" idx="4"/>
            <a:endCxn id="41" idx="1"/>
          </p:cNvCxnSpPr>
          <p:nvPr/>
        </p:nvCxnSpPr>
        <p:spPr>
          <a:xfrm>
            <a:off x="5082375" y="1981632"/>
            <a:ext cx="2322713" cy="43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8401467" y="3779118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错误反馈</a:t>
            </a:r>
          </a:p>
        </p:txBody>
      </p:sp>
      <p:cxnSp>
        <p:nvCxnSpPr>
          <p:cNvPr id="215" name="直线连接符 214"/>
          <p:cNvCxnSpPr>
            <a:stCxn id="153" idx="0"/>
            <a:endCxn id="214" idx="4"/>
          </p:cNvCxnSpPr>
          <p:nvPr/>
        </p:nvCxnSpPr>
        <p:spPr>
          <a:xfrm flipV="1">
            <a:off x="8305277" y="4601051"/>
            <a:ext cx="682905" cy="25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/>
          <p:cNvCxnSpPr>
            <a:stCxn id="214" idx="0"/>
            <a:endCxn id="106" idx="2"/>
          </p:cNvCxnSpPr>
          <p:nvPr/>
        </p:nvCxnSpPr>
        <p:spPr>
          <a:xfrm flipH="1" flipV="1">
            <a:off x="7196731" y="3029458"/>
            <a:ext cx="1791451" cy="74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8999750" y="2402683"/>
            <a:ext cx="170166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错误修正模块</a:t>
            </a:r>
          </a:p>
        </p:txBody>
      </p:sp>
      <p:cxnSp>
        <p:nvCxnSpPr>
          <p:cNvPr id="226" name="直线箭头连接符 225"/>
          <p:cNvCxnSpPr>
            <a:stCxn id="214" idx="0"/>
            <a:endCxn id="225" idx="2"/>
          </p:cNvCxnSpPr>
          <p:nvPr/>
        </p:nvCxnSpPr>
        <p:spPr>
          <a:xfrm flipV="1">
            <a:off x="8988182" y="3111600"/>
            <a:ext cx="862400" cy="6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/>
          <p:cNvCxnSpPr>
            <a:stCxn id="8" idx="6"/>
            <a:endCxn id="225" idx="2"/>
          </p:cNvCxnSpPr>
          <p:nvPr/>
        </p:nvCxnSpPr>
        <p:spPr>
          <a:xfrm flipV="1">
            <a:off x="2802009" y="3111600"/>
            <a:ext cx="7048573" cy="80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8962996" y="1007925"/>
            <a:ext cx="177516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修正音频</a:t>
            </a:r>
          </a:p>
        </p:txBody>
      </p:sp>
      <p:cxnSp>
        <p:nvCxnSpPr>
          <p:cNvPr id="236" name="直线箭头连接符 235"/>
          <p:cNvCxnSpPr>
            <a:stCxn id="225" idx="0"/>
            <a:endCxn id="235" idx="4"/>
          </p:cNvCxnSpPr>
          <p:nvPr/>
        </p:nvCxnSpPr>
        <p:spPr>
          <a:xfrm flipH="1" flipV="1">
            <a:off x="9850581" y="1829858"/>
            <a:ext cx="1" cy="57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4528982" y="1159699"/>
            <a:ext cx="1106785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用户设置</a:t>
            </a:r>
          </a:p>
        </p:txBody>
      </p:sp>
      <p:cxnSp>
        <p:nvCxnSpPr>
          <p:cNvPr id="278" name="直线箭头连接符 277"/>
          <p:cNvCxnSpPr>
            <a:stCxn id="274" idx="4"/>
            <a:endCxn id="43" idx="0"/>
          </p:cNvCxnSpPr>
          <p:nvPr/>
        </p:nvCxnSpPr>
        <p:spPr>
          <a:xfrm flipH="1">
            <a:off x="4431117" y="1981632"/>
            <a:ext cx="651258" cy="4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线箭头连接符 281"/>
          <p:cNvCxnSpPr>
            <a:stCxn id="169" idx="6"/>
            <a:endCxn id="274" idx="1"/>
          </p:cNvCxnSpPr>
          <p:nvPr/>
        </p:nvCxnSpPr>
        <p:spPr>
          <a:xfrm>
            <a:off x="3974730" y="1092462"/>
            <a:ext cx="716337" cy="18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1195753" y="343568"/>
            <a:ext cx="9659816" cy="18184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0" name="直线箭头连接符 299"/>
          <p:cNvCxnSpPr>
            <a:stCxn id="43" idx="6"/>
            <a:endCxn id="106" idx="1"/>
          </p:cNvCxnSpPr>
          <p:nvPr/>
        </p:nvCxnSpPr>
        <p:spPr>
          <a:xfrm flipV="1">
            <a:off x="5280614" y="2675000"/>
            <a:ext cx="1236503" cy="15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线箭头连接符 335"/>
          <p:cNvCxnSpPr>
            <a:stCxn id="106" idx="0"/>
            <a:endCxn id="353" idx="4"/>
          </p:cNvCxnSpPr>
          <p:nvPr/>
        </p:nvCxnSpPr>
        <p:spPr>
          <a:xfrm flipH="1" flipV="1">
            <a:off x="7194958" y="1821401"/>
            <a:ext cx="1773" cy="49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线箭头连接符 338"/>
          <p:cNvCxnSpPr>
            <a:stCxn id="235" idx="0"/>
          </p:cNvCxnSpPr>
          <p:nvPr/>
        </p:nvCxnSpPr>
        <p:spPr>
          <a:xfrm flipH="1" flipV="1">
            <a:off x="9850580" y="191823"/>
            <a:ext cx="1" cy="81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线箭头连接符 345"/>
          <p:cNvCxnSpPr/>
          <p:nvPr/>
        </p:nvCxnSpPr>
        <p:spPr>
          <a:xfrm>
            <a:off x="3411415" y="125883"/>
            <a:ext cx="8486" cy="54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椭圆 352"/>
          <p:cNvSpPr/>
          <p:nvPr/>
        </p:nvSpPr>
        <p:spPr>
          <a:xfrm>
            <a:off x="6414476" y="999468"/>
            <a:ext cx="1560964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用户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乐谱界面</a:t>
            </a:r>
          </a:p>
        </p:txBody>
      </p:sp>
      <p:cxnSp>
        <p:nvCxnSpPr>
          <p:cNvPr id="361" name="直线箭头连接符 360"/>
          <p:cNvCxnSpPr>
            <a:stCxn id="353" idx="0"/>
          </p:cNvCxnSpPr>
          <p:nvPr/>
        </p:nvCxnSpPr>
        <p:spPr>
          <a:xfrm flipV="1">
            <a:off x="7194958" y="191823"/>
            <a:ext cx="0" cy="80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乘 1"/>
          <p:cNvSpPr/>
          <p:nvPr/>
        </p:nvSpPr>
        <p:spPr>
          <a:xfrm>
            <a:off x="8536110" y="595645"/>
            <a:ext cx="2758903" cy="30000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1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4473" y="2430210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录音模块</a:t>
            </a:r>
          </a:p>
        </p:txBody>
      </p:sp>
      <p:sp>
        <p:nvSpPr>
          <p:cNvPr id="5" name="椭圆 4"/>
          <p:cNvSpPr/>
          <p:nvPr/>
        </p:nvSpPr>
        <p:spPr>
          <a:xfrm>
            <a:off x="1649532" y="1253818"/>
            <a:ext cx="1187983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器乐声音</a:t>
            </a:r>
          </a:p>
        </p:txBody>
      </p:sp>
      <p:cxnSp>
        <p:nvCxnSpPr>
          <p:cNvPr id="7" name="直线箭头连接符 6"/>
          <p:cNvCxnSpPr>
            <a:stCxn id="5" idx="4"/>
            <a:endCxn id="4" idx="0"/>
          </p:cNvCxnSpPr>
          <p:nvPr/>
        </p:nvCxnSpPr>
        <p:spPr>
          <a:xfrm>
            <a:off x="2243524" y="2075751"/>
            <a:ext cx="4801" cy="35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694638" y="3503398"/>
            <a:ext cx="1107371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音频信号</a:t>
            </a:r>
          </a:p>
        </p:txBody>
      </p:sp>
      <p:cxnSp>
        <p:nvCxnSpPr>
          <p:cNvPr id="9" name="直线箭头连接符 8"/>
          <p:cNvCxnSpPr>
            <a:stCxn id="4" idx="2"/>
            <a:endCxn id="8" idx="0"/>
          </p:cNvCxnSpPr>
          <p:nvPr/>
        </p:nvCxnSpPr>
        <p:spPr>
          <a:xfrm flipH="1">
            <a:off x="2248324" y="3139127"/>
            <a:ext cx="1" cy="36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44520" y="4751266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音高提取模块</a:t>
            </a:r>
          </a:p>
        </p:txBody>
      </p:sp>
      <p:cxnSp>
        <p:nvCxnSpPr>
          <p:cNvPr id="15" name="直线箭头连接符 14"/>
          <p:cNvCxnSpPr>
            <a:stCxn id="8" idx="4"/>
            <a:endCxn id="12" idx="0"/>
          </p:cNvCxnSpPr>
          <p:nvPr/>
        </p:nvCxnSpPr>
        <p:spPr>
          <a:xfrm flipH="1">
            <a:off x="2238372" y="4325331"/>
            <a:ext cx="9952" cy="4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2" idx="2"/>
            <a:endCxn id="29" idx="0"/>
          </p:cNvCxnSpPr>
          <p:nvPr/>
        </p:nvCxnSpPr>
        <p:spPr>
          <a:xfrm>
            <a:off x="2238372" y="5460183"/>
            <a:ext cx="9951" cy="46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674814" y="5924231"/>
            <a:ext cx="1147018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MIDI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信号</a:t>
            </a:r>
          </a:p>
        </p:txBody>
      </p:sp>
      <p:sp>
        <p:nvSpPr>
          <p:cNvPr id="41" name="矩形 40"/>
          <p:cNvSpPr/>
          <p:nvPr/>
        </p:nvSpPr>
        <p:spPr>
          <a:xfrm>
            <a:off x="7081588" y="5980736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匹配算法模块</a:t>
            </a:r>
          </a:p>
        </p:txBody>
      </p:sp>
      <p:cxnSp>
        <p:nvCxnSpPr>
          <p:cNvPr id="42" name="直线箭头连接符 41"/>
          <p:cNvCxnSpPr>
            <a:stCxn id="29" idx="6"/>
            <a:endCxn id="46" idx="1"/>
          </p:cNvCxnSpPr>
          <p:nvPr/>
        </p:nvCxnSpPr>
        <p:spPr>
          <a:xfrm flipV="1">
            <a:off x="2821832" y="6335197"/>
            <a:ext cx="684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581620" y="2417298"/>
            <a:ext cx="1698994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乐谱文件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MusicXML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35825" y="3855681"/>
            <a:ext cx="1787703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XML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转换模块</a:t>
            </a:r>
          </a:p>
        </p:txBody>
      </p:sp>
      <p:sp>
        <p:nvSpPr>
          <p:cNvPr id="46" name="矩形 45"/>
          <p:cNvSpPr/>
          <p:nvPr/>
        </p:nvSpPr>
        <p:spPr>
          <a:xfrm>
            <a:off x="3506140" y="5980738"/>
            <a:ext cx="1359227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ysClr val="windowText" lastClr="000000"/>
                </a:solidFill>
              </a:rPr>
              <a:t>优化模块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461526" y="5924229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字符串流</a:t>
            </a:r>
          </a:p>
        </p:txBody>
      </p:sp>
      <p:cxnSp>
        <p:nvCxnSpPr>
          <p:cNvPr id="72" name="直线箭头连接符 71"/>
          <p:cNvCxnSpPr>
            <a:stCxn id="46" idx="3"/>
            <a:endCxn id="71" idx="2"/>
          </p:cNvCxnSpPr>
          <p:nvPr/>
        </p:nvCxnSpPr>
        <p:spPr>
          <a:xfrm flipV="1">
            <a:off x="4865367" y="6335196"/>
            <a:ext cx="596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71" idx="6"/>
            <a:endCxn id="41" idx="1"/>
          </p:cNvCxnSpPr>
          <p:nvPr/>
        </p:nvCxnSpPr>
        <p:spPr>
          <a:xfrm flipV="1">
            <a:off x="6634955" y="6335195"/>
            <a:ext cx="446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842963" y="4833467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字符串流</a:t>
            </a:r>
          </a:p>
        </p:txBody>
      </p:sp>
      <p:cxnSp>
        <p:nvCxnSpPr>
          <p:cNvPr id="80" name="直线箭头连接符 79"/>
          <p:cNvCxnSpPr>
            <a:stCxn id="43" idx="4"/>
            <a:endCxn id="44" idx="0"/>
          </p:cNvCxnSpPr>
          <p:nvPr/>
        </p:nvCxnSpPr>
        <p:spPr>
          <a:xfrm flipH="1">
            <a:off x="4429677" y="3239231"/>
            <a:ext cx="1440" cy="61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44" idx="2"/>
            <a:endCxn id="79" idx="0"/>
          </p:cNvCxnSpPr>
          <p:nvPr/>
        </p:nvCxnSpPr>
        <p:spPr>
          <a:xfrm>
            <a:off x="4429677" y="4564598"/>
            <a:ext cx="1" cy="2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9" idx="6"/>
            <a:endCxn id="41" idx="1"/>
          </p:cNvCxnSpPr>
          <p:nvPr/>
        </p:nvCxnSpPr>
        <p:spPr>
          <a:xfrm>
            <a:off x="5016392" y="5244434"/>
            <a:ext cx="2065196" cy="109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169" idx="2"/>
            <a:endCxn id="5" idx="0"/>
          </p:cNvCxnSpPr>
          <p:nvPr/>
        </p:nvCxnSpPr>
        <p:spPr>
          <a:xfrm flipH="1">
            <a:off x="2243524" y="1092462"/>
            <a:ext cx="624421" cy="16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988052" y="2340072"/>
            <a:ext cx="1359227" cy="708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视图处理层</a:t>
            </a:r>
          </a:p>
        </p:txBody>
      </p:sp>
      <p:cxnSp>
        <p:nvCxnSpPr>
          <p:cNvPr id="149" name="直线箭头连接符 148"/>
          <p:cNvCxnSpPr>
            <a:endCxn id="153" idx="4"/>
          </p:cNvCxnSpPr>
          <p:nvPr/>
        </p:nvCxnSpPr>
        <p:spPr>
          <a:xfrm flipV="1">
            <a:off x="7732846" y="5702378"/>
            <a:ext cx="2722" cy="28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7148853" y="4880445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ysClr val="windowText" lastClr="000000"/>
                </a:solidFill>
              </a:rPr>
              <a:t>匹配结果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直线连接符 158"/>
          <p:cNvCxnSpPr>
            <a:stCxn id="153" idx="0"/>
            <a:endCxn id="160" idx="4"/>
          </p:cNvCxnSpPr>
          <p:nvPr/>
        </p:nvCxnSpPr>
        <p:spPr>
          <a:xfrm flipH="1" flipV="1">
            <a:off x="7030412" y="4632173"/>
            <a:ext cx="705156" cy="2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6443697" y="3810240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当前位置</a:t>
            </a:r>
          </a:p>
        </p:txBody>
      </p:sp>
      <p:cxnSp>
        <p:nvCxnSpPr>
          <p:cNvPr id="164" name="直线箭头连接符 163"/>
          <p:cNvCxnSpPr>
            <a:stCxn id="160" idx="0"/>
            <a:endCxn id="106" idx="2"/>
          </p:cNvCxnSpPr>
          <p:nvPr/>
        </p:nvCxnSpPr>
        <p:spPr>
          <a:xfrm flipV="1">
            <a:off x="7030412" y="3048989"/>
            <a:ext cx="637254" cy="7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2867945" y="681495"/>
            <a:ext cx="1106785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用户输入</a:t>
            </a:r>
          </a:p>
        </p:txBody>
      </p:sp>
      <p:cxnSp>
        <p:nvCxnSpPr>
          <p:cNvPr id="180" name="直线箭头连接符 179"/>
          <p:cNvCxnSpPr>
            <a:stCxn id="274" idx="4"/>
            <a:endCxn id="41" idx="1"/>
          </p:cNvCxnSpPr>
          <p:nvPr/>
        </p:nvCxnSpPr>
        <p:spPr>
          <a:xfrm>
            <a:off x="5082375" y="1981632"/>
            <a:ext cx="1999213" cy="435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7695862" y="3810252"/>
            <a:ext cx="1173429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错误反馈</a:t>
            </a:r>
          </a:p>
        </p:txBody>
      </p:sp>
      <p:cxnSp>
        <p:nvCxnSpPr>
          <p:cNvPr id="215" name="直线连接符 214"/>
          <p:cNvCxnSpPr>
            <a:stCxn id="153" idx="0"/>
            <a:endCxn id="214" idx="4"/>
          </p:cNvCxnSpPr>
          <p:nvPr/>
        </p:nvCxnSpPr>
        <p:spPr>
          <a:xfrm flipV="1">
            <a:off x="7735568" y="4632185"/>
            <a:ext cx="547009" cy="2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/>
          <p:cNvCxnSpPr>
            <a:stCxn id="214" idx="0"/>
            <a:endCxn id="106" idx="2"/>
          </p:cNvCxnSpPr>
          <p:nvPr/>
        </p:nvCxnSpPr>
        <p:spPr>
          <a:xfrm flipH="1" flipV="1">
            <a:off x="7667666" y="3048989"/>
            <a:ext cx="614911" cy="76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4528982" y="1159699"/>
            <a:ext cx="1106785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用户设置</a:t>
            </a:r>
          </a:p>
        </p:txBody>
      </p:sp>
      <p:cxnSp>
        <p:nvCxnSpPr>
          <p:cNvPr id="278" name="直线箭头连接符 277"/>
          <p:cNvCxnSpPr>
            <a:stCxn id="274" idx="4"/>
            <a:endCxn id="43" idx="0"/>
          </p:cNvCxnSpPr>
          <p:nvPr/>
        </p:nvCxnSpPr>
        <p:spPr>
          <a:xfrm flipH="1">
            <a:off x="4431117" y="1981632"/>
            <a:ext cx="651258" cy="4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线箭头连接符 281"/>
          <p:cNvCxnSpPr>
            <a:stCxn id="169" idx="6"/>
            <a:endCxn id="274" idx="1"/>
          </p:cNvCxnSpPr>
          <p:nvPr/>
        </p:nvCxnSpPr>
        <p:spPr>
          <a:xfrm>
            <a:off x="3974730" y="1092462"/>
            <a:ext cx="716337" cy="18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1195753" y="343568"/>
            <a:ext cx="7363051" cy="18184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0" name="直线箭头连接符 299"/>
          <p:cNvCxnSpPr>
            <a:stCxn id="43" idx="6"/>
            <a:endCxn id="106" idx="1"/>
          </p:cNvCxnSpPr>
          <p:nvPr/>
        </p:nvCxnSpPr>
        <p:spPr>
          <a:xfrm flipV="1">
            <a:off x="5280614" y="2694531"/>
            <a:ext cx="1707438" cy="13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线箭头连接符 335"/>
          <p:cNvCxnSpPr>
            <a:stCxn id="106" idx="0"/>
            <a:endCxn id="353" idx="4"/>
          </p:cNvCxnSpPr>
          <p:nvPr/>
        </p:nvCxnSpPr>
        <p:spPr>
          <a:xfrm flipV="1">
            <a:off x="7667666" y="1849084"/>
            <a:ext cx="0" cy="4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线箭头连接符 345"/>
          <p:cNvCxnSpPr/>
          <p:nvPr/>
        </p:nvCxnSpPr>
        <p:spPr>
          <a:xfrm>
            <a:off x="3411415" y="125883"/>
            <a:ext cx="8486" cy="54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椭圆 352"/>
          <p:cNvSpPr/>
          <p:nvPr/>
        </p:nvSpPr>
        <p:spPr>
          <a:xfrm>
            <a:off x="6887184" y="1027151"/>
            <a:ext cx="1560964" cy="8219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用户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乐谱界面</a:t>
            </a:r>
          </a:p>
        </p:txBody>
      </p:sp>
      <p:cxnSp>
        <p:nvCxnSpPr>
          <p:cNvPr id="361" name="直线箭头连接符 360"/>
          <p:cNvCxnSpPr>
            <a:stCxn id="353" idx="0"/>
          </p:cNvCxnSpPr>
          <p:nvPr/>
        </p:nvCxnSpPr>
        <p:spPr>
          <a:xfrm flipV="1">
            <a:off x="7667666" y="219506"/>
            <a:ext cx="0" cy="80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1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787" y="63471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START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4" idx="3"/>
            <a:endCxn id="12" idx="1"/>
          </p:cNvCxnSpPr>
          <p:nvPr/>
        </p:nvCxnSpPr>
        <p:spPr>
          <a:xfrm>
            <a:off x="1126052" y="819384"/>
            <a:ext cx="469498" cy="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95550" y="643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加载乐谱</a:t>
            </a:r>
          </a:p>
        </p:txBody>
      </p:sp>
      <p:cxnSp>
        <p:nvCxnSpPr>
          <p:cNvPr id="13" name="直线箭头连接符 12"/>
          <p:cNvCxnSpPr>
            <a:stCxn id="12" idx="2"/>
            <a:endCxn id="15" idx="0"/>
          </p:cNvCxnSpPr>
          <p:nvPr/>
        </p:nvCxnSpPr>
        <p:spPr>
          <a:xfrm flipH="1">
            <a:off x="2146342" y="1012615"/>
            <a:ext cx="0" cy="69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95550" y="17086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设置</a:t>
            </a:r>
            <a:r>
              <a:rPr kumimoji="1" lang="en-US" altLang="zh-CN" dirty="0">
                <a:solidFill>
                  <a:srgbClr val="002060"/>
                </a:solidFill>
              </a:rPr>
              <a:t>BPM</a:t>
            </a:r>
          </a:p>
        </p:txBody>
      </p:sp>
      <p:cxnSp>
        <p:nvCxnSpPr>
          <p:cNvPr id="16" name="直线箭头连接符 15"/>
          <p:cNvCxnSpPr>
            <a:stCxn id="15" idx="2"/>
            <a:endCxn id="17" idx="0"/>
          </p:cNvCxnSpPr>
          <p:nvPr/>
        </p:nvCxnSpPr>
        <p:spPr>
          <a:xfrm>
            <a:off x="2146342" y="2077950"/>
            <a:ext cx="0" cy="79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361512" y="28710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设置窗口位置</a:t>
            </a:r>
            <a:endParaRPr kumimoji="1" lang="en-US" altLang="zh-CN" dirty="0">
              <a:solidFill>
                <a:srgbClr val="00206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2890991" y="2871090"/>
            <a:ext cx="102690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07266" y="671373"/>
            <a:ext cx="8771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演奏中</a:t>
            </a:r>
          </a:p>
        </p:txBody>
      </p:sp>
      <p:cxnSp>
        <p:nvCxnSpPr>
          <p:cNvPr id="20" name="直线箭头连接符 19"/>
          <p:cNvCxnSpPr>
            <a:stCxn id="19" idx="2"/>
            <a:endCxn id="33" idx="0"/>
          </p:cNvCxnSpPr>
          <p:nvPr/>
        </p:nvCxnSpPr>
        <p:spPr>
          <a:xfrm>
            <a:off x="4745848" y="1040705"/>
            <a:ext cx="5854" cy="237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22813" y="17657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乐谱跟随显示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432960" y="2362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错误判断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197704" y="3410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出现错误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5602" y="4634559"/>
            <a:ext cx="18004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能够继续识别</a:t>
            </a:r>
            <a:r>
              <a:rPr kumimoji="1" lang="zh-CN" altLang="en-US" dirty="0"/>
              <a:t>？</a:t>
            </a:r>
          </a:p>
        </p:txBody>
      </p:sp>
      <p:cxnSp>
        <p:nvCxnSpPr>
          <p:cNvPr id="40" name="直线箭头连接符 39"/>
          <p:cNvCxnSpPr>
            <a:stCxn id="33" idx="2"/>
            <a:endCxn id="36" idx="0"/>
          </p:cNvCxnSpPr>
          <p:nvPr/>
        </p:nvCxnSpPr>
        <p:spPr>
          <a:xfrm flipH="1">
            <a:off x="4745849" y="3780283"/>
            <a:ext cx="5853" cy="85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82996" y="48451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</a:t>
            </a:r>
            <a:endParaRPr kumimoji="1" lang="zh-CN" altLang="en-US" dirty="0"/>
          </a:p>
        </p:txBody>
      </p:sp>
      <p:cxnSp>
        <p:nvCxnSpPr>
          <p:cNvPr id="50" name="肘形连接符 49"/>
          <p:cNvCxnSpPr>
            <a:stCxn id="36" idx="1"/>
            <a:endCxn id="126" idx="2"/>
          </p:cNvCxnSpPr>
          <p:nvPr/>
        </p:nvCxnSpPr>
        <p:spPr>
          <a:xfrm rot="10800000">
            <a:off x="2084936" y="4107673"/>
            <a:ext cx="1760667" cy="71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783346" y="4638503"/>
            <a:ext cx="11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错误处理</a:t>
            </a:r>
          </a:p>
        </p:txBody>
      </p:sp>
      <p:cxnSp>
        <p:nvCxnSpPr>
          <p:cNvPr id="74" name="肘形连接符 73"/>
          <p:cNvCxnSpPr>
            <a:stCxn id="36" idx="2"/>
            <a:endCxn id="72" idx="2"/>
          </p:cNvCxnSpPr>
          <p:nvPr/>
        </p:nvCxnSpPr>
        <p:spPr>
          <a:xfrm rot="16200000" flipH="1">
            <a:off x="6048966" y="3700773"/>
            <a:ext cx="3944" cy="2610179"/>
          </a:xfrm>
          <a:prstGeom prst="bentConnector3">
            <a:avLst>
              <a:gd name="adj1" fmla="val 16299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2" idx="0"/>
            <a:endCxn id="19" idx="3"/>
          </p:cNvCxnSpPr>
          <p:nvPr/>
        </p:nvCxnSpPr>
        <p:spPr>
          <a:xfrm rot="16200000" flipV="1">
            <a:off x="4378997" y="1661471"/>
            <a:ext cx="3782464" cy="2171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框架 86"/>
          <p:cNvSpPr/>
          <p:nvPr/>
        </p:nvSpPr>
        <p:spPr>
          <a:xfrm>
            <a:off x="3206420" y="244234"/>
            <a:ext cx="5238303" cy="6291461"/>
          </a:xfrm>
          <a:prstGeom prst="frame">
            <a:avLst>
              <a:gd name="adj1" fmla="val 4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右箭头 87"/>
          <p:cNvSpPr/>
          <p:nvPr/>
        </p:nvSpPr>
        <p:spPr>
          <a:xfrm>
            <a:off x="7360271" y="1234497"/>
            <a:ext cx="159157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315561" y="957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停止演奏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770308" y="50741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96" name="框架 95"/>
          <p:cNvSpPr/>
          <p:nvPr/>
        </p:nvSpPr>
        <p:spPr>
          <a:xfrm>
            <a:off x="5132451" y="1437230"/>
            <a:ext cx="1750383" cy="1577196"/>
          </a:xfrm>
          <a:prstGeom prst="frame">
            <a:avLst>
              <a:gd name="adj1" fmla="val 55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0" name="肘形连接符 99"/>
          <p:cNvCxnSpPr>
            <a:stCxn id="111" idx="2"/>
            <a:endCxn id="126" idx="2"/>
          </p:cNvCxnSpPr>
          <p:nvPr/>
        </p:nvCxnSpPr>
        <p:spPr>
          <a:xfrm rot="5400000">
            <a:off x="5667722" y="-8156"/>
            <a:ext cx="533042" cy="7698615"/>
          </a:xfrm>
          <a:prstGeom prst="bentConnector3">
            <a:avLst>
              <a:gd name="adj1" fmla="val 580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>
            <a:off x="10337487" y="3374413"/>
            <a:ext cx="865576" cy="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1317031" y="32227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END</a:t>
            </a:r>
            <a:endParaRPr kumimoji="1"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218031" y="1234497"/>
            <a:ext cx="1149942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练习反馈</a:t>
            </a:r>
          </a:p>
        </p:txBody>
      </p:sp>
      <p:cxnSp>
        <p:nvCxnSpPr>
          <p:cNvPr id="110" name="直线箭头连接符 109"/>
          <p:cNvCxnSpPr/>
          <p:nvPr/>
        </p:nvCxnSpPr>
        <p:spPr>
          <a:xfrm>
            <a:off x="9769515" y="1671514"/>
            <a:ext cx="23487" cy="141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9118751" y="3205298"/>
            <a:ext cx="132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结束演奏</a:t>
            </a:r>
            <a:r>
              <a:rPr kumimoji="1" lang="zh-CN" altLang="en-US" dirty="0"/>
              <a:t>？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0525091" y="33818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9283485" y="364293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</a:t>
            </a:r>
            <a:endParaRPr kumimoji="1"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1736757" y="3738340"/>
            <a:ext cx="6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重置</a:t>
            </a:r>
          </a:p>
        </p:txBody>
      </p:sp>
      <p:cxnSp>
        <p:nvCxnSpPr>
          <p:cNvPr id="134" name="直线箭头连接符 133"/>
          <p:cNvCxnSpPr/>
          <p:nvPr/>
        </p:nvCxnSpPr>
        <p:spPr>
          <a:xfrm flipV="1">
            <a:off x="2084934" y="3257010"/>
            <a:ext cx="0" cy="38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5779" y="31054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乐谱跟随显示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1720325" y="984738"/>
            <a:ext cx="191728" cy="46107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69557" y="984738"/>
            <a:ext cx="149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、只翻页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、标记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2824585" y="1919873"/>
            <a:ext cx="317543" cy="2429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18635" y="1837351"/>
            <a:ext cx="2522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过去音符（错误反馈？）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689634" y="1357046"/>
            <a:ext cx="242025" cy="1364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63206" y="1169723"/>
            <a:ext cx="104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小节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播放线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95" y="2176415"/>
            <a:ext cx="6281685" cy="117057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39" y="733434"/>
            <a:ext cx="6300795" cy="11864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498" y="3603529"/>
            <a:ext cx="5926513" cy="126389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128" y="5416062"/>
            <a:ext cx="6487088" cy="1110722"/>
          </a:xfrm>
          <a:prstGeom prst="rect">
            <a:avLst/>
          </a:prstGeom>
        </p:spPr>
      </p:pic>
      <p:cxnSp>
        <p:nvCxnSpPr>
          <p:cNvPr id="25" name="直线箭头连接符 24"/>
          <p:cNvCxnSpPr/>
          <p:nvPr/>
        </p:nvCxnSpPr>
        <p:spPr>
          <a:xfrm>
            <a:off x="4736123" y="4422674"/>
            <a:ext cx="0" cy="118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6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198</Words>
  <Application>Microsoft Macintosh PowerPoint</Application>
  <PresentationFormat>宽屏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Mye0916</dc:creator>
  <cp:lastModifiedBy>Microsoft Office User</cp:lastModifiedBy>
  <cp:revision>56</cp:revision>
  <dcterms:created xsi:type="dcterms:W3CDTF">2019-05-13T10:36:57Z</dcterms:created>
  <dcterms:modified xsi:type="dcterms:W3CDTF">2019-06-12T06:52:22Z</dcterms:modified>
</cp:coreProperties>
</file>