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sldIdLst>
    <p:sldId id="258" r:id="rId2"/>
    <p:sldId id="274" r:id="rId3"/>
    <p:sldId id="276" r:id="rId4"/>
    <p:sldId id="275" r:id="rId5"/>
    <p:sldId id="277" r:id="rId6"/>
    <p:sldId id="261" r:id="rId7"/>
    <p:sldId id="259" r:id="rId8"/>
    <p:sldId id="265" r:id="rId9"/>
    <p:sldId id="264" r:id="rId10"/>
    <p:sldId id="262" r:id="rId11"/>
    <p:sldId id="260" r:id="rId12"/>
    <p:sldId id="278" r:id="rId13"/>
    <p:sldId id="279" r:id="rId14"/>
    <p:sldId id="270" r:id="rId15"/>
    <p:sldId id="269" r:id="rId16"/>
    <p:sldId id="268" r:id="rId17"/>
    <p:sldId id="272" r:id="rId18"/>
    <p:sldId id="271" r:id="rId19"/>
  </p:sldIdLst>
  <p:sldSz cx="12192000" cy="6858000"/>
  <p:notesSz cx="7099300" cy="10234613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544"/>
    <a:srgbClr val="1E6293"/>
    <a:srgbClr val="0000CC"/>
    <a:srgbClr val="EEF2F7"/>
    <a:srgbClr val="AFC2DA"/>
    <a:srgbClr val="E8EEF7"/>
    <a:srgbClr val="B1874F"/>
    <a:srgbClr val="B5A14B"/>
    <a:srgbClr val="9DBB61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1" autoAdjust="0"/>
    <p:restoredTop sz="87222" autoAdjust="0"/>
  </p:normalViewPr>
  <p:slideViewPr>
    <p:cSldViewPr showGuides="1">
      <p:cViewPr varScale="1">
        <p:scale>
          <a:sx n="74" d="100"/>
          <a:sy n="74" d="100"/>
        </p:scale>
        <p:origin x="76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3F10003-BFA5-473D-9676-D6DDDF8FE854}" type="datetimeFigureOut">
              <a:rPr lang="zh-CN" altLang="en-US" smtClean="0"/>
              <a:pPr/>
              <a:t>2019/11/25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921BD17-47DF-470C-B7ED-7A7F0176657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1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两种数据集有较大的差别，如何利用已有的数据集辅佐自有数据集的训练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0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左图：</a:t>
            </a:r>
            <a:r>
              <a:rPr lang="en-US" altLang="zh-CN" dirty="0" err="1"/>
              <a:t>PruningNet</a:t>
            </a:r>
            <a:r>
              <a:rPr lang="zh-CN" altLang="en-US" dirty="0"/>
              <a:t>剪枝成为</a:t>
            </a:r>
            <a:r>
              <a:rPr lang="en-US" altLang="zh-CN" dirty="0" err="1"/>
              <a:t>PrunedNet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右图：</a:t>
            </a:r>
            <a:r>
              <a:rPr lang="en-US" altLang="zh-CN" dirty="0" err="1"/>
              <a:t>PruningNet</a:t>
            </a:r>
            <a:r>
              <a:rPr lang="zh-CN" altLang="en-US" dirty="0"/>
              <a:t>与</a:t>
            </a:r>
            <a:r>
              <a:rPr lang="en-US" altLang="zh-CN" dirty="0" err="1"/>
              <a:t>PrunedNet</a:t>
            </a:r>
            <a:r>
              <a:rPr lang="zh-CN" altLang="en-US" dirty="0"/>
              <a:t>相连的结构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54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左图：</a:t>
            </a:r>
            <a:r>
              <a:rPr lang="en-US" altLang="zh-CN" dirty="0" err="1"/>
              <a:t>PruningNet</a:t>
            </a:r>
            <a:r>
              <a:rPr lang="zh-CN" altLang="en-US" dirty="0"/>
              <a:t>剪枝成为</a:t>
            </a:r>
            <a:r>
              <a:rPr lang="en-US" altLang="zh-CN" dirty="0" err="1"/>
              <a:t>PrunedNet</a:t>
            </a:r>
            <a:r>
              <a:rPr lang="zh-CN" altLang="en-US" dirty="0"/>
              <a:t>的过程</a:t>
            </a:r>
            <a:endParaRPr lang="en-US" altLang="zh-CN" dirty="0"/>
          </a:p>
          <a:p>
            <a:r>
              <a:rPr lang="zh-CN" altLang="en-US" dirty="0"/>
              <a:t>右图：</a:t>
            </a:r>
            <a:r>
              <a:rPr lang="en-US" altLang="zh-CN" dirty="0" err="1"/>
              <a:t>PruningNet</a:t>
            </a:r>
            <a:r>
              <a:rPr lang="zh-CN" altLang="en-US" dirty="0"/>
              <a:t>与</a:t>
            </a:r>
            <a:r>
              <a:rPr lang="en-US" altLang="zh-CN" dirty="0" err="1"/>
              <a:t>PrunedNet</a:t>
            </a:r>
            <a:r>
              <a:rPr lang="zh-CN" altLang="en-US" dirty="0"/>
              <a:t>相连的结构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2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04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461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1BD17-47DF-470C-B7ED-7A7F0176657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66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" y="2636912"/>
            <a:ext cx="12192001" cy="936104"/>
          </a:xfrm>
        </p:spPr>
        <p:txBody>
          <a:bodyPr/>
          <a:lstStyle>
            <a:lvl1pPr algn="ctr">
              <a:defRPr sz="5400" b="1" i="0">
                <a:solidFill>
                  <a:srgbClr val="1E62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98534" y="4221088"/>
            <a:ext cx="10794933" cy="792088"/>
          </a:xfrm>
        </p:spPr>
        <p:txBody>
          <a:bodyPr anchor="ctr" anchorCtr="0"/>
          <a:lstStyle>
            <a:lvl1pPr marL="0" indent="0" algn="ctr">
              <a:buFontTx/>
              <a:buNone/>
              <a:defRPr sz="280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23592" y="260649"/>
            <a:ext cx="912101" cy="93610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012" y="60665"/>
            <a:ext cx="2183564" cy="11360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54EC3D-7515-4E1B-8148-C331EEE52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ED40D96-BFF1-49C6-98A2-335E11D3A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596" y="1016037"/>
            <a:ext cx="1104020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7F776EC-ABDF-4488-BE93-0C4B68F57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5387" y="332657"/>
            <a:ext cx="1104122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62349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800" b="1" cap="all">
                <a:solidFill>
                  <a:srgbClr val="1E629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CCF68B1-64CE-423A-B9B5-F3D9999832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423592" y="260649"/>
            <a:ext cx="912101" cy="9361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025CE36-B935-4A70-9595-AC3B3A7374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6012" y="60665"/>
            <a:ext cx="2183564" cy="113608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381" y="332657"/>
            <a:ext cx="11233248" cy="574675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381" y="980728"/>
            <a:ext cx="5610357" cy="5439544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F4B960-0027-41EF-A114-32F7150652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1"/>
          </p:nvPr>
        </p:nvSpPr>
        <p:spPr>
          <a:xfrm>
            <a:off x="6192011" y="980728"/>
            <a:ext cx="5568619" cy="5439544"/>
          </a:xfrm>
        </p:spPr>
        <p:txBody>
          <a:bodyPr/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F4B960-0027-41EF-A114-32F71506528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288D98-7FB7-43DD-943F-2E99D977B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5387" y="332657"/>
            <a:ext cx="1104122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</p:spTree>
  </p:cSld>
  <p:clrMapOvr>
    <a:masterClrMapping/>
  </p:clrMapOvr>
  <p:transition>
    <p:fade thruBlk="1"/>
  </p:transition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A7CFC3-6B2E-4335-BE34-E19C7B21A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9908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48528" y="6165305"/>
            <a:ext cx="1296145" cy="637927"/>
          </a:xfrm>
          <a:prstGeom prst="rect">
            <a:avLst/>
          </a:prstGeom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2596" y="1016037"/>
            <a:ext cx="11040203" cy="54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5387" y="332657"/>
            <a:ext cx="11041227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685239" y="6525343"/>
            <a:ext cx="814916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2576B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/>
              </a:defRPr>
            </a:lvl1pPr>
          </a:lstStyle>
          <a:p>
            <a:fld id="{26F4B960-0027-41EF-A114-32F7150652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9" r:id="rId2"/>
    <p:sldLayoutId id="2147483656" r:id="rId3"/>
    <p:sldLayoutId id="2147483657" r:id="rId4"/>
    <p:sldLayoutId id="2147483658" r:id="rId5"/>
    <p:sldLayoutId id="2147483660" r:id="rId6"/>
  </p:sldLayoutIdLst>
  <p:transition>
    <p:fade thruBlk="1"/>
  </p:transition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i="0">
          <a:solidFill>
            <a:srgbClr val="1E6293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5F5F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5F5F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5F5F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5F5F5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5F5F5F"/>
          </a:solidFill>
          <a:latin typeface="Eurostile" pitchFamily="34" charset="0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206698"/>
        </a:buClr>
        <a:buSzPct val="70000"/>
        <a:buFont typeface="Wingdings" charset="2"/>
        <a:buChar char="l"/>
        <a:defRPr sz="2800" b="0" i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206698"/>
        </a:buClr>
        <a:buSzPct val="70000"/>
        <a:buFont typeface="Wingdings" charset="2"/>
        <a:buChar char="l"/>
        <a:defRPr sz="2800" b="0" i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143000" indent="-22860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206698"/>
        </a:buClr>
        <a:buSzPct val="70000"/>
        <a:buFont typeface="Wingdings" charset="2"/>
        <a:buChar char="l"/>
        <a:defRPr sz="2800" b="0" i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1600200" indent="-22860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206698"/>
        </a:buClr>
        <a:buSzPct val="70000"/>
        <a:buFont typeface="Wingdings" charset="2"/>
        <a:buChar char="l"/>
        <a:defRPr sz="2800" b="0" i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057400" indent="-228600" algn="l" rtl="0" eaLnBrk="1" fontAlgn="base" hangingPunct="1">
        <a:lnSpc>
          <a:spcPct val="150000"/>
        </a:lnSpc>
        <a:spcBef>
          <a:spcPts val="0"/>
        </a:spcBef>
        <a:spcAft>
          <a:spcPct val="0"/>
        </a:spcAft>
        <a:buClr>
          <a:srgbClr val="206698"/>
        </a:buClr>
        <a:buSzPct val="70000"/>
        <a:buFont typeface="Wingdings" charset="2"/>
        <a:buChar char="l"/>
        <a:defRPr sz="2800" b="0" i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i="1">
          <a:solidFill>
            <a:srgbClr val="5F5F5F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lebolano/yolov3-network-slimming" TargetMode="External"/><Relationship Id="rId2" Type="http://schemas.openxmlformats.org/officeDocument/2006/relationships/hyperlink" Target="https://github.com/PengyiZhang/SlimYOLOv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iuzechun/MetaPrun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9DDFA-52CF-4D03-A823-40466928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神经网络压缩调研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F78695-89CC-4006-80D7-CA6FDB35A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7799170"/>
      </p:ext>
    </p:ext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4E88F0-8811-4269-B419-D654E8E7E0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2A864-C437-4F7C-B5B0-B9C70C55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硬件配置：华域内部服务器（</a:t>
            </a:r>
            <a:r>
              <a:rPr lang="en-US" altLang="zh-CN" sz="2400" dirty="0"/>
              <a:t>Nvidia RTX 2080Ti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软件配置：</a:t>
            </a:r>
            <a:r>
              <a:rPr lang="en-US" altLang="zh-CN" sz="2400" dirty="0" err="1"/>
              <a:t>PyTorch</a:t>
            </a:r>
            <a:r>
              <a:rPr lang="en-US" altLang="zh-CN" sz="2400" dirty="0"/>
              <a:t> 1.0+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9AF1BA92-66A4-47A5-8BAE-FA403046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SlimYOLOv3 </a:t>
            </a:r>
            <a:r>
              <a:rPr lang="zh-CN" altLang="en-US" dirty="0"/>
              <a:t>实际训练情况</a:t>
            </a:r>
          </a:p>
        </p:txBody>
      </p:sp>
      <p:graphicFrame>
        <p:nvGraphicFramePr>
          <p:cNvPr id="5" name="内容占位符 7">
            <a:extLst>
              <a:ext uri="{FF2B5EF4-FFF2-40B4-BE49-F238E27FC236}">
                <a16:creationId xmlns:a16="http://schemas.microsoft.com/office/drawing/2014/main" id="{B767B855-834E-4A66-9396-5DFAEF00FE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4723262"/>
              </p:ext>
            </p:extLst>
          </p:nvPr>
        </p:nvGraphicFramePr>
        <p:xfrm>
          <a:off x="1487488" y="2636912"/>
          <a:ext cx="950505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903068715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40146161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62235475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471884499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压缩率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标称指标*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实际测试指标*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0689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YOLOv3-SPP3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0% (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未压缩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18.2%/255.8MB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18.3%/255.8MB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45221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SlimYOLOv3-50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17.7%/133.6MB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17.3%/121.1MB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0558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SlimYOLOv3-90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16.2%/32.3MB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未测试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29562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SlimYOLOv3-95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95%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15.3%/20.4MB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未测试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126040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52CBAF0-EF04-420B-855C-3C33EA9A8C11}"/>
              </a:ext>
            </a:extLst>
          </p:cNvPr>
          <p:cNvSpPr txBox="1"/>
          <p:nvPr/>
        </p:nvSpPr>
        <p:spPr>
          <a:xfrm>
            <a:off x="563601" y="5802110"/>
            <a:ext cx="110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*：指标包括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和网络权值文件大小，在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416*416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大小上进行测试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：开源模型未完全复现，除了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压缩率以外的压缩率压缩效果都基本无效，无法进行对比测试</a:t>
            </a:r>
          </a:p>
        </p:txBody>
      </p:sp>
    </p:spTree>
    <p:extLst>
      <p:ext uri="{BB962C8B-B14F-4D97-AF65-F5344CB8AC3E}">
        <p14:creationId xmlns:p14="http://schemas.microsoft.com/office/powerpoint/2010/main" val="3397879239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328D16-A121-4D39-A108-894B477A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剪枝与结构搜索相结合</a:t>
            </a:r>
            <a:endParaRPr lang="en-US" altLang="zh-CN" sz="2400" dirty="0"/>
          </a:p>
          <a:p>
            <a:pPr lvl="1"/>
            <a:r>
              <a:rPr lang="zh-CN" altLang="en-US" sz="2400" dirty="0"/>
              <a:t>从已有的大模型出发进行搜索</a:t>
            </a:r>
            <a:endParaRPr lang="en-US" altLang="zh-CN" sz="2400" dirty="0"/>
          </a:p>
          <a:p>
            <a:pPr lvl="1"/>
            <a:r>
              <a:rPr lang="zh-CN" altLang="en-US" sz="2400" dirty="0"/>
              <a:t>自动根据约束搜索剪枝后的结构</a:t>
            </a:r>
            <a:endParaRPr lang="en-US" altLang="zh-CN" sz="2400" dirty="0"/>
          </a:p>
          <a:p>
            <a:pPr lvl="1"/>
            <a:r>
              <a:rPr lang="zh-CN" altLang="en-US" sz="2400" dirty="0"/>
              <a:t>并自动为剪枝后的模型生成权重</a:t>
            </a:r>
            <a:endParaRPr lang="en-US" altLang="zh-CN" sz="2400" dirty="0"/>
          </a:p>
          <a:p>
            <a:pPr lvl="1"/>
            <a:r>
              <a:rPr lang="zh-CN" altLang="en-US" sz="2400" dirty="0"/>
              <a:t>能与进化算法等搜索方法相结合</a:t>
            </a:r>
            <a:endParaRPr lang="en-US" altLang="zh-CN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C013CB-26F6-4F49-BA94-46DAAA939632}"/>
              </a:ext>
            </a:extLst>
          </p:cNvPr>
          <p:cNvSpPr txBox="1"/>
          <p:nvPr/>
        </p:nvSpPr>
        <p:spPr>
          <a:xfrm>
            <a:off x="563601" y="5802110"/>
            <a:ext cx="110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Liu Z, Mu H, Zhang X, et al.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MetaPruning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: Meta Learning for Automatic Neural Network Channel Pruning[J]. </a:t>
            </a:r>
            <a:r>
              <a:rPr lang="en-US" altLang="zh-CN" dirty="0" err="1">
                <a:solidFill>
                  <a:schemeClr val="bg1">
                    <a:lumMod val="75000"/>
                  </a:schemeClr>
                </a:solidFill>
              </a:rPr>
              <a:t>arXiv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 preprint arXiv:1903.10258, 2019.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735875-1E8D-473F-BC20-E277F85BD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05" y="1284268"/>
            <a:ext cx="5404506" cy="407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30153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2E7D045D-0313-49E6-AD8F-83F99784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左侧：</a:t>
            </a:r>
            <a:r>
              <a:rPr lang="en-US" altLang="zh-CN" sz="2400" dirty="0" err="1"/>
              <a:t>PruningNet</a:t>
            </a:r>
            <a:r>
              <a:rPr lang="zh-CN" altLang="en-US" sz="2400" dirty="0"/>
              <a:t>，原始网络</a:t>
            </a:r>
            <a:endParaRPr lang="en-US" altLang="zh-CN" sz="2400" dirty="0"/>
          </a:p>
          <a:p>
            <a:r>
              <a:rPr lang="zh-CN" altLang="en-US" sz="2400" dirty="0"/>
              <a:t>右侧：</a:t>
            </a:r>
            <a:r>
              <a:rPr lang="en-US" altLang="zh-CN" sz="2400" dirty="0" err="1"/>
              <a:t>PrunedNet</a:t>
            </a:r>
            <a:r>
              <a:rPr lang="zh-CN" altLang="en-US" sz="2400" dirty="0"/>
              <a:t>，剪枝后网络</a:t>
            </a:r>
            <a:endParaRPr lang="en-US" altLang="zh-CN" sz="2400" dirty="0"/>
          </a:p>
          <a:p>
            <a:r>
              <a:rPr lang="zh-CN" altLang="en-US" sz="2400" dirty="0"/>
              <a:t>训练过程中的</a:t>
            </a:r>
            <a:r>
              <a:rPr lang="en-US" altLang="zh-CN" sz="2400" dirty="0"/>
              <a:t>coding vector</a:t>
            </a:r>
            <a:br>
              <a:rPr lang="en-US" altLang="zh-CN" sz="2400" dirty="0"/>
            </a:br>
            <a:r>
              <a:rPr lang="zh-CN" altLang="en-US" sz="2400" dirty="0"/>
              <a:t>在状态空间里</a:t>
            </a:r>
            <a:r>
              <a:rPr lang="zh-CN" altLang="en-US" sz="2400" u="sng" dirty="0"/>
              <a:t>随机</a:t>
            </a:r>
            <a:r>
              <a:rPr lang="zh-CN" altLang="en-US" sz="2400" dirty="0"/>
              <a:t>采样，</a:t>
            </a:r>
            <a:br>
              <a:rPr lang="en-US" altLang="zh-CN" sz="2400" dirty="0"/>
            </a:br>
            <a:r>
              <a:rPr lang="zh-CN" altLang="en-US" sz="2400" dirty="0"/>
              <a:t>随机选取每层的</a:t>
            </a:r>
            <a:r>
              <a:rPr lang="en-US" altLang="zh-CN" sz="2400" dirty="0"/>
              <a:t>channel</a:t>
            </a:r>
            <a:r>
              <a:rPr lang="zh-CN" altLang="en-US" sz="2400" dirty="0"/>
              <a:t>数量</a:t>
            </a:r>
            <a:br>
              <a:rPr lang="zh-CN" altLang="en-US" sz="2000" dirty="0"/>
            </a:br>
            <a:endParaRPr lang="zh-CN" altLang="en-US" sz="20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E8165-BEE2-4315-B4CD-3544D583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840" y="997118"/>
            <a:ext cx="4681645" cy="48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3647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D446A4D-3AD6-4D97-B519-E1E46C14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PruningNet</a:t>
            </a:r>
            <a:r>
              <a:rPr lang="zh-CN" altLang="en-US" sz="2400" dirty="0"/>
              <a:t>由多个</a:t>
            </a:r>
            <a:r>
              <a:rPr lang="en-US" altLang="zh-CN" sz="2400" dirty="0" err="1"/>
              <a:t>PruningBlock</a:t>
            </a:r>
            <a:r>
              <a:rPr lang="zh-CN" altLang="en-US" sz="2400" dirty="0"/>
              <a:t>组成</a:t>
            </a:r>
            <a:br>
              <a:rPr lang="en-US" altLang="zh-CN" sz="2400" dirty="0"/>
            </a:br>
            <a:r>
              <a:rPr lang="zh-CN" altLang="en-US" sz="2400" dirty="0"/>
              <a:t>每个</a:t>
            </a:r>
            <a:r>
              <a:rPr lang="en-US" altLang="zh-CN" sz="2400" dirty="0" err="1"/>
              <a:t>PruningBlock</a:t>
            </a:r>
            <a:r>
              <a:rPr lang="zh-CN" altLang="en-US" sz="2400" dirty="0"/>
              <a:t>是一个两层的</a:t>
            </a:r>
            <a:r>
              <a:rPr lang="en-US" altLang="zh-CN" sz="2400" dirty="0"/>
              <a:t>MLP</a:t>
            </a:r>
          </a:p>
          <a:p>
            <a:endParaRPr lang="en-US" altLang="zh-CN" sz="2400" dirty="0"/>
          </a:p>
          <a:p>
            <a:r>
              <a:rPr lang="zh-CN" altLang="en-US" sz="2400" dirty="0"/>
              <a:t>包含网络结构的</a:t>
            </a:r>
            <a:r>
              <a:rPr lang="en-US" altLang="zh-CN" sz="2400" dirty="0"/>
              <a:t>Coding Vector</a:t>
            </a:r>
            <a:br>
              <a:rPr lang="en-US" altLang="zh-CN" sz="2400" dirty="0"/>
            </a:br>
            <a:r>
              <a:rPr lang="zh-CN" altLang="en-US" sz="2400" dirty="0"/>
              <a:t>经过</a:t>
            </a:r>
            <a:r>
              <a:rPr lang="en-US" altLang="zh-CN" sz="2400" dirty="0"/>
              <a:t>reshape</a:t>
            </a:r>
            <a:r>
              <a:rPr lang="zh-CN" altLang="en-US" sz="2400" dirty="0"/>
              <a:t>后转化为</a:t>
            </a:r>
            <a:r>
              <a:rPr lang="en-US" altLang="zh-CN" sz="2400" dirty="0"/>
              <a:t>Weight Matrix</a:t>
            </a:r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Weight Matrix</a:t>
            </a:r>
            <a:r>
              <a:rPr lang="zh-CN" altLang="en-US" sz="2400" dirty="0"/>
              <a:t>进行剪枝得到</a:t>
            </a:r>
            <a:r>
              <a:rPr lang="en-US" altLang="zh-CN" sz="2400" dirty="0"/>
              <a:t>weight</a:t>
            </a:r>
          </a:p>
          <a:p>
            <a:r>
              <a:rPr lang="zh-CN" altLang="en-US" sz="2400" dirty="0"/>
              <a:t>经过一个</a:t>
            </a:r>
            <a:r>
              <a:rPr lang="en-US" altLang="zh-CN" sz="2400" dirty="0"/>
              <a:t>batch</a:t>
            </a:r>
            <a:r>
              <a:rPr lang="zh-CN" altLang="en-US" sz="2400" dirty="0"/>
              <a:t>的训练得到网络</a:t>
            </a:r>
            <a:r>
              <a:rPr lang="en-US" altLang="zh-CN" sz="2400" dirty="0"/>
              <a:t>loss</a:t>
            </a:r>
            <a:r>
              <a:rPr lang="zh-CN" altLang="en-US" sz="2400" dirty="0"/>
              <a:t>值</a:t>
            </a:r>
          </a:p>
          <a:p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E241E26-69C8-49F1-994E-5012191D5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68"/>
          <a:stretch/>
        </p:blipFill>
        <p:spPr>
          <a:xfrm>
            <a:off x="7125351" y="3182868"/>
            <a:ext cx="4391991" cy="30895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379575-8EEA-492D-96DC-ADCD0E8DBD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364" b="57273"/>
          <a:stretch/>
        </p:blipFill>
        <p:spPr>
          <a:xfrm>
            <a:off x="7462193" y="907331"/>
            <a:ext cx="3312368" cy="20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9686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5F1FA2-7BF6-4327-B514-9A3017904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可以自动裁剪类似于</a:t>
            </a:r>
            <a:r>
              <a:rPr lang="en-US" altLang="zh-CN" sz="2400" dirty="0"/>
              <a:t>Resnet</a:t>
            </a:r>
            <a:r>
              <a:rPr lang="zh-CN" altLang="en-US" sz="2400" dirty="0"/>
              <a:t>带有</a:t>
            </a:r>
            <a:r>
              <a:rPr lang="en-US" altLang="zh-CN" sz="2400" dirty="0"/>
              <a:t>shortcut</a:t>
            </a:r>
            <a:r>
              <a:rPr lang="zh-CN" altLang="en-US" sz="2400" dirty="0"/>
              <a:t>的网络结构</a:t>
            </a:r>
            <a:endParaRPr lang="en-US" altLang="zh-CN" sz="2400" dirty="0"/>
          </a:p>
          <a:p>
            <a:r>
              <a:rPr lang="zh-CN" altLang="en-US" sz="2400" dirty="0"/>
              <a:t>没有</a:t>
            </a:r>
            <a:r>
              <a:rPr lang="en-US" altLang="zh-CN" sz="2400" dirty="0"/>
              <a:t>shortcut</a:t>
            </a:r>
            <a:r>
              <a:rPr lang="zh-CN" altLang="en-US" sz="2400" dirty="0"/>
              <a:t>结构：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</a:t>
            </a:r>
            <a:r>
              <a:rPr lang="en-US" altLang="zh-CN" sz="2400" dirty="0"/>
              <a:t>conv layer</a:t>
            </a:r>
            <a:r>
              <a:rPr lang="zh-CN" altLang="en-US" sz="2400" dirty="0"/>
              <a:t>都配上</a:t>
            </a:r>
            <a:r>
              <a:rPr lang="en-US" altLang="zh-CN" sz="2400" dirty="0" err="1"/>
              <a:t>PruningBlock</a:t>
            </a:r>
            <a:endParaRPr lang="en-US" altLang="zh-CN" sz="2400" dirty="0"/>
          </a:p>
          <a:p>
            <a:r>
              <a:rPr lang="zh-CN" altLang="en-US" sz="2400" dirty="0"/>
              <a:t>含有</a:t>
            </a:r>
            <a:r>
              <a:rPr lang="en-US" altLang="zh-CN" sz="2400" dirty="0"/>
              <a:t>shortcut</a:t>
            </a:r>
            <a:r>
              <a:rPr lang="zh-CN" altLang="en-US" sz="2400" dirty="0"/>
              <a:t>结构：</a:t>
            </a:r>
            <a:endParaRPr lang="en-US" altLang="zh-CN" sz="2400" dirty="0"/>
          </a:p>
          <a:p>
            <a:pPr lvl="1"/>
            <a:r>
              <a:rPr lang="zh-CN" altLang="en-US" sz="2400" dirty="0"/>
              <a:t>每个</a:t>
            </a:r>
            <a:r>
              <a:rPr lang="en-US" altLang="zh-CN" sz="2400" dirty="0" err="1"/>
              <a:t>resnet</a:t>
            </a:r>
            <a:r>
              <a:rPr lang="en-US" altLang="zh-CN" sz="2400" dirty="0"/>
              <a:t> block</a:t>
            </a:r>
            <a:r>
              <a:rPr lang="zh-CN" altLang="en-US" sz="2400" dirty="0"/>
              <a:t>配上</a:t>
            </a:r>
            <a:r>
              <a:rPr lang="en-US" altLang="zh-CN" sz="2400" dirty="0" err="1"/>
              <a:t>PruningBlock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86C5A1-B6ED-492F-896A-55887ADC5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8412" y="2214156"/>
            <a:ext cx="4582164" cy="351521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85150F6-C557-4F29-96FA-1D3DE35CADC2}"/>
              </a:ext>
            </a:extLst>
          </p:cNvPr>
          <p:cNvSpPr txBox="1"/>
          <p:nvPr/>
        </p:nvSpPr>
        <p:spPr>
          <a:xfrm>
            <a:off x="7472694" y="1844824"/>
            <a:ext cx="334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w/o shortcut (e.g. </a:t>
            </a:r>
            <a:r>
              <a:rPr lang="en-US" altLang="zh-CN" dirty="0" err="1"/>
              <a:t>MobileNet</a:t>
            </a:r>
            <a:r>
              <a:rPr lang="en-US" altLang="zh-CN" dirty="0"/>
              <a:t> V1)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5AB642-86E5-44E6-B1F5-A24D5C531ED9}"/>
              </a:ext>
            </a:extLst>
          </p:cNvPr>
          <p:cNvSpPr txBox="1"/>
          <p:nvPr/>
        </p:nvSpPr>
        <p:spPr>
          <a:xfrm>
            <a:off x="7760817" y="5711190"/>
            <a:ext cx="276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With shortcut (e.g. Resnet)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478197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7787-5D14-4F0D-B35B-D06EC4EF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使用遗传算法选择硬约束（参数大小、精度、速度等）下指标最高的网络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7B0DBC-DA63-4D40-A5E5-300A2ACB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421" y="1556792"/>
            <a:ext cx="4968552" cy="468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7770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E02D20D-F8DE-4A22-BD60-4A79EEEE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Dataset</a:t>
            </a:r>
            <a:r>
              <a:rPr lang="zh-CN" altLang="en-US" sz="2400" dirty="0"/>
              <a:t>：</a:t>
            </a:r>
            <a:r>
              <a:rPr lang="en-US" altLang="zh-CN" sz="2400" dirty="0"/>
              <a:t>ImageNet2012</a:t>
            </a: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MetaPruning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20FEB4-4C8B-4983-A8C0-23AB677F6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80" y="4324729"/>
            <a:ext cx="5163271" cy="24292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8BF543-87EF-4895-8AB5-EC916BD36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01" y="1556792"/>
            <a:ext cx="5182323" cy="2724530"/>
          </a:xfrm>
          <a:prstGeom prst="rect">
            <a:avLst/>
          </a:prstGeom>
        </p:spPr>
      </p:pic>
      <p:pic>
        <p:nvPicPr>
          <p:cNvPr id="2050" name="Picture 2" descr="latency比较">
            <a:extLst>
              <a:ext uri="{FF2B5EF4-FFF2-40B4-BE49-F238E27FC236}">
                <a16:creationId xmlns:a16="http://schemas.microsoft.com/office/drawing/2014/main" id="{1B3F1AFC-EF17-4DC1-9313-95C64DDDD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4" y="911980"/>
            <a:ext cx="5075205" cy="58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954453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18A935-733E-4945-A8A0-0E8F5128A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54747-C16D-4C8F-9004-D570ECFA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96" y="1016037"/>
            <a:ext cx="11040203" cy="5400600"/>
          </a:xfrm>
        </p:spPr>
        <p:txBody>
          <a:bodyPr/>
          <a:lstStyle/>
          <a:p>
            <a:r>
              <a:rPr lang="zh-CN" altLang="en-US" sz="2400" dirty="0"/>
              <a:t>权值量化：</a:t>
            </a:r>
            <a:r>
              <a:rPr lang="en-US" altLang="zh-CN" sz="2400" dirty="0"/>
              <a:t>float32 -&gt; int8</a:t>
            </a:r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TensorFlow Lite</a:t>
            </a:r>
            <a:r>
              <a:rPr lang="zh-CN" altLang="en-US" sz="2400" dirty="0"/>
              <a:t>内置函数</a:t>
            </a:r>
            <a:r>
              <a:rPr lang="en-US" altLang="zh-CN" sz="2400" dirty="0"/>
              <a:t>: (0.25x space, 1.2x~1.4x speed)</a:t>
            </a:r>
          </a:p>
          <a:p>
            <a:pPr marL="457200" lvl="1" indent="0">
              <a:buNone/>
            </a:pPr>
            <a:r>
              <a:rPr lang="zh-CN" altLang="zh-CN" sz="2000" dirty="0">
                <a:latin typeface="Arial Unicode MS"/>
                <a:ea typeface="Roboto Mono"/>
              </a:rPr>
              <a:t>converter = tf.lite.TFLiteConverter.from_saved_model(saved_model_dir)</a:t>
            </a:r>
            <a:br>
              <a:rPr lang="zh-CN" altLang="zh-CN" sz="2400" dirty="0">
                <a:latin typeface="Arial Unicode MS"/>
                <a:ea typeface="Roboto Mono"/>
              </a:rPr>
            </a:br>
            <a:endParaRPr lang="zh-CN" altLang="zh-CN" sz="2400" dirty="0">
              <a:latin typeface="Arial" panose="020B0604020202020204" pitchFamily="34" charset="0"/>
            </a:endParaRPr>
          </a:p>
          <a:p>
            <a:pPr lvl="1"/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EA45369-6DBD-4397-9227-E2174111E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r>
              <a:rPr lang="zh-CN" altLang="en-US" dirty="0"/>
              <a:t>：网络权值量化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91B272-F847-4BAE-AA8F-B2DF7F066737}"/>
              </a:ext>
            </a:extLst>
          </p:cNvPr>
          <p:cNvSpPr txBox="1"/>
          <p:nvPr/>
        </p:nvSpPr>
        <p:spPr>
          <a:xfrm>
            <a:off x="561790" y="6156012"/>
            <a:ext cx="1104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https://www.tensorflow.org/lite/performance/model_optimization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2C7DB2-F4F8-40E2-952D-D9F69512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519" y="2691463"/>
            <a:ext cx="8680962" cy="324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6792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DA9414-E890-42EA-8235-EE3D29A29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0E02D20D-F8DE-4A22-BD60-4A79EEEE4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Xilinx </a:t>
            </a:r>
            <a:r>
              <a:rPr lang="en-US" altLang="zh-CN" dirty="0" err="1"/>
              <a:t>Vitis</a:t>
            </a:r>
            <a:r>
              <a:rPr lang="zh-CN" altLang="en-US" dirty="0"/>
              <a:t>™ </a:t>
            </a:r>
            <a:r>
              <a:rPr lang="en-US" altLang="zh-CN" dirty="0"/>
              <a:t>—— </a:t>
            </a:r>
            <a:r>
              <a:rPr lang="en-US" altLang="zh-CN" dirty="0" err="1"/>
              <a:t>Vitis</a:t>
            </a:r>
            <a:r>
              <a:rPr lang="en-US" altLang="zh-CN" dirty="0"/>
              <a:t> AI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122796-4BEC-4BAC-B8A7-A13838E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Step4</a:t>
            </a:r>
            <a:r>
              <a:rPr lang="zh-CN" altLang="en-US" dirty="0"/>
              <a:t>：模型部署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BA3D9-CCDA-4C2C-8255-091EC627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37" y="1988840"/>
            <a:ext cx="5268060" cy="25340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DE6E96-4815-4037-8306-BDFD1E1DA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2103156"/>
            <a:ext cx="4782217" cy="2419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4784778-FB40-41FC-A69F-2472FFE4FD10}"/>
              </a:ext>
            </a:extLst>
          </p:cNvPr>
          <p:cNvSpPr txBox="1"/>
          <p:nvPr/>
        </p:nvSpPr>
        <p:spPr>
          <a:xfrm>
            <a:off x="1127448" y="4653136"/>
            <a:ext cx="47966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有了世界领先的模型压缩技术，我们可以在对精度影响极小的情况下，将模型的复杂性降低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至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倍。深度压缩可将您的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推断性能提升到一个新的层次。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413585D-35F1-402E-94E6-D3255D9F11A6}"/>
              </a:ext>
            </a:extLst>
          </p:cNvPr>
          <p:cNvSpPr txBox="1"/>
          <p:nvPr/>
        </p:nvSpPr>
        <p:spPr>
          <a:xfrm>
            <a:off x="6744072" y="4653136"/>
            <a:ext cx="47966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量化器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位浮点权值和激活量转换为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INT8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这样的定点，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量化器可在不影响预测精度的情况下，降低计算复杂度。定点网络模型需要的内存带宽更少，因此比浮点网络模型速度更快，电源效率更高。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51401471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0D0D9C-246F-4EDC-ADF5-492B50F66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490DC-9064-4A22-ACFF-969F41A3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模型训练：自有数据集</a:t>
            </a:r>
            <a:endParaRPr lang="en-US" altLang="zh-CN" dirty="0"/>
          </a:p>
          <a:p>
            <a:r>
              <a:rPr lang="zh-CN" altLang="en-US" dirty="0"/>
              <a:t>网络结构优化：结构剪枝</a:t>
            </a:r>
            <a:r>
              <a:rPr lang="en-US" altLang="zh-CN" dirty="0"/>
              <a:t>/</a:t>
            </a:r>
            <a:r>
              <a:rPr lang="zh-CN" altLang="en-US" dirty="0"/>
              <a:t>结构搜索</a:t>
            </a:r>
            <a:endParaRPr lang="en-US" altLang="zh-CN" dirty="0"/>
          </a:p>
          <a:p>
            <a:r>
              <a:rPr lang="zh-CN" altLang="en-US" dirty="0"/>
              <a:t>网络权值量化</a:t>
            </a:r>
            <a:endParaRPr lang="en-US" altLang="zh-CN" dirty="0"/>
          </a:p>
          <a:p>
            <a:r>
              <a:rPr lang="zh-CN" altLang="en-US" dirty="0"/>
              <a:t>模型部署：</a:t>
            </a:r>
            <a:r>
              <a:rPr lang="en-US" altLang="zh-CN" dirty="0"/>
              <a:t>FPGA/GPU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2E8FE0-FF13-4C56-B74C-64D1A0E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整体流程</a:t>
            </a:r>
          </a:p>
        </p:txBody>
      </p:sp>
    </p:spTree>
    <p:extLst>
      <p:ext uri="{BB962C8B-B14F-4D97-AF65-F5344CB8AC3E}">
        <p14:creationId xmlns:p14="http://schemas.microsoft.com/office/powerpoint/2010/main" val="505630285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0D0D9C-246F-4EDC-ADF5-492B50F66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490DC-9064-4A22-ACFF-969F41A3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VisDrone2018</a:t>
            </a:r>
          </a:p>
          <a:p>
            <a:pPr lvl="1"/>
            <a:r>
              <a:rPr lang="zh-CN" altLang="en-US" sz="2400" dirty="0"/>
              <a:t>通过无人机机载摄像头拍摄</a:t>
            </a:r>
            <a:endParaRPr lang="en-US" altLang="zh-CN" sz="2400" dirty="0"/>
          </a:p>
          <a:p>
            <a:pPr lvl="1"/>
            <a:r>
              <a:rPr lang="zh-CN" altLang="en-US" sz="2400" dirty="0"/>
              <a:t>数据集包含多种场景</a:t>
            </a:r>
            <a:endParaRPr lang="en-US" altLang="zh-CN" sz="2400" dirty="0"/>
          </a:p>
          <a:p>
            <a:pPr lvl="1"/>
            <a:r>
              <a:rPr lang="zh-CN" altLang="en-US" sz="2400" dirty="0"/>
              <a:t>大多数为白天环境</a:t>
            </a:r>
            <a:endParaRPr lang="en-US" altLang="zh-CN" sz="2400" dirty="0"/>
          </a:p>
          <a:p>
            <a:r>
              <a:rPr lang="zh-CN" altLang="en-US" sz="2400" dirty="0"/>
              <a:t>自有数据集</a:t>
            </a:r>
            <a:endParaRPr lang="en-US" altLang="zh-CN" sz="2400" dirty="0"/>
          </a:p>
          <a:p>
            <a:pPr lvl="1"/>
            <a:r>
              <a:rPr lang="zh-CN" altLang="en-US" sz="2400" dirty="0"/>
              <a:t>通过车载摄像头拍摄</a:t>
            </a:r>
            <a:endParaRPr lang="en-US" altLang="zh-CN" sz="2400" dirty="0"/>
          </a:p>
          <a:p>
            <a:pPr lvl="1"/>
            <a:r>
              <a:rPr lang="zh-CN" altLang="en-US" sz="2400" dirty="0"/>
              <a:t>基本为夜晚环境</a:t>
            </a:r>
            <a:endParaRPr lang="en-US" altLang="zh-CN" sz="2400" dirty="0"/>
          </a:p>
          <a:p>
            <a:pPr lvl="1"/>
            <a:r>
              <a:rPr lang="zh-CN" altLang="en-US" sz="2400" u="sng" dirty="0"/>
              <a:t>对于分类较为不利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2E8FE0-FF13-4C56-B74C-64D1A0E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r>
              <a:rPr lang="zh-CN" altLang="en-US" dirty="0"/>
              <a:t>：模型训练</a:t>
            </a:r>
          </a:p>
        </p:txBody>
      </p:sp>
      <p:pic>
        <p:nvPicPr>
          <p:cNvPr id="1026" name="Picture 2" descr="http://www.aiskyeye.com/upfile/1524040398110image_sample.jpg">
            <a:extLst>
              <a:ext uri="{FF2B5EF4-FFF2-40B4-BE49-F238E27FC236}">
                <a16:creationId xmlns:a16="http://schemas.microsoft.com/office/drawing/2014/main" id="{8DE93560-1590-421E-BB1B-063525227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899459"/>
            <a:ext cx="5928791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CD5A766-2110-4344-AE9A-EC6DEE6900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3783883"/>
            <a:ext cx="4218531" cy="23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12826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0D0D9C-246F-4EDC-ADF5-492B50F66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490DC-9064-4A22-ACFF-969F41A3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使用</a:t>
            </a:r>
            <a:r>
              <a:rPr lang="en-US" altLang="zh-CN" sz="2400" dirty="0" err="1"/>
              <a:t>CycleGAN</a:t>
            </a:r>
            <a:r>
              <a:rPr lang="zh-CN" altLang="en-US" sz="2400" dirty="0"/>
              <a:t>将数据集中的部分白天图像转换为夜间图像，并保持标签不变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2E8FE0-FF13-4C56-B74C-64D1A0E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数据集风格迁移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8506C1-F3C2-421E-829C-487C1B172370}"/>
              </a:ext>
            </a:extLst>
          </p:cNvPr>
          <p:cNvSpPr txBox="1"/>
          <p:nvPr/>
        </p:nvSpPr>
        <p:spPr>
          <a:xfrm>
            <a:off x="563601" y="5802110"/>
            <a:ext cx="11046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Sun L, Wang K, Yang K, et al. See clearer at night: Towards robust nighttime semantic segmentation through day-night image conversion[C]//Artificial Intelligence and Machine Learning in Defense Applications. International Society for Optics and Photonics, 2019, 11169: 111690A.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C43677-E02B-4221-9A79-30F99D28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60" y="1844824"/>
            <a:ext cx="7916889" cy="35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2079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0D0D9C-246F-4EDC-ADF5-492B50F66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B490DC-9064-4A22-ACFF-969F41A3B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实验验证将部分白天图像迁移至夜间图像时，精度有明显提升</a:t>
            </a:r>
            <a:endParaRPr lang="en-US" altLang="zh-CN" sz="2400" dirty="0"/>
          </a:p>
          <a:p>
            <a:r>
              <a:rPr lang="zh-CN" altLang="en-US" sz="2400" dirty="0"/>
              <a:t>图片总数在</a:t>
            </a:r>
            <a:r>
              <a:rPr lang="en-US" altLang="zh-CN" sz="2400" dirty="0"/>
              <a:t>7000</a:t>
            </a:r>
            <a:r>
              <a:rPr lang="zh-CN" altLang="en-US" sz="2400" dirty="0"/>
              <a:t>张时，</a:t>
            </a:r>
            <a:r>
              <a:rPr lang="en-US" altLang="zh-CN" sz="2400" dirty="0"/>
              <a:t>2000</a:t>
            </a:r>
            <a:r>
              <a:rPr lang="zh-CN" altLang="en-US" sz="2400" dirty="0"/>
              <a:t>张合成夜间图像和</a:t>
            </a:r>
            <a:r>
              <a:rPr lang="en-US" altLang="zh-CN" sz="2400" dirty="0"/>
              <a:t>5000</a:t>
            </a:r>
            <a:r>
              <a:rPr lang="zh-CN" altLang="en-US" sz="2400" dirty="0"/>
              <a:t>张真实白天图像效果最佳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F52E8FE0-FF13-4C56-B74C-64D1A0E2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数据集风格迁移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360B14-94A5-4DDC-8E9A-3509A11F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80" y="2708920"/>
            <a:ext cx="7035572" cy="26881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B68A32-82BD-4901-BDC5-722EB46F9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2742383"/>
            <a:ext cx="4420872" cy="26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88409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C14BD1-085E-4419-8C68-31AD46E11A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23A1E-B05F-46D8-A668-0708487B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稀疏化训练</a:t>
            </a:r>
            <a:r>
              <a:rPr lang="en-US" altLang="zh-CN" sz="2400" dirty="0"/>
              <a:t>(Sparsity training)+</a:t>
            </a:r>
            <a:r>
              <a:rPr lang="zh-CN" altLang="en-US" sz="2400" dirty="0"/>
              <a:t>结构剪枝</a:t>
            </a:r>
            <a:r>
              <a:rPr lang="en-US" altLang="zh-CN" sz="2400" dirty="0"/>
              <a:t>(Pruning)</a:t>
            </a:r>
          </a:p>
          <a:p>
            <a:pPr lvl="1"/>
            <a:r>
              <a:rPr lang="en-US" altLang="zh-CN" sz="2000" dirty="0">
                <a:solidFill>
                  <a:srgbClr val="6EA54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https://github.com/PengyiZhang/SlimYOLOv3</a:t>
            </a:r>
            <a:endParaRPr lang="en-US" altLang="zh-CN" sz="2000" dirty="0">
              <a:solidFill>
                <a:srgbClr val="6EA544"/>
              </a:solidFill>
            </a:endParaRPr>
          </a:p>
          <a:p>
            <a:pPr lvl="1"/>
            <a:r>
              <a:rPr lang="en-US" altLang="zh-CN" sz="2000" dirty="0">
                <a:solidFill>
                  <a:srgbClr val="6EA54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https://github.com/talebolano/yolov3-network-slimming</a:t>
            </a:r>
            <a:endParaRPr lang="en-US" altLang="zh-CN" sz="2000" dirty="0">
              <a:solidFill>
                <a:srgbClr val="6EA544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网络结构搜索</a:t>
            </a:r>
            <a:r>
              <a:rPr lang="en-US" altLang="zh-CN" sz="2400" dirty="0"/>
              <a:t>(Neural Architecture Search)</a:t>
            </a:r>
          </a:p>
          <a:p>
            <a:pPr lvl="1"/>
            <a:r>
              <a:rPr lang="en-US" altLang="zh-CN" sz="2000" dirty="0">
                <a:solidFill>
                  <a:srgbClr val="6EA54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https://github.com/liuzechun/MetaPruning</a:t>
            </a:r>
            <a:endParaRPr lang="en-US" altLang="zh-CN" sz="2000" dirty="0">
              <a:solidFill>
                <a:srgbClr val="6EA544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05C1F58-5B67-4520-A8AF-EFA0EEF9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r>
              <a:rPr lang="zh-CN" altLang="en-US" dirty="0"/>
              <a:t>：网络结构优化</a:t>
            </a:r>
          </a:p>
        </p:txBody>
      </p:sp>
    </p:spTree>
    <p:extLst>
      <p:ext uri="{BB962C8B-B14F-4D97-AF65-F5344CB8AC3E}">
        <p14:creationId xmlns:p14="http://schemas.microsoft.com/office/powerpoint/2010/main" val="184576395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93127-CAD1-44B3-8500-9B1F870E8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0229B-A2F0-4BCD-8BD4-24F675B1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稀疏化训练</a:t>
            </a:r>
            <a:r>
              <a:rPr lang="en-US" altLang="zh-CN" sz="2400" dirty="0"/>
              <a:t>+</a:t>
            </a:r>
            <a:r>
              <a:rPr lang="zh-CN" altLang="en-US" sz="2400" dirty="0"/>
              <a:t>结构剪枝</a:t>
            </a:r>
            <a:r>
              <a:rPr lang="en-US" altLang="zh-CN" sz="2400" dirty="0"/>
              <a:t>+</a:t>
            </a:r>
            <a:r>
              <a:rPr lang="zh-CN" altLang="en-US" sz="2400" dirty="0"/>
              <a:t>权值微调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803D92E-F7F9-48FD-80D7-0AA437D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SlimYOLOv3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C0212-D644-4EF6-8F84-7625839917B7}"/>
              </a:ext>
            </a:extLst>
          </p:cNvPr>
          <p:cNvSpPr txBox="1"/>
          <p:nvPr/>
        </p:nvSpPr>
        <p:spPr>
          <a:xfrm>
            <a:off x="563601" y="5802110"/>
            <a:ext cx="11046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Zhang P, Zhong Y, Li X. SlimYOLOv3: Narrower, Faster and Better for Real-Time UAV Applications[C]//Proceedings of the IEEE International Conference on Computer Vision Workshops. 2019: 0-0.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050" name="Picture 2" descr="img">
            <a:extLst>
              <a:ext uri="{FF2B5EF4-FFF2-40B4-BE49-F238E27FC236}">
                <a16:creationId xmlns:a16="http://schemas.microsoft.com/office/drawing/2014/main" id="{965BFE9E-E6D9-490F-A871-F06129AF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812" y="1982255"/>
            <a:ext cx="9480376" cy="28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76208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93127-CAD1-44B3-8500-9B1F870E8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103F86B-70CE-4B1F-B980-8F098530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</a:t>
            </a:r>
            <a:r>
              <a:rPr lang="en-US" altLang="zh-CN" sz="2400" dirty="0"/>
              <a:t>YOLOv3</a:t>
            </a:r>
            <a:r>
              <a:rPr lang="zh-CN" altLang="en-US" sz="2400" dirty="0"/>
              <a:t>增加</a:t>
            </a:r>
            <a:r>
              <a:rPr lang="en-US" altLang="zh-CN" sz="2400" dirty="0"/>
              <a:t>SPP</a:t>
            </a:r>
            <a:r>
              <a:rPr lang="zh-CN" altLang="en-US" sz="2400" dirty="0"/>
              <a:t>层提高精度</a:t>
            </a:r>
            <a:r>
              <a:rPr lang="en-US" altLang="zh-CN" sz="2400" dirty="0"/>
              <a:t>: YOLOv3-SPP3</a:t>
            </a:r>
            <a:endParaRPr lang="zh-CN" altLang="en-US" sz="24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803D92E-F7F9-48FD-80D7-0AA437D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SlimYOLOv3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D644B0-C864-40DE-BF82-6AAD2A85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863736"/>
            <a:ext cx="5048895" cy="40120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BCDF4F-7ECE-44D2-B934-929FFA49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234" y="2406466"/>
            <a:ext cx="5372850" cy="26197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A8B3283-9E75-4CCD-B0BE-A2D7C76A6C27}"/>
              </a:ext>
            </a:extLst>
          </p:cNvPr>
          <p:cNvSpPr txBox="1"/>
          <p:nvPr/>
        </p:nvSpPr>
        <p:spPr>
          <a:xfrm>
            <a:off x="7628802" y="5167424"/>
            <a:ext cx="269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VisDrone2018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6199919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2A93127-CAD1-44B3-8500-9B1F870E8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4B960-0027-41EF-A114-32F71506528A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7803D92E-F7F9-48FD-80D7-0AA437DC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SlimYOLOv3</a:t>
            </a:r>
            <a:endParaRPr lang="zh-CN" altLang="en-US" dirty="0"/>
          </a:p>
        </p:txBody>
      </p:sp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429DA3D4-A83F-4044-BEAC-05F5A4368B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7" y="980728"/>
            <a:ext cx="98679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AE41C9-69C4-43BF-9F71-FF6510CAF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4810225"/>
            <a:ext cx="925006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9688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icat2013-1">
  <a:themeElements>
    <a:clrScheme name="Office 主题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">
      <a:majorFont>
        <a:latin typeface="Eurostile"/>
        <a:ea typeface=""/>
        <a:cs typeface=""/>
      </a:majorFont>
      <a:minorFont>
        <a:latin typeface="Franklin Gothic Book"/>
        <a:ea typeface="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主题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25146</TotalTime>
  <Words>852</Words>
  <Application>Microsoft Office PowerPoint</Application>
  <PresentationFormat>宽屏</PresentationFormat>
  <Paragraphs>132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  <vt:variant>
        <vt:lpstr>自定义放映</vt:lpstr>
      </vt:variant>
      <vt:variant>
        <vt:i4>1</vt:i4>
      </vt:variant>
    </vt:vector>
  </HeadingPairs>
  <TitlesOfParts>
    <vt:vector size="30" baseType="lpstr">
      <vt:lpstr>Arial Unicode MS</vt:lpstr>
      <vt:lpstr>Eurostile</vt:lpstr>
      <vt:lpstr>Roboto Mono</vt:lpstr>
      <vt:lpstr>宋体</vt:lpstr>
      <vt:lpstr>微软雅黑</vt:lpstr>
      <vt:lpstr>Arial</vt:lpstr>
      <vt:lpstr>Calibri</vt:lpstr>
      <vt:lpstr>Franklin Gothic Book</vt:lpstr>
      <vt:lpstr>Tahoma</vt:lpstr>
      <vt:lpstr>Wingdings</vt:lpstr>
      <vt:lpstr>icat2013-1</vt:lpstr>
      <vt:lpstr>神经网络压缩调研</vt:lpstr>
      <vt:lpstr>整体流程</vt:lpstr>
      <vt:lpstr>Step1：模型训练</vt:lpstr>
      <vt:lpstr>数据集风格迁移</vt:lpstr>
      <vt:lpstr>数据集风格迁移</vt:lpstr>
      <vt:lpstr>Step2：网络结构优化</vt:lpstr>
      <vt:lpstr>SlimYOLOv3</vt:lpstr>
      <vt:lpstr>SlimYOLOv3</vt:lpstr>
      <vt:lpstr>SlimYOLOv3</vt:lpstr>
      <vt:lpstr>SlimYOLOv3 实际训练情况</vt:lpstr>
      <vt:lpstr>MetaPruning</vt:lpstr>
      <vt:lpstr>MetaPruning</vt:lpstr>
      <vt:lpstr>MetaPruning</vt:lpstr>
      <vt:lpstr>MetaPruning</vt:lpstr>
      <vt:lpstr>MetaPruning</vt:lpstr>
      <vt:lpstr>MetaPruning</vt:lpstr>
      <vt:lpstr>Step3：网络权值量化</vt:lpstr>
      <vt:lpstr>Step4：模型部署</vt:lpstr>
      <vt:lpstr>自定义放映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oral presentations</dc:title>
  <dc:subject/>
  <dc:creator>fyz</dc:creator>
  <cp:keywords/>
  <dc:description/>
  <cp:lastModifiedBy>Xie Myron</cp:lastModifiedBy>
  <cp:revision>1346</cp:revision>
  <dcterms:created xsi:type="dcterms:W3CDTF">2010-05-08T06:42:30Z</dcterms:created>
  <dcterms:modified xsi:type="dcterms:W3CDTF">2019-11-25T11:53:26Z</dcterms:modified>
  <cp:category/>
</cp:coreProperties>
</file>