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7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286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8.05377.pdf" TargetMode="External"/><Relationship Id="rId2" Type="http://schemas.openxmlformats.org/officeDocument/2006/relationships/hyperlink" Target="https://marsggbo.github.io/automl_a_survey_of_state_of_the_ar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ceedings.mlsys.org/static/paper_files/mlsys/2020/7-Paper.pdf" TargetMode="External"/><Relationship Id="rId5" Type="http://schemas.openxmlformats.org/officeDocument/2006/relationships/hyperlink" Target="https://lilianweng.github.io/lil-log/2020/08/06/neural-architecture-search.html" TargetMode="External"/><Relationship Id="rId4" Type="http://schemas.openxmlformats.org/officeDocument/2006/relationships/hyperlink" Target="https://arxiv.org/pdf/1707.07012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3266" y="4149566"/>
            <a:ext cx="9037468" cy="1283568"/>
          </a:xfrm>
        </p:spPr>
        <p:txBody>
          <a:bodyPr/>
          <a:lstStyle/>
          <a:p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Network Architecture Search and MNN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9B6A469-BBE7-4C6C-AD49-9F6699B0D38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41DF9AC-35E2-43D0-A44E-68A706C6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491E56-D5B2-4DEF-884D-FF5BB69D2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31" y="1594332"/>
            <a:ext cx="8632738" cy="51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8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348AFB5-C681-454D-952C-4F9C162ECF7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8776" y="1721188"/>
            <a:ext cx="8966448" cy="4262361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Offline Conversion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the converter first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models to MNN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format (.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). some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graph optimizations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are performed, such as operator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fusion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replacement, and model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quantization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On-device Inference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pre-inference, operator-level optimization, and backend abstraction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 For each operator, the</a:t>
            </a:r>
            <a:r>
              <a:rPr lang="en-US" altLang="zh-CN" b="1" u="sng" dirty="0">
                <a:latin typeface="Arial" panose="020B0604020202020204" pitchFamily="34" charset="0"/>
                <a:cs typeface="Arial" panose="020B0604020202020204" pitchFamily="34" charset="0"/>
              </a:rPr>
              <a:t> pre-inference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module offers a </a:t>
            </a:r>
            <a:r>
              <a:rPr lang="en-US" altLang="zh-CN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evaluation mechanism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which combines the information (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e.g.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input size, kernel shape) with backend properties (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e.g.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number of cores, hardware availability) to dynamically determine the optimal computation solution from a solution pool. Then the </a:t>
            </a:r>
            <a:r>
              <a:rPr lang="en-US" altLang="zh-CN" b="1" u="sng" dirty="0">
                <a:latin typeface="Arial" panose="020B0604020202020204" pitchFamily="34" charset="0"/>
                <a:cs typeface="Arial" panose="020B0604020202020204" pitchFamily="34" charset="0"/>
              </a:rPr>
              <a:t>operator-level optimization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module utilizes advanced algorithms together with techniques like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SIMD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(Single Instruction Multiple Data),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pipelining to further boost the performance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459719D-2CB0-4A1D-85FC-F5E4A317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560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5F0E45D-4E7F-4B55-A219-C15F996B4BD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" y="1651247"/>
            <a:ext cx="9072978" cy="4955929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some optimization techniques like memory pre-allocation and reuse can be conducted to further improve the performance. </a:t>
            </a:r>
          </a:p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Computation scheme selection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takes into consideration both the algorithm implementation and the backend characteristics: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B77079E-68E5-4126-A081-4A9A8F34D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5400"/>
            <a:ext cx="8372163" cy="574183"/>
          </a:xfrm>
        </p:spPr>
        <p:txBody>
          <a:bodyPr/>
          <a:lstStyle/>
          <a:p>
            <a:r>
              <a:rPr lang="en-US" altLang="zh-CN" dirty="0"/>
              <a:t>Pre-inference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C8491F-8E59-4A2E-ADC0-FB8947DCA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31" y="3312275"/>
            <a:ext cx="3787718" cy="6626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98DF7FA-DA30-4BDA-99DD-6020BFCD0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579" y="3312275"/>
            <a:ext cx="2155722" cy="7031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96D6737-9D65-40C0-9D21-C4A116804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900" y="4086542"/>
            <a:ext cx="5436389" cy="132379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659134D-BB1C-4DEE-872E-5BD5B8927010}"/>
              </a:ext>
            </a:extLst>
          </p:cNvPr>
          <p:cNvSpPr/>
          <p:nvPr/>
        </p:nvSpPr>
        <p:spPr>
          <a:xfrm>
            <a:off x="150920" y="5522002"/>
            <a:ext cx="90729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000" b="1" baseline="-25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accounts for the cost to prepare the command buffer and command description for GPU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78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BFF7D9-73B0-4EA4-8916-FBAA58714FB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510" y="5051394"/>
            <a:ext cx="9072979" cy="126063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 iOS, adopt iPhone8 and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iPhoneX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(processor: Apple A11 Bionic). For Android, MI6 (processor: Snapdragon 835) and Mate20 (processor: Kirin 980) are adopted.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76198A1-82B6-42A8-A359-1173642C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4277"/>
            <a:ext cx="8372163" cy="574183"/>
          </a:xfrm>
        </p:spPr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E05B05-DAC6-43B4-B4FE-7580EB250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8460"/>
            <a:ext cx="9144000" cy="331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10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42AD86F-7B70-4558-AD38-FBF62F08FC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CC3DFC7-EC6B-4A13-A67B-0DAD289F1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3379"/>
            <a:ext cx="8866187" cy="705081"/>
          </a:xfrm>
        </p:spPr>
        <p:txBody>
          <a:bodyPr/>
          <a:lstStyle/>
          <a:p>
            <a:r>
              <a:rPr lang="en-US" altLang="zh-CN" dirty="0"/>
              <a:t> CPU {2,4} threads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655987-5C84-4A86-9163-623818B5C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5" y="1685678"/>
            <a:ext cx="8927829" cy="471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24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8BEF6BA-EA3D-41F1-85CA-27F0F59478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337" y="5078026"/>
            <a:ext cx="8975325" cy="125175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multi-thread CPU inference using MNN on high-end devices (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e.g.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iPhone8 and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iPhoneX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is highly competitive compared with that using GPU backends.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B9F4EE6-B9A3-44ED-96AA-5722B093B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54" y="923279"/>
            <a:ext cx="8768533" cy="625182"/>
          </a:xfrm>
        </p:spPr>
        <p:txBody>
          <a:bodyPr/>
          <a:lstStyle/>
          <a:p>
            <a:r>
              <a:rPr lang="en-US" altLang="zh-CN" dirty="0"/>
              <a:t>GPU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56AB62-46D2-47FB-96D6-4C479E3FD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" y="1895385"/>
            <a:ext cx="9144000" cy="284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69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A7A590C-21EB-4F99-9AB7-7F0041F1E4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70485" y="1802168"/>
            <a:ext cx="3301013" cy="3835153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Even with a small number of trials for tuning on a single device,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TVM still takes much time to generate code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MNN is free from these issues because all optimizations are performed at runtime without performance loss.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D74644-232B-45C0-A9A6-73B7D130B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437" y="974278"/>
            <a:ext cx="3672750" cy="50829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Compared with TVM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27AF41-B1EB-44E7-B444-7105202C5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2" y="2506212"/>
            <a:ext cx="5763033" cy="41949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60C3D07-4156-490D-AEB9-5AC547701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97" y="808781"/>
            <a:ext cx="4830240" cy="161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18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2610C50-A01C-4280-B4C3-8F654673D34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685678"/>
            <a:ext cx="9143999" cy="492149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https://marsggbo.github.io/automl_a_survey_of_state_of_the_art/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https://arxiv.org/pdf/1808.05377.pdf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https://arxiv.org/pdf/1707.07012.pdf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[4]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https://lilianweng.github.io/lil-log/2020/08/06/neural-architecture-search.html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[5]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https://proceedings.mlsys.org/static/paper_files/mlsys/2020/7-Paper.pdf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3E36ACE-05F1-4E66-A167-5BA022E3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4277"/>
            <a:ext cx="8372163" cy="57418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References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5961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6B980D9-3773-45EA-A291-E30A6499F6D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" y="5675855"/>
            <a:ext cx="9143999" cy="1026784"/>
          </a:xfrm>
        </p:spPr>
        <p:txBody>
          <a:bodyPr>
            <a:noAutofit/>
          </a:bodyPr>
          <a:lstStyle/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Building a high-quality DL system for a specific task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 relies on human expertise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. =&gt;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 machine learning (</a:t>
            </a:r>
            <a:r>
              <a:rPr lang="en-US" altLang="zh-CN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AutoML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becomes a promising solution to build a DL system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human assistance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06927C8-A309-4B0C-9681-8BC5F84FD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4278"/>
            <a:ext cx="8372163" cy="574183"/>
          </a:xfrm>
        </p:spPr>
        <p:txBody>
          <a:bodyPr>
            <a:normAutofit/>
          </a:bodyPr>
          <a:lstStyle/>
          <a:p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AutoML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Intro</a:t>
            </a:r>
            <a:r>
              <a:rPr lang="en-US" altLang="zh-CN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zh-CN" altLang="en-US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D2D337-5081-46F0-8EF5-37251DEC9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28" y="1615885"/>
            <a:ext cx="8747808" cy="403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BA8E6C5-2E90-433D-B661-3485E67A49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3541696"/>
            <a:ext cx="9144000" cy="3089923"/>
          </a:xfrm>
        </p:spPr>
        <p:txBody>
          <a:bodyPr>
            <a:normAutofit/>
          </a:bodyPr>
          <a:lstStyle/>
          <a:p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Search space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: defines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set of operations and how operations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can be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connected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to form valid network architectures. usually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involves human expertise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, as well as unavoidably human biases.</a:t>
            </a:r>
          </a:p>
          <a:p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Search algorithm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samples a population of network architecture candidates.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receives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the child model performance metrics as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rewards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(e.g. high accuracy, low latency) and optimizes to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high-performance architecture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candidates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Evaluation strategy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: to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measure, estimate, or predict the performance of proposed child models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in order to obtain feedback for the search algorithm to learn. </a:t>
            </a: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05DF9D1-1208-445D-A97C-E15422938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5400"/>
            <a:ext cx="8372163" cy="574183"/>
          </a:xfrm>
        </p:spPr>
        <p:txBody>
          <a:bodyPr/>
          <a:lstStyle/>
          <a:p>
            <a:r>
              <a:rPr lang="en-US" altLang="zh-CN" dirty="0"/>
              <a:t>Neural Architecture Search</a:t>
            </a:r>
            <a:r>
              <a:rPr lang="en-US" altLang="zh-CN" baseline="30000" dirty="0"/>
              <a:t>[2]</a:t>
            </a:r>
            <a:endParaRPr lang="zh-CN" altLang="en-US" baseline="30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0CA131-3BB2-479C-8CEC-D5C9252C5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47" y="1830403"/>
            <a:ext cx="7716616" cy="159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2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EAA3CA7-3F06-436C-9B86-2EE165A776F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510" y="5690586"/>
            <a:ext cx="9072979" cy="1100831"/>
          </a:xfrm>
        </p:spPr>
        <p:txBody>
          <a:bodyPr>
            <a:noAutofit/>
          </a:bodyPr>
          <a:lstStyle/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Left: Each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in the graphs corresponds to a layer in a neural network. </a:t>
            </a: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Right: Two different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cells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, and an architecture built by stacking the cells sequentially. </a:t>
            </a: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65C525C-5F18-4537-80FE-E85924E8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7667"/>
            <a:ext cx="8866187" cy="580794"/>
          </a:xfrm>
        </p:spPr>
        <p:txBody>
          <a:bodyPr/>
          <a:lstStyle/>
          <a:p>
            <a:r>
              <a:rPr lang="en-US" altLang="zh-CN" dirty="0"/>
              <a:t>Search Space</a:t>
            </a:r>
            <a:r>
              <a:rPr lang="en-US" altLang="zh-CN" baseline="30000" dirty="0"/>
              <a:t>[2]</a:t>
            </a:r>
            <a:endParaRPr lang="zh-CN" altLang="en-US" baseline="30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437D52-8F33-4343-B857-9F9268694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78" y="1634967"/>
            <a:ext cx="3792887" cy="38714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89D200-69C8-4C21-92CB-AF826D119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899" y="1634967"/>
            <a:ext cx="4003295" cy="378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6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1E6D0F4-DA86-4017-8057-3123D2EDDB1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96794" y="1751398"/>
            <a:ext cx="4784240" cy="3548571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defines the architecture of a conv net as the same cell getting repeated multiple times and each cell contains several operations predicted by the NAS algorithm.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well-designed cell module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enables transferability between datasets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 It is also easy to scale down or up the model size by adjusting the number of cell repeats.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90813FA-99FF-4AF6-A893-53D24110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793" y="959482"/>
            <a:ext cx="4784240" cy="598549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Cell-based Representation</a:t>
            </a:r>
            <a:r>
              <a:rPr lang="en-US" altLang="zh-CN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  <a:endParaRPr lang="zh-CN" alt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C44CB7-A7EB-4D8D-A850-4A6494776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7" y="771339"/>
            <a:ext cx="4153927" cy="583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0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845E6A-8028-4801-97CE-72CE038CA50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" y="4705164"/>
            <a:ext cx="9144001" cy="206849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Action space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The action space is a list of tokens for defining a child network predicted by the controller. The controller outputs action, a</a:t>
            </a:r>
            <a:r>
              <a:rPr lang="en-US" altLang="zh-CN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1:T,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is the total number of tokens.</a:t>
            </a:r>
          </a:p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Reward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The accuracy of a child network that can be achieved at convergence is the reward for training the controller, </a:t>
            </a:r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NAS optimizes the controller parameters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θ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with a REINFORCE loss. maximize the expected reward (high accuracy). 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B17BA84-B17B-42BC-81D0-EEC1AC686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5400"/>
            <a:ext cx="8372163" cy="57418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Search Algorithms: Reinforcement Learning</a:t>
            </a:r>
            <a:r>
              <a:rPr lang="en-US" altLang="zh-CN" baseline="30000" dirty="0"/>
              <a:t>[4]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303ED8-BA56-4CAE-BA5D-5AF4950B9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90" y="1719340"/>
            <a:ext cx="6149010" cy="288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2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B17BA84-B17B-42BC-81D0-EEC1AC686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5400"/>
            <a:ext cx="8372163" cy="57418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Search Algorithms: Evolutionary Algorithms</a:t>
            </a:r>
            <a:r>
              <a:rPr lang="en-US" altLang="zh-CN" baseline="30000" dirty="0"/>
              <a:t>[4]</a:t>
            </a:r>
            <a:endParaRPr lang="zh-CN" altLang="en-US" dirty="0"/>
          </a:p>
        </p:txBody>
      </p:sp>
      <p:pic>
        <p:nvPicPr>
          <p:cNvPr id="1026" name="Picture 2" descr="Mutation operations in NEAT">
            <a:extLst>
              <a:ext uri="{FF2B5EF4-FFF2-40B4-BE49-F238E27FC236}">
                <a16:creationId xmlns:a16="http://schemas.microsoft.com/office/drawing/2014/main" id="{225C01C3-E105-449D-A1B5-60D9EC828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17" y="1722269"/>
            <a:ext cx="8832365" cy="476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17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C7BF021-BA67-4B72-A924-858CABC56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130" y="3245180"/>
            <a:ext cx="5776461" cy="2049958"/>
          </a:xfrm>
          <a:prstGeom prst="rect">
            <a:avLst/>
          </a:prstGeom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877AAEA-3DCC-444E-805B-AEC394E754E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35509" y="5404329"/>
            <a:ext cx="9312676" cy="841807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all of the sampled architecture graphs can be viewed as sub-graphs of a larger super-graph. All the child networks are sharing weights of this super-graph.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FD7BEFE-3B0A-4F68-A802-5DB1288A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4277"/>
            <a:ext cx="8372163" cy="57418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Evaluation strategy</a:t>
            </a:r>
            <a:r>
              <a:rPr lang="en-US" altLang="zh-CN" dirty="0"/>
              <a:t>: Parameter Sharing</a:t>
            </a:r>
            <a:r>
              <a:rPr lang="en-US" altLang="zh-CN" baseline="30000" dirty="0"/>
              <a:t>[4]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2FA212-2C8A-4C72-A6DA-B868906BC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505" y="1712524"/>
            <a:ext cx="5095712" cy="149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4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AE7C07-5DEC-4A1B-A127-5B1A44008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513" y="763481"/>
            <a:ext cx="9215021" cy="763478"/>
          </a:xfrm>
        </p:spPr>
        <p:txBody>
          <a:bodyPr>
            <a:noAutofit/>
          </a:bodyPr>
          <a:lstStyle/>
          <a:p>
            <a:r>
              <a:rPr lang="en-US" altLang="zh-CN" sz="2700" dirty="0"/>
              <a:t>MNN: A UNIVERSAL AND EFFICIENT INFERENCE ENGINE</a:t>
            </a:r>
            <a:r>
              <a:rPr lang="en-US" altLang="zh-CN" sz="2700" baseline="30000" dirty="0"/>
              <a:t>[5] </a:t>
            </a:r>
            <a:endParaRPr lang="zh-CN" altLang="en-US" sz="2700" baseline="30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A1653F-F65E-4A9B-9D9A-8BF4BED4B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50" y="1729231"/>
            <a:ext cx="8108030" cy="488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30865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1805</TotalTime>
  <Words>782</Words>
  <Application>Microsoft Office PowerPoint</Application>
  <PresentationFormat>全屏显示(4:3)</PresentationFormat>
  <Paragraphs>41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Calibri</vt:lpstr>
      <vt:lpstr>2016-VI主题-蓝</vt:lpstr>
      <vt:lpstr>Network Architecture Search and MNN</vt:lpstr>
      <vt:lpstr>AutoML Intro[1]</vt:lpstr>
      <vt:lpstr>Neural Architecture Search[2]</vt:lpstr>
      <vt:lpstr>Search Space[2]</vt:lpstr>
      <vt:lpstr>Cell-based Representation[3]</vt:lpstr>
      <vt:lpstr>Search Algorithms: Reinforcement Learning[4]</vt:lpstr>
      <vt:lpstr>Search Algorithms: Evolutionary Algorithms[4]</vt:lpstr>
      <vt:lpstr>Evaluation strategy: Parameter Sharing[4]</vt:lpstr>
      <vt:lpstr>MNN: A UNIVERSAL AND EFFICIENT INFERENCE ENGINE[5] </vt:lpstr>
      <vt:lpstr>PowerPoint 演示文稿</vt:lpstr>
      <vt:lpstr>PowerPoint 演示文稿</vt:lpstr>
      <vt:lpstr>Pre-inference</vt:lpstr>
      <vt:lpstr>Evaluation</vt:lpstr>
      <vt:lpstr> CPU {2,4} threads</vt:lpstr>
      <vt:lpstr>GPU</vt:lpstr>
      <vt:lpstr>Compared with TVM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陈辰</cp:lastModifiedBy>
  <cp:revision>430</cp:revision>
  <dcterms:created xsi:type="dcterms:W3CDTF">2016-04-20T02:59:17Z</dcterms:created>
  <dcterms:modified xsi:type="dcterms:W3CDTF">2020-08-10T19:44:20Z</dcterms:modified>
</cp:coreProperties>
</file>