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1744" r:id="rId3"/>
    <p:sldId id="262" r:id="rId4"/>
    <p:sldId id="1734" r:id="rId5"/>
    <p:sldId id="1742" r:id="rId6"/>
    <p:sldId id="1743" r:id="rId7"/>
    <p:sldId id="1737" r:id="rId8"/>
    <p:sldId id="1746" r:id="rId9"/>
    <p:sldId id="1747" r:id="rId10"/>
    <p:sldId id="1745" r:id="rId11"/>
    <p:sldId id="1749" r:id="rId12"/>
    <p:sldId id="1748" r:id="rId13"/>
    <p:sldId id="1750" r:id="rId14"/>
    <p:sldId id="1751" r:id="rId15"/>
    <p:sldId id="1753" r:id="rId16"/>
    <p:sldId id="1752" r:id="rId17"/>
    <p:sldId id="1754" r:id="rId18"/>
    <p:sldId id="1755" r:id="rId19"/>
    <p:sldId id="1756" r:id="rId20"/>
    <p:sldId id="1757" r:id="rId21"/>
    <p:sldId id="1758" r:id="rId22"/>
    <p:sldId id="1759" r:id="rId23"/>
    <p:sldId id="261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A5A1"/>
    <a:srgbClr val="FCB53C"/>
    <a:srgbClr val="EAC38B"/>
    <a:srgbClr val="44546A"/>
    <a:srgbClr val="A8CACC"/>
    <a:srgbClr val="45A0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74" autoAdjust="0"/>
    <p:restoredTop sz="94660"/>
  </p:normalViewPr>
  <p:slideViewPr>
    <p:cSldViewPr snapToGrid="0">
      <p:cViewPr>
        <p:scale>
          <a:sx n="90" d="100"/>
          <a:sy n="90" d="100"/>
        </p:scale>
        <p:origin x="-824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handoutMaster" Target="handoutMasters/handout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4/20/19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559030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43DE76-AB28-4417-8D9D-28409C43EEBE}" type="datetimeFigureOut">
              <a:rPr lang="zh-CN" altLang="en-US" smtClean="0"/>
              <a:t>4/20/19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557799-C120-4320-A1EE-38D8F89076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034834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557799-C120-4320-A1EE-38D8F89076F9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557799-C120-4320-A1EE-38D8F89076F9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557799-C120-4320-A1EE-38D8F89076F9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557799-C120-4320-A1EE-38D8F89076F9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557799-C120-4320-A1EE-38D8F89076F9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557799-C120-4320-A1EE-38D8F89076F9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4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8784336" cy="6858000"/>
          </a:xfrm>
          <a:prstGeom prst="rect">
            <a:avLst/>
          </a:prstGeom>
        </p:spPr>
      </p:pic>
      <p:sp>
        <p:nvSpPr>
          <p:cNvPr id="7" name="副标题 2"/>
          <p:cNvSpPr>
            <a:spLocks noGrp="1"/>
          </p:cNvSpPr>
          <p:nvPr>
            <p:ph type="subTitle" idx="1"/>
          </p:nvPr>
        </p:nvSpPr>
        <p:spPr>
          <a:xfrm>
            <a:off x="6096000" y="3655085"/>
            <a:ext cx="5424488" cy="558799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标题 1"/>
          <p:cNvSpPr>
            <a:spLocks noGrp="1"/>
          </p:cNvSpPr>
          <p:nvPr>
            <p:ph type="ctrTitle"/>
          </p:nvPr>
        </p:nvSpPr>
        <p:spPr>
          <a:xfrm>
            <a:off x="6096000" y="2320538"/>
            <a:ext cx="5424488" cy="1308152"/>
          </a:xfrm>
        </p:spPr>
        <p:txBody>
          <a:bodyPr anchor="ctr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9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4720818"/>
            <a:ext cx="5424488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sp>
        <p:nvSpPr>
          <p:cNvPr id="10" name="文本占位符 13"/>
          <p:cNvSpPr>
            <a:spLocks noGrp="1"/>
          </p:cNvSpPr>
          <p:nvPr>
            <p:ph type="body" sz="quarter" idx="12" hasCustomPrompt="1"/>
          </p:nvPr>
        </p:nvSpPr>
        <p:spPr>
          <a:xfrm>
            <a:off x="6096000" y="4422343"/>
            <a:ext cx="5424488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pic>
        <p:nvPicPr>
          <p:cNvPr id="6" name="图片 5" descr="132-132logo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255520" y="3873500"/>
            <a:ext cx="1612900" cy="40640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AutoShape 3"/>
          <p:cNvSpPr>
            <a:spLocks noChangeAspect="1" noChangeArrowheads="1" noTextEdit="1"/>
          </p:cNvSpPr>
          <p:nvPr userDrawn="1"/>
        </p:nvSpPr>
        <p:spPr bwMode="auto">
          <a:xfrm>
            <a:off x="1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17167"/>
            <a:ext cx="6767147" cy="3828620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6026331" y="2981325"/>
            <a:ext cx="5229104" cy="895350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7" name="文本占位符 2"/>
          <p:cNvSpPr>
            <a:spLocks noGrp="1"/>
          </p:cNvSpPr>
          <p:nvPr>
            <p:ph type="body" idx="1"/>
          </p:nvPr>
        </p:nvSpPr>
        <p:spPr>
          <a:xfrm>
            <a:off x="6027447" y="3876675"/>
            <a:ext cx="5229104" cy="1015623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3" name="图片 2" descr="132-132logo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541780" y="334010"/>
            <a:ext cx="1612900" cy="40640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599" y="6240463"/>
            <a:ext cx="2909888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3" name="标题 5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14" name="内容占位符 7"/>
          <p:cNvSpPr>
            <a:spLocks noGrp="1"/>
          </p:cNvSpPr>
          <p:nvPr>
            <p:ph sz="quarter" idx="13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 descr="logo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69925" y="6240780"/>
            <a:ext cx="762000" cy="20701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15684" y="109143"/>
            <a:ext cx="3316511" cy="6748857"/>
          </a:xfrm>
          <a:prstGeom prst="rect">
            <a:avLst/>
          </a:prstGeom>
        </p:spPr>
      </p:pic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6424612" y="2895270"/>
            <a:ext cx="5095876" cy="1621509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8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6874192" y="3550506"/>
            <a:ext cx="5095876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5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600" marR="0" lvl="0" indent="-228600" fontAlgn="auto">
              <a:spcAft>
                <a:spcPts val="0"/>
              </a:spcAft>
              <a:buClrTx/>
              <a:buSzTx/>
            </a:pPr>
            <a:r>
              <a:rPr lang="en-US" altLang="zh-CN" dirty="0"/>
              <a:t>微信扫一扫关注我们</a:t>
            </a:r>
          </a:p>
        </p:txBody>
      </p:sp>
      <p:sp>
        <p:nvSpPr>
          <p:cNvPr id="9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6424613" y="4905235"/>
            <a:ext cx="5095876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pic>
        <p:nvPicPr>
          <p:cNvPr id="4" name="图片 3" descr="0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275330" y="4692650"/>
            <a:ext cx="1270000" cy="317500"/>
          </a:xfrm>
          <a:prstGeom prst="rect">
            <a:avLst/>
          </a:prstGeom>
        </p:spPr>
      </p:pic>
      <p:pic>
        <p:nvPicPr>
          <p:cNvPr id="6" name="图片 5" descr="七月在线实验室 二维码大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393055" y="1477010"/>
            <a:ext cx="1833880" cy="1833880"/>
          </a:xfrm>
          <a:prstGeom prst="rect">
            <a:avLst/>
          </a:prstGeom>
        </p:spPr>
      </p:pic>
      <p:sp>
        <p:nvSpPr>
          <p:cNvPr id="11" name="文本占位符 62"/>
          <p:cNvSpPr>
            <a:spLocks noGrp="1"/>
          </p:cNvSpPr>
          <p:nvPr>
            <p:ph type="body" sz="quarter" idx="13" hasCustomPrompt="1"/>
          </p:nvPr>
        </p:nvSpPr>
        <p:spPr>
          <a:xfrm>
            <a:off x="6551612" y="5328506"/>
            <a:ext cx="5095876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5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600" marR="0" lvl="0" indent="-228600" fontAlgn="auto">
              <a:spcAft>
                <a:spcPts val="0"/>
              </a:spcAft>
              <a:buClrTx/>
              <a:buSzTx/>
            </a:pPr>
            <a:r>
              <a:rPr lang="en-US" altLang="zh-CN" dirty="0"/>
              <a:t>Data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10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2" name="图片 1" descr="logo0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69925" y="6240780"/>
            <a:ext cx="762000" cy="207010"/>
          </a:xfrm>
          <a:prstGeom prst="rect">
            <a:avLst/>
          </a:prstGeom>
        </p:spPr>
      </p:pic>
      <p:sp>
        <p:nvSpPr>
          <p:cNvPr id="4" name="文本框 3"/>
          <p:cNvSpPr txBox="1"/>
          <p:nvPr userDrawn="1"/>
        </p:nvSpPr>
        <p:spPr>
          <a:xfrm>
            <a:off x="4848225" y="6222365"/>
            <a:ext cx="239522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>
                <a:solidFill>
                  <a:schemeClr val="tx2"/>
                </a:solidFill>
                <a:latin typeface="HelveticaNeueLT Std Thin" panose="020B0403020202020204" charset="0"/>
                <a:cs typeface="HelveticaNeueLT Std Thin" panose="020B0403020202020204" charset="0"/>
              </a:rPr>
              <a:t>julyedu.com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 dt="0"/>
  <p:txStyles>
    <p:titleStyle>
      <a:lvl1pPr algn="l" defTabSz="913765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37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<Relationship Id="rId1" Type="http://schemas.openxmlformats.org/officeDocument/2006/relationships/themeOverride" Target="../theme/themeOverride1.xml"/><Relationship Id="rId2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image" Target="../media/image8.png"/><Relationship Id="rId1" Type="http://schemas.openxmlformats.org/officeDocument/2006/relationships/tags" Target="../tags/tag2.xml"/><Relationship Id="rId2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3.xml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github.com/galsang/BiDAF-pytorch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北京七月在线科技有限公司</a:t>
            </a:r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QA,</a:t>
            </a:r>
            <a:r>
              <a:rPr lang="zh-CN" altLang="en-US" dirty="0" smtClean="0"/>
              <a:t> 文本摘要代码阅读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https://www.julyedu.com/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dirty="0" smtClean="0"/>
              <a:t>褚则伟 </a:t>
            </a:r>
            <a:r>
              <a:rPr lang="en-US" altLang="zh-CN" dirty="0" err="1" smtClean="0"/>
              <a:t>zeweichu@gmail.com</a:t>
            </a:r>
            <a:endParaRPr lang="en-US" altLang="zh-CN" dirty="0"/>
          </a:p>
        </p:txBody>
      </p:sp>
      <p:grpSp>
        <p:nvGrpSpPr>
          <p:cNvPr id="19" name="组合 18"/>
          <p:cNvGrpSpPr/>
          <p:nvPr/>
        </p:nvGrpSpPr>
        <p:grpSpPr>
          <a:xfrm>
            <a:off x="6213476" y="1092232"/>
            <a:ext cx="2955924" cy="1138221"/>
            <a:chOff x="2383834" y="4961879"/>
            <a:chExt cx="2518367" cy="969735"/>
          </a:xfrm>
        </p:grpSpPr>
        <p:grpSp>
          <p:nvGrpSpPr>
            <p:cNvPr id="20" name="组合 19"/>
            <p:cNvGrpSpPr/>
            <p:nvPr/>
          </p:nvGrpSpPr>
          <p:grpSpPr>
            <a:xfrm>
              <a:off x="2396533" y="4961879"/>
              <a:ext cx="2505668" cy="969735"/>
              <a:chOff x="5139956" y="1908357"/>
              <a:chExt cx="3957318" cy="1423337"/>
            </a:xfrm>
          </p:grpSpPr>
          <p:grpSp>
            <p:nvGrpSpPr>
              <p:cNvPr id="23" name="组合 22"/>
              <p:cNvGrpSpPr/>
              <p:nvPr/>
            </p:nvGrpSpPr>
            <p:grpSpPr>
              <a:xfrm>
                <a:off x="5139956" y="2066117"/>
                <a:ext cx="3957318" cy="1265577"/>
                <a:chOff x="1" y="2662635"/>
                <a:chExt cx="3766541" cy="1473715"/>
              </a:xfrm>
            </p:grpSpPr>
            <p:sp>
              <p:nvSpPr>
                <p:cNvPr id="25" name="文本框 24"/>
                <p:cNvSpPr txBox="1"/>
                <p:nvPr/>
              </p:nvSpPr>
              <p:spPr>
                <a:xfrm>
                  <a:off x="1" y="3229398"/>
                  <a:ext cx="3766541" cy="906952"/>
                </a:xfrm>
                <a:prstGeom prst="rect">
                  <a:avLst/>
                </a:prstGeom>
                <a:noFill/>
              </p:spPr>
              <p:txBody>
                <a:bodyPr wrap="none" rtlCol="0">
                  <a:prstTxWarp prst="textPlain">
                    <a:avLst/>
                  </a:prstTxWarp>
                  <a:spAutoFit/>
                </a:bodyPr>
                <a:lstStyle/>
                <a:p>
                  <a:pPr algn="l"/>
                  <a:r>
                    <a:rPr lang="en-US" altLang="zh-CN" sz="16600" b="1" dirty="0">
                      <a:solidFill>
                        <a:srgbClr val="FCB53C"/>
                      </a:solidFill>
                      <a:latin typeface="+mn-lt"/>
                    </a:rPr>
                    <a:t>JULYED</a:t>
                  </a:r>
                </a:p>
              </p:txBody>
            </p:sp>
            <p:sp>
              <p:nvSpPr>
                <p:cNvPr id="26" name="矩形 25"/>
                <p:cNvSpPr/>
                <p:nvPr/>
              </p:nvSpPr>
              <p:spPr>
                <a:xfrm>
                  <a:off x="1" y="2662635"/>
                  <a:ext cx="1841176" cy="321360"/>
                </a:xfrm>
                <a:prstGeom prst="rect">
                  <a:avLst/>
                </a:prstGeom>
                <a:noFill/>
              </p:spPr>
              <p:txBody>
                <a:bodyPr wrap="none" numCol="1" rtlCol="0">
                  <a:prstTxWarp prst="textPlain">
                    <a:avLst/>
                  </a:prstTxWarp>
                  <a:spAutoFit/>
                </a:bodyPr>
                <a:lstStyle/>
                <a:p>
                  <a:pPr lvl="0"/>
                  <a:r>
                    <a:rPr lang="en-US" altLang="zh-CN" sz="16600" noProof="0" dirty="0">
                      <a:solidFill>
                        <a:schemeClr val="bg1"/>
                      </a:solidFill>
                      <a:latin typeface="+mn-lt"/>
                    </a:rPr>
                    <a:t>BUSINESS</a:t>
                  </a:r>
                </a:p>
              </p:txBody>
            </p:sp>
          </p:grpSp>
          <p:sp>
            <p:nvSpPr>
              <p:cNvPr id="24" name="文本框 23"/>
              <p:cNvSpPr txBox="1"/>
              <p:nvPr/>
            </p:nvSpPr>
            <p:spPr>
              <a:xfrm>
                <a:off x="7457736" y="1908357"/>
                <a:ext cx="1519191" cy="521934"/>
              </a:xfrm>
              <a:prstGeom prst="rect">
                <a:avLst/>
              </a:prstGeom>
              <a:noFill/>
            </p:spPr>
            <p:txBody>
              <a:bodyPr wrap="none" rtlCol="0">
                <a:prstTxWarp prst="textPlain">
                  <a:avLst/>
                </a:prstTxWarp>
                <a:spAutoFit/>
              </a:bodyPr>
              <a:lstStyle/>
              <a:p>
                <a:r>
                  <a:rPr lang="en-US" altLang="zh-CN" sz="96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2019</a:t>
                </a:r>
                <a:endParaRPr lang="zh-CN" altLang="en-US" sz="96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</p:grpSp>
        <p:cxnSp>
          <p:nvCxnSpPr>
            <p:cNvPr id="21" name="直接连接符 20"/>
            <p:cNvCxnSpPr/>
            <p:nvPr/>
          </p:nvCxnSpPr>
          <p:spPr>
            <a:xfrm>
              <a:off x="2383834" y="4961879"/>
              <a:ext cx="142616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2383834" y="5317480"/>
              <a:ext cx="142616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2"/>
    </p:custData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10</a:t>
            </a:fld>
            <a:endParaRPr lang="zh-CN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600"/>
            <a:ext cx="12192000" cy="6637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0590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大规模预训练语言模型</a:t>
            </a:r>
            <a:endParaRPr lang="zh-CN" altLang="en-US" dirty="0"/>
          </a:p>
        </p:txBody>
      </p:sp>
      <p:sp>
        <p:nvSpPr>
          <p:cNvPr id="13" name="文本占位符 5"/>
          <p:cNvSpPr>
            <a:spLocks noGrp="1"/>
          </p:cNvSpPr>
          <p:nvPr>
            <p:ph type="body" idx="1"/>
          </p:nvPr>
        </p:nvSpPr>
        <p:spPr>
          <a:xfrm>
            <a:off x="6027447" y="3876675"/>
            <a:ext cx="5229104" cy="1015623"/>
          </a:xfrm>
        </p:spPr>
        <p:txBody>
          <a:bodyPr/>
          <a:lstStyle/>
          <a:p>
            <a:pPr lvl="0"/>
            <a:r>
              <a:rPr lang="en-US" altLang="zh-CN" dirty="0"/>
              <a:t>Supporting text here.</a:t>
            </a:r>
          </a:p>
          <a:p>
            <a:pPr lvl="0"/>
            <a:r>
              <a:rPr lang="en-US" altLang="zh-CN" dirty="0"/>
              <a:t>When you copy &amp; paste, choose "keep text only" option.</a:t>
            </a:r>
            <a:endParaRPr lang="zh-CN" altLang="en-US" dirty="0"/>
          </a:p>
        </p:txBody>
      </p:sp>
      <p:cxnSp>
        <p:nvCxnSpPr>
          <p:cNvPr id="18" name="直接连接符 17"/>
          <p:cNvCxnSpPr/>
          <p:nvPr/>
        </p:nvCxnSpPr>
        <p:spPr>
          <a:xfrm>
            <a:off x="5867400" y="3473450"/>
            <a:ext cx="0" cy="99695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4483100" y="3483598"/>
            <a:ext cx="1022345" cy="993152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 smtClean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03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94002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ELMo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76111" y="1905000"/>
            <a:ext cx="956733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一个预训练两层双向</a:t>
            </a:r>
            <a:r>
              <a:rPr lang="en-US" altLang="zh-CN" sz="2400" dirty="0" smtClean="0"/>
              <a:t>LSTM</a:t>
            </a:r>
            <a:r>
              <a:rPr lang="zh-CN" altLang="en-US" sz="2400" dirty="0" smtClean="0"/>
              <a:t>语言模型</a:t>
            </a:r>
            <a:endParaRPr lang="en-US" altLang="zh-CN" sz="2400" dirty="0" smtClean="0"/>
          </a:p>
          <a:p>
            <a:endParaRPr lang="en-US" sz="2400" dirty="0" smtClean="0"/>
          </a:p>
          <a:p>
            <a:r>
              <a:rPr lang="en-US" sz="2400" dirty="0"/>
              <a:t>https://</a:t>
            </a:r>
            <a:r>
              <a:rPr lang="en-US" sz="2400" dirty="0" err="1"/>
              <a:t>www.aclweb.org</a:t>
            </a:r>
            <a:r>
              <a:rPr lang="en-US" sz="2400" dirty="0"/>
              <a:t>/anthology/N18-1202</a:t>
            </a:r>
          </a:p>
          <a:p>
            <a:endParaRPr lang="en-US" sz="2400" dirty="0" smtClean="0"/>
          </a:p>
          <a:p>
            <a:r>
              <a:rPr lang="en-US" sz="2400" dirty="0" smtClean="0"/>
              <a:t>https</a:t>
            </a:r>
            <a:r>
              <a:rPr lang="en-US" sz="2400" dirty="0"/>
              <a:t>://</a:t>
            </a:r>
            <a:r>
              <a:rPr lang="en-US" sz="2400" dirty="0" err="1"/>
              <a:t>github.com</a:t>
            </a:r>
            <a:r>
              <a:rPr lang="en-US" sz="2400" dirty="0"/>
              <a:t>/</a:t>
            </a:r>
            <a:r>
              <a:rPr lang="en-US" sz="2400" dirty="0" err="1"/>
              <a:t>allenai</a:t>
            </a:r>
            <a:r>
              <a:rPr lang="en-US" sz="2400" dirty="0"/>
              <a:t>/</a:t>
            </a:r>
            <a:r>
              <a:rPr lang="en-US" sz="2400" dirty="0" err="1"/>
              <a:t>allennlp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950108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13</a:t>
            </a:fld>
            <a:endParaRPr lang="zh-CN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700" y="0"/>
            <a:ext cx="96261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5688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ELMo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14</a:t>
            </a:fld>
            <a:endParaRPr lang="zh-CN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8666" y="1077046"/>
            <a:ext cx="8308091" cy="517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9014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AllenNLP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90222" y="1552222"/>
            <a:ext cx="1011766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一个很好的构建</a:t>
            </a:r>
            <a:r>
              <a:rPr lang="en-US" altLang="zh-CN" sz="2400" dirty="0" smtClean="0"/>
              <a:t>NLP</a:t>
            </a:r>
            <a:r>
              <a:rPr lang="zh-CN" altLang="en-US" sz="2400" dirty="0" smtClean="0"/>
              <a:t>模型的</a:t>
            </a:r>
            <a:r>
              <a:rPr lang="en-US" altLang="zh-CN" sz="2400" dirty="0" smtClean="0"/>
              <a:t>package</a:t>
            </a:r>
            <a:r>
              <a:rPr lang="zh-CN" altLang="en-US" sz="2400" dirty="0" smtClean="0"/>
              <a:t>，基于</a:t>
            </a:r>
            <a:r>
              <a:rPr lang="en-US" altLang="zh-CN" sz="2400" dirty="0" err="1" smtClean="0"/>
              <a:t>PyTorch</a:t>
            </a:r>
            <a:endParaRPr lang="en-US" altLang="zh-CN" sz="2400" dirty="0" smtClean="0"/>
          </a:p>
          <a:p>
            <a:endParaRPr lang="en-US" sz="2400" dirty="0" smtClean="0"/>
          </a:p>
          <a:p>
            <a:r>
              <a:rPr lang="en-US" altLang="zh-CN" sz="2400" dirty="0" err="1" smtClean="0"/>
              <a:t>AllenAI</a:t>
            </a:r>
            <a:r>
              <a:rPr lang="zh-CN" altLang="en-US" sz="2400" dirty="0" smtClean="0"/>
              <a:t>在</a:t>
            </a:r>
            <a:r>
              <a:rPr lang="en-US" altLang="zh-CN" sz="2400" dirty="0" smtClean="0"/>
              <a:t>2018 EMNLP</a:t>
            </a:r>
            <a:r>
              <a:rPr lang="zh-CN" altLang="en-US" sz="2400" dirty="0" smtClean="0"/>
              <a:t>上的一个</a:t>
            </a:r>
            <a:r>
              <a:rPr lang="en-US" altLang="zh-CN" sz="2400" dirty="0" smtClean="0"/>
              <a:t>tutorial</a:t>
            </a:r>
            <a:endParaRPr lang="en-US" sz="2400" dirty="0"/>
          </a:p>
          <a:p>
            <a:r>
              <a:rPr lang="en-US" sz="2400" dirty="0"/>
              <a:t>https://</a:t>
            </a:r>
            <a:r>
              <a:rPr lang="en-US" sz="2400" dirty="0" err="1"/>
              <a:t>github.com</a:t>
            </a:r>
            <a:r>
              <a:rPr lang="en-US" sz="2400" dirty="0"/>
              <a:t>/</a:t>
            </a:r>
            <a:r>
              <a:rPr lang="en-US" sz="2400" dirty="0" err="1"/>
              <a:t>allenai</a:t>
            </a:r>
            <a:r>
              <a:rPr lang="en-US" sz="2400" dirty="0"/>
              <a:t>/writing-code-for-nlp-research-emnlp2018/blob/master/</a:t>
            </a:r>
            <a:r>
              <a:rPr lang="en-US" sz="2400" dirty="0" err="1"/>
              <a:t>writing_code_for_nlp_research.pdf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066266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BERT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47889" y="1241778"/>
            <a:ext cx="194733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不是一个语言模型，目标是预测</a:t>
            </a:r>
            <a:r>
              <a:rPr lang="en-US" altLang="zh-CN" sz="2400" dirty="0" smtClean="0"/>
              <a:t>masked word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5389" y="0"/>
            <a:ext cx="91766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3173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BERT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17</a:t>
            </a:fld>
            <a:endParaRPr lang="zh-CN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" y="1346200"/>
            <a:ext cx="1073150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9843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18</a:t>
            </a:fld>
            <a:endParaRPr lang="zh-CN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" y="0"/>
            <a:ext cx="113615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4649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19</a:t>
            </a:fld>
            <a:endParaRPr lang="zh-CN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900" y="215900"/>
            <a:ext cx="9207500" cy="642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040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325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69926" y="1169733"/>
            <a:ext cx="10850559" cy="3561607"/>
            <a:chOff x="669926" y="1169733"/>
            <a:chExt cx="10850559" cy="3561607"/>
          </a:xfrm>
        </p:grpSpPr>
        <p:sp>
          <p:nvSpPr>
            <p:cNvPr id="35" name="ï$ľiďe"/>
            <p:cNvSpPr txBox="1"/>
            <p:nvPr/>
          </p:nvSpPr>
          <p:spPr>
            <a:xfrm>
              <a:off x="669926" y="1614821"/>
              <a:ext cx="2077704" cy="322992"/>
            </a:xfrm>
            <a:prstGeom prst="rect">
              <a:avLst/>
            </a:prstGeom>
            <a:noFill/>
          </p:spPr>
          <p:txBody>
            <a:bodyPr wrap="square" lIns="91440" tIns="45720" rIns="91440" bIns="45720" anchor="ctr">
              <a:normAutofit fontScale="92500" lnSpcReduction="20000"/>
            </a:bodyPr>
            <a:lstStyle/>
            <a:p>
              <a:pPr algn="r"/>
              <a:r>
                <a:rPr lang="en-US" altLang="zh-CN" b="1" dirty="0">
                  <a:solidFill>
                    <a:schemeClr val="accent1"/>
                  </a:solidFill>
                </a:rPr>
                <a:t>CONTENTS</a:t>
              </a:r>
            </a:p>
          </p:txBody>
        </p:sp>
        <p:sp>
          <p:nvSpPr>
            <p:cNvPr id="36" name="ï$ḻîḓê"/>
            <p:cNvSpPr/>
            <p:nvPr/>
          </p:nvSpPr>
          <p:spPr bwMode="auto">
            <a:xfrm>
              <a:off x="2305050" y="1169733"/>
              <a:ext cx="347330" cy="293912"/>
            </a:xfrm>
            <a:custGeom>
              <a:avLst/>
              <a:gdLst>
                <a:gd name="T0" fmla="*/ 106 w 484"/>
                <a:gd name="T1" fmla="*/ 172 h 410"/>
                <a:gd name="T2" fmla="*/ 106 w 484"/>
                <a:gd name="T3" fmla="*/ 238 h 410"/>
                <a:gd name="T4" fmla="*/ 86 w 484"/>
                <a:gd name="T5" fmla="*/ 258 h 410"/>
                <a:gd name="T6" fmla="*/ 20 w 484"/>
                <a:gd name="T7" fmla="*/ 258 h 410"/>
                <a:gd name="T8" fmla="*/ 0 w 484"/>
                <a:gd name="T9" fmla="*/ 238 h 410"/>
                <a:gd name="T10" fmla="*/ 0 w 484"/>
                <a:gd name="T11" fmla="*/ 172 h 410"/>
                <a:gd name="T12" fmla="*/ 20 w 484"/>
                <a:gd name="T13" fmla="*/ 152 h 410"/>
                <a:gd name="T14" fmla="*/ 86 w 484"/>
                <a:gd name="T15" fmla="*/ 152 h 410"/>
                <a:gd name="T16" fmla="*/ 106 w 484"/>
                <a:gd name="T17" fmla="*/ 172 h 410"/>
                <a:gd name="T18" fmla="*/ 464 w 484"/>
                <a:gd name="T19" fmla="*/ 152 h 410"/>
                <a:gd name="T20" fmla="*/ 177 w 484"/>
                <a:gd name="T21" fmla="*/ 152 h 410"/>
                <a:gd name="T22" fmla="*/ 167 w 484"/>
                <a:gd name="T23" fmla="*/ 152 h 410"/>
                <a:gd name="T24" fmla="*/ 147 w 484"/>
                <a:gd name="T25" fmla="*/ 172 h 410"/>
                <a:gd name="T26" fmla="*/ 147 w 484"/>
                <a:gd name="T27" fmla="*/ 238 h 410"/>
                <a:gd name="T28" fmla="*/ 167 w 484"/>
                <a:gd name="T29" fmla="*/ 258 h 410"/>
                <a:gd name="T30" fmla="*/ 177 w 484"/>
                <a:gd name="T31" fmla="*/ 258 h 410"/>
                <a:gd name="T32" fmla="*/ 464 w 484"/>
                <a:gd name="T33" fmla="*/ 258 h 410"/>
                <a:gd name="T34" fmla="*/ 484 w 484"/>
                <a:gd name="T35" fmla="*/ 238 h 410"/>
                <a:gd name="T36" fmla="*/ 484 w 484"/>
                <a:gd name="T37" fmla="*/ 172 h 410"/>
                <a:gd name="T38" fmla="*/ 464 w 484"/>
                <a:gd name="T39" fmla="*/ 152 h 410"/>
                <a:gd name="T40" fmla="*/ 86 w 484"/>
                <a:gd name="T41" fmla="*/ 0 h 410"/>
                <a:gd name="T42" fmla="*/ 20 w 484"/>
                <a:gd name="T43" fmla="*/ 0 h 410"/>
                <a:gd name="T44" fmla="*/ 0 w 484"/>
                <a:gd name="T45" fmla="*/ 20 h 410"/>
                <a:gd name="T46" fmla="*/ 0 w 484"/>
                <a:gd name="T47" fmla="*/ 87 h 410"/>
                <a:gd name="T48" fmla="*/ 20 w 484"/>
                <a:gd name="T49" fmla="*/ 107 h 410"/>
                <a:gd name="T50" fmla="*/ 86 w 484"/>
                <a:gd name="T51" fmla="*/ 107 h 410"/>
                <a:gd name="T52" fmla="*/ 106 w 484"/>
                <a:gd name="T53" fmla="*/ 87 h 410"/>
                <a:gd name="T54" fmla="*/ 106 w 484"/>
                <a:gd name="T55" fmla="*/ 20 h 410"/>
                <a:gd name="T56" fmla="*/ 86 w 484"/>
                <a:gd name="T57" fmla="*/ 0 h 410"/>
                <a:gd name="T58" fmla="*/ 464 w 484"/>
                <a:gd name="T59" fmla="*/ 0 h 410"/>
                <a:gd name="T60" fmla="*/ 177 w 484"/>
                <a:gd name="T61" fmla="*/ 0 h 410"/>
                <a:gd name="T62" fmla="*/ 167 w 484"/>
                <a:gd name="T63" fmla="*/ 0 h 410"/>
                <a:gd name="T64" fmla="*/ 147 w 484"/>
                <a:gd name="T65" fmla="*/ 20 h 410"/>
                <a:gd name="T66" fmla="*/ 147 w 484"/>
                <a:gd name="T67" fmla="*/ 87 h 410"/>
                <a:gd name="T68" fmla="*/ 167 w 484"/>
                <a:gd name="T69" fmla="*/ 107 h 410"/>
                <a:gd name="T70" fmla="*/ 177 w 484"/>
                <a:gd name="T71" fmla="*/ 107 h 410"/>
                <a:gd name="T72" fmla="*/ 464 w 484"/>
                <a:gd name="T73" fmla="*/ 107 h 410"/>
                <a:gd name="T74" fmla="*/ 484 w 484"/>
                <a:gd name="T75" fmla="*/ 87 h 410"/>
                <a:gd name="T76" fmla="*/ 484 w 484"/>
                <a:gd name="T77" fmla="*/ 20 h 410"/>
                <a:gd name="T78" fmla="*/ 464 w 484"/>
                <a:gd name="T79" fmla="*/ 0 h 410"/>
                <a:gd name="T80" fmla="*/ 86 w 484"/>
                <a:gd name="T81" fmla="*/ 303 h 410"/>
                <a:gd name="T82" fmla="*/ 20 w 484"/>
                <a:gd name="T83" fmla="*/ 303 h 410"/>
                <a:gd name="T84" fmla="*/ 0 w 484"/>
                <a:gd name="T85" fmla="*/ 323 h 410"/>
                <a:gd name="T86" fmla="*/ 0 w 484"/>
                <a:gd name="T87" fmla="*/ 390 h 410"/>
                <a:gd name="T88" fmla="*/ 20 w 484"/>
                <a:gd name="T89" fmla="*/ 410 h 410"/>
                <a:gd name="T90" fmla="*/ 86 w 484"/>
                <a:gd name="T91" fmla="*/ 410 h 410"/>
                <a:gd name="T92" fmla="*/ 106 w 484"/>
                <a:gd name="T93" fmla="*/ 390 h 410"/>
                <a:gd name="T94" fmla="*/ 106 w 484"/>
                <a:gd name="T95" fmla="*/ 323 h 410"/>
                <a:gd name="T96" fmla="*/ 86 w 484"/>
                <a:gd name="T97" fmla="*/ 303 h 410"/>
                <a:gd name="T98" fmla="*/ 464 w 484"/>
                <a:gd name="T99" fmla="*/ 303 h 410"/>
                <a:gd name="T100" fmla="*/ 177 w 484"/>
                <a:gd name="T101" fmla="*/ 303 h 410"/>
                <a:gd name="T102" fmla="*/ 167 w 484"/>
                <a:gd name="T103" fmla="*/ 303 h 410"/>
                <a:gd name="T104" fmla="*/ 147 w 484"/>
                <a:gd name="T105" fmla="*/ 323 h 410"/>
                <a:gd name="T106" fmla="*/ 147 w 484"/>
                <a:gd name="T107" fmla="*/ 390 h 410"/>
                <a:gd name="T108" fmla="*/ 167 w 484"/>
                <a:gd name="T109" fmla="*/ 410 h 410"/>
                <a:gd name="T110" fmla="*/ 177 w 484"/>
                <a:gd name="T111" fmla="*/ 410 h 410"/>
                <a:gd name="T112" fmla="*/ 464 w 484"/>
                <a:gd name="T113" fmla="*/ 410 h 410"/>
                <a:gd name="T114" fmla="*/ 484 w 484"/>
                <a:gd name="T115" fmla="*/ 390 h 410"/>
                <a:gd name="T116" fmla="*/ 484 w 484"/>
                <a:gd name="T117" fmla="*/ 323 h 410"/>
                <a:gd name="T118" fmla="*/ 464 w 484"/>
                <a:gd name="T119" fmla="*/ 303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84" h="410">
                  <a:moveTo>
                    <a:pt x="106" y="172"/>
                  </a:moveTo>
                  <a:lnTo>
                    <a:pt x="106" y="238"/>
                  </a:lnTo>
                  <a:cubicBezTo>
                    <a:pt x="106" y="249"/>
                    <a:pt x="97" y="258"/>
                    <a:pt x="86" y="258"/>
                  </a:cubicBezTo>
                  <a:lnTo>
                    <a:pt x="20" y="258"/>
                  </a:lnTo>
                  <a:cubicBezTo>
                    <a:pt x="9" y="258"/>
                    <a:pt x="0" y="249"/>
                    <a:pt x="0" y="238"/>
                  </a:cubicBezTo>
                  <a:lnTo>
                    <a:pt x="0" y="172"/>
                  </a:lnTo>
                  <a:cubicBezTo>
                    <a:pt x="0" y="161"/>
                    <a:pt x="9" y="152"/>
                    <a:pt x="20" y="152"/>
                  </a:cubicBezTo>
                  <a:lnTo>
                    <a:pt x="86" y="152"/>
                  </a:lnTo>
                  <a:cubicBezTo>
                    <a:pt x="97" y="152"/>
                    <a:pt x="106" y="161"/>
                    <a:pt x="106" y="172"/>
                  </a:cubicBezTo>
                  <a:close/>
                  <a:moveTo>
                    <a:pt x="464" y="152"/>
                  </a:moveTo>
                  <a:lnTo>
                    <a:pt x="177" y="152"/>
                  </a:lnTo>
                  <a:lnTo>
                    <a:pt x="167" y="152"/>
                  </a:lnTo>
                  <a:cubicBezTo>
                    <a:pt x="156" y="152"/>
                    <a:pt x="147" y="161"/>
                    <a:pt x="147" y="172"/>
                  </a:cubicBezTo>
                  <a:lnTo>
                    <a:pt x="147" y="238"/>
                  </a:lnTo>
                  <a:cubicBezTo>
                    <a:pt x="147" y="249"/>
                    <a:pt x="156" y="258"/>
                    <a:pt x="167" y="258"/>
                  </a:cubicBezTo>
                  <a:lnTo>
                    <a:pt x="177" y="258"/>
                  </a:lnTo>
                  <a:lnTo>
                    <a:pt x="464" y="258"/>
                  </a:lnTo>
                  <a:cubicBezTo>
                    <a:pt x="475" y="258"/>
                    <a:pt x="484" y="249"/>
                    <a:pt x="484" y="238"/>
                  </a:cubicBezTo>
                  <a:lnTo>
                    <a:pt x="484" y="172"/>
                  </a:lnTo>
                  <a:cubicBezTo>
                    <a:pt x="484" y="161"/>
                    <a:pt x="475" y="152"/>
                    <a:pt x="464" y="152"/>
                  </a:cubicBezTo>
                  <a:close/>
                  <a:moveTo>
                    <a:pt x="86" y="0"/>
                  </a:moveTo>
                  <a:lnTo>
                    <a:pt x="20" y="0"/>
                  </a:lnTo>
                  <a:cubicBezTo>
                    <a:pt x="9" y="0"/>
                    <a:pt x="0" y="9"/>
                    <a:pt x="0" y="20"/>
                  </a:cubicBezTo>
                  <a:lnTo>
                    <a:pt x="0" y="87"/>
                  </a:lnTo>
                  <a:cubicBezTo>
                    <a:pt x="0" y="98"/>
                    <a:pt x="9" y="107"/>
                    <a:pt x="20" y="107"/>
                  </a:cubicBezTo>
                  <a:lnTo>
                    <a:pt x="86" y="107"/>
                  </a:lnTo>
                  <a:cubicBezTo>
                    <a:pt x="97" y="107"/>
                    <a:pt x="106" y="98"/>
                    <a:pt x="106" y="87"/>
                  </a:cubicBezTo>
                  <a:lnTo>
                    <a:pt x="106" y="20"/>
                  </a:lnTo>
                  <a:cubicBezTo>
                    <a:pt x="106" y="9"/>
                    <a:pt x="97" y="0"/>
                    <a:pt x="86" y="0"/>
                  </a:cubicBezTo>
                  <a:close/>
                  <a:moveTo>
                    <a:pt x="464" y="0"/>
                  </a:moveTo>
                  <a:lnTo>
                    <a:pt x="177" y="0"/>
                  </a:lnTo>
                  <a:lnTo>
                    <a:pt x="167" y="0"/>
                  </a:lnTo>
                  <a:cubicBezTo>
                    <a:pt x="156" y="0"/>
                    <a:pt x="147" y="9"/>
                    <a:pt x="147" y="20"/>
                  </a:cubicBezTo>
                  <a:lnTo>
                    <a:pt x="147" y="87"/>
                  </a:lnTo>
                  <a:cubicBezTo>
                    <a:pt x="147" y="98"/>
                    <a:pt x="156" y="107"/>
                    <a:pt x="167" y="107"/>
                  </a:cubicBezTo>
                  <a:lnTo>
                    <a:pt x="177" y="107"/>
                  </a:lnTo>
                  <a:lnTo>
                    <a:pt x="464" y="107"/>
                  </a:lnTo>
                  <a:cubicBezTo>
                    <a:pt x="475" y="107"/>
                    <a:pt x="484" y="98"/>
                    <a:pt x="484" y="87"/>
                  </a:cubicBezTo>
                  <a:lnTo>
                    <a:pt x="484" y="20"/>
                  </a:lnTo>
                  <a:cubicBezTo>
                    <a:pt x="484" y="9"/>
                    <a:pt x="475" y="0"/>
                    <a:pt x="464" y="0"/>
                  </a:cubicBezTo>
                  <a:close/>
                  <a:moveTo>
                    <a:pt x="86" y="303"/>
                  </a:moveTo>
                  <a:lnTo>
                    <a:pt x="20" y="303"/>
                  </a:lnTo>
                  <a:cubicBezTo>
                    <a:pt x="9" y="303"/>
                    <a:pt x="0" y="312"/>
                    <a:pt x="0" y="323"/>
                  </a:cubicBezTo>
                  <a:lnTo>
                    <a:pt x="0" y="390"/>
                  </a:lnTo>
                  <a:cubicBezTo>
                    <a:pt x="0" y="401"/>
                    <a:pt x="9" y="410"/>
                    <a:pt x="20" y="410"/>
                  </a:cubicBezTo>
                  <a:lnTo>
                    <a:pt x="86" y="410"/>
                  </a:lnTo>
                  <a:cubicBezTo>
                    <a:pt x="97" y="410"/>
                    <a:pt x="106" y="401"/>
                    <a:pt x="106" y="390"/>
                  </a:cubicBezTo>
                  <a:lnTo>
                    <a:pt x="106" y="323"/>
                  </a:lnTo>
                  <a:cubicBezTo>
                    <a:pt x="106" y="312"/>
                    <a:pt x="97" y="303"/>
                    <a:pt x="86" y="303"/>
                  </a:cubicBezTo>
                  <a:close/>
                  <a:moveTo>
                    <a:pt x="464" y="303"/>
                  </a:moveTo>
                  <a:lnTo>
                    <a:pt x="177" y="303"/>
                  </a:lnTo>
                  <a:lnTo>
                    <a:pt x="167" y="303"/>
                  </a:lnTo>
                  <a:cubicBezTo>
                    <a:pt x="156" y="303"/>
                    <a:pt x="147" y="312"/>
                    <a:pt x="147" y="323"/>
                  </a:cubicBezTo>
                  <a:lnTo>
                    <a:pt x="147" y="390"/>
                  </a:lnTo>
                  <a:cubicBezTo>
                    <a:pt x="147" y="401"/>
                    <a:pt x="156" y="410"/>
                    <a:pt x="167" y="410"/>
                  </a:cubicBezTo>
                  <a:lnTo>
                    <a:pt x="177" y="410"/>
                  </a:lnTo>
                  <a:lnTo>
                    <a:pt x="464" y="410"/>
                  </a:lnTo>
                  <a:cubicBezTo>
                    <a:pt x="475" y="410"/>
                    <a:pt x="484" y="401"/>
                    <a:pt x="484" y="390"/>
                  </a:cubicBezTo>
                  <a:lnTo>
                    <a:pt x="484" y="323"/>
                  </a:lnTo>
                  <a:cubicBezTo>
                    <a:pt x="484" y="312"/>
                    <a:pt x="475" y="303"/>
                    <a:pt x="464" y="30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lIns="91440" tIns="45720" rIns="91440" bIns="45720" anchor="ctr">
              <a:normAutofit fontScale="8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endParaRPr/>
            </a:p>
          </p:txBody>
        </p:sp>
        <p:cxnSp>
          <p:nvCxnSpPr>
            <p:cNvPr id="37" name="直接连接符 36"/>
            <p:cNvCxnSpPr/>
            <p:nvPr/>
          </p:nvCxnSpPr>
          <p:spPr>
            <a:xfrm>
              <a:off x="5828576" y="1309551"/>
              <a:ext cx="18839" cy="3421789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ïṥliďe"/>
            <p:cNvSpPr/>
            <p:nvPr/>
          </p:nvSpPr>
          <p:spPr bwMode="auto">
            <a:xfrm>
              <a:off x="5756569" y="2050673"/>
              <a:ext cx="144016" cy="144016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accent1">
                  <a:lumMod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" name="ïslïďè"/>
            <p:cNvSpPr/>
            <p:nvPr/>
          </p:nvSpPr>
          <p:spPr bwMode="auto">
            <a:xfrm>
              <a:off x="5756568" y="2981424"/>
              <a:ext cx="144016" cy="144016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" name="î$ḷîḑè"/>
            <p:cNvSpPr/>
            <p:nvPr/>
          </p:nvSpPr>
          <p:spPr bwMode="auto">
            <a:xfrm>
              <a:off x="5756568" y="3912175"/>
              <a:ext cx="144016" cy="144016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43" name="ïŝḻïḋé"/>
            <p:cNvGrpSpPr/>
            <p:nvPr/>
          </p:nvGrpSpPr>
          <p:grpSpPr>
            <a:xfrm>
              <a:off x="4907869" y="1824744"/>
              <a:ext cx="595872" cy="595872"/>
              <a:chOff x="5283305" y="1269560"/>
              <a:chExt cx="595872" cy="595872"/>
            </a:xfrm>
          </p:grpSpPr>
          <p:sp>
            <p:nvSpPr>
              <p:cNvPr id="65" name="îś1iďè"/>
              <p:cNvSpPr/>
              <p:nvPr/>
            </p:nvSpPr>
            <p:spPr bwMode="auto">
              <a:xfrm rot="2691234">
                <a:off x="5283305" y="1269560"/>
                <a:ext cx="595872" cy="595872"/>
              </a:xfrm>
              <a:prstGeom prst="teardrop">
                <a:avLst/>
              </a:prstGeom>
              <a:solidFill>
                <a:schemeClr val="accent1">
                  <a:lumMod val="100000"/>
                </a:schemeClr>
              </a:solidFill>
              <a:ln w="19050">
                <a:noFill/>
                <a:rou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6" name="iṡḻidè"/>
              <p:cNvSpPr/>
              <p:nvPr/>
            </p:nvSpPr>
            <p:spPr bwMode="auto">
              <a:xfrm>
                <a:off x="5298039" y="1280434"/>
                <a:ext cx="574124" cy="574124"/>
              </a:xfrm>
              <a:prstGeom prst="ellipse">
                <a:avLst/>
              </a:prstGeom>
              <a:solidFill>
                <a:schemeClr val="bg1">
                  <a:alpha val="0"/>
                </a:schemeClr>
              </a:solidFill>
              <a:ln w="19050">
                <a:noFill/>
                <a:round/>
              </a:ln>
            </p:spPr>
            <p:txBody>
              <a:bodyPr rot="0" spcFirstLastPara="0" vert="horz" wrap="none" lIns="91440" tIns="45720" rIns="91440" bIns="45720" anchor="ctr" anchorCtr="1" forceAA="0" compatLnSpc="1">
                <a:normAutofit/>
              </a:bodyPr>
              <a:lstStyle/>
              <a:p>
                <a:pPr algn="ctr"/>
                <a:r>
                  <a:rPr lang="en-US" altLang="zh-CN" sz="1600" dirty="0">
                    <a:solidFill>
                      <a:schemeClr val="bg1">
                        <a:lumMod val="100000"/>
                      </a:schemeClr>
                    </a:solidFill>
                    <a:latin typeface="Impact" panose="020B0806030902050204" pitchFamily="34" charset="0"/>
                  </a:rPr>
                  <a:t>01</a:t>
                </a:r>
              </a:p>
            </p:txBody>
          </p:sp>
        </p:grpSp>
        <p:grpSp>
          <p:nvGrpSpPr>
            <p:cNvPr id="44" name="ïšḷiḋè"/>
            <p:cNvGrpSpPr/>
            <p:nvPr/>
          </p:nvGrpSpPr>
          <p:grpSpPr>
            <a:xfrm>
              <a:off x="4907868" y="2755496"/>
              <a:ext cx="595872" cy="595872"/>
              <a:chOff x="5283304" y="2200312"/>
              <a:chExt cx="595872" cy="595872"/>
            </a:xfrm>
            <a:solidFill>
              <a:schemeClr val="bg1">
                <a:lumMod val="65000"/>
              </a:schemeClr>
            </a:solidFill>
          </p:grpSpPr>
          <p:sp>
            <p:nvSpPr>
              <p:cNvPr id="63" name="ïşliḍé"/>
              <p:cNvSpPr/>
              <p:nvPr/>
            </p:nvSpPr>
            <p:spPr bwMode="auto">
              <a:xfrm rot="2691234">
                <a:off x="5283304" y="2200312"/>
                <a:ext cx="595872" cy="595872"/>
              </a:xfrm>
              <a:prstGeom prst="teardrop">
                <a:avLst/>
              </a:prstGeom>
              <a:grpFill/>
              <a:ln w="19050">
                <a:noFill/>
                <a:rou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4" name="íṩḷíḍé"/>
              <p:cNvSpPr/>
              <p:nvPr/>
            </p:nvSpPr>
            <p:spPr bwMode="auto">
              <a:xfrm>
                <a:off x="5298039" y="2211186"/>
                <a:ext cx="574124" cy="574124"/>
              </a:xfrm>
              <a:prstGeom prst="ellipse">
                <a:avLst/>
              </a:prstGeom>
              <a:grpFill/>
              <a:ln w="19050">
                <a:noFill/>
                <a:round/>
              </a:ln>
            </p:spPr>
            <p:txBody>
              <a:bodyPr rot="0" spcFirstLastPara="0" vert="horz" wrap="none" lIns="91440" tIns="45720" rIns="91440" bIns="45720" anchor="ctr" anchorCtr="1" forceAA="0" compatLnSpc="1">
                <a:normAutofit/>
              </a:bodyPr>
              <a:lstStyle/>
              <a:p>
                <a:pPr algn="ctr"/>
                <a:r>
                  <a:rPr lang="en-US" altLang="zh-CN" sz="1600">
                    <a:solidFill>
                      <a:schemeClr val="bg1">
                        <a:lumMod val="100000"/>
                      </a:schemeClr>
                    </a:solidFill>
                    <a:latin typeface="Impact" panose="020B0806030902050204" pitchFamily="34" charset="0"/>
                  </a:rPr>
                  <a:t>02</a:t>
                </a:r>
              </a:p>
            </p:txBody>
          </p:sp>
        </p:grpSp>
        <p:grpSp>
          <p:nvGrpSpPr>
            <p:cNvPr id="45" name="î$1idè"/>
            <p:cNvGrpSpPr/>
            <p:nvPr/>
          </p:nvGrpSpPr>
          <p:grpSpPr>
            <a:xfrm>
              <a:off x="4907868" y="3686248"/>
              <a:ext cx="595872" cy="595872"/>
              <a:chOff x="5283304" y="3131064"/>
              <a:chExt cx="595872" cy="595872"/>
            </a:xfrm>
          </p:grpSpPr>
          <p:sp>
            <p:nvSpPr>
              <p:cNvPr id="61" name="îṡ1idè"/>
              <p:cNvSpPr/>
              <p:nvPr/>
            </p:nvSpPr>
            <p:spPr bwMode="auto">
              <a:xfrm rot="2691234">
                <a:off x="5283304" y="3131064"/>
                <a:ext cx="595872" cy="595872"/>
              </a:xfrm>
              <a:prstGeom prst="teardrop">
                <a:avLst/>
              </a:prstGeom>
              <a:solidFill>
                <a:schemeClr val="accent1"/>
              </a:solidFill>
              <a:ln w="19050">
                <a:noFill/>
                <a:rou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" name="ïšḷîdé"/>
              <p:cNvSpPr/>
              <p:nvPr/>
            </p:nvSpPr>
            <p:spPr bwMode="auto">
              <a:xfrm>
                <a:off x="5298039" y="3141938"/>
                <a:ext cx="574124" cy="574124"/>
              </a:xfrm>
              <a:prstGeom prst="ellipse">
                <a:avLst/>
              </a:prstGeom>
              <a:solidFill>
                <a:schemeClr val="bg1">
                  <a:alpha val="0"/>
                </a:schemeClr>
              </a:solidFill>
              <a:ln w="19050">
                <a:noFill/>
                <a:round/>
              </a:ln>
            </p:spPr>
            <p:txBody>
              <a:bodyPr rot="0" spcFirstLastPara="0" vert="horz" wrap="none" lIns="91440" tIns="45720" rIns="91440" bIns="45720" anchor="ctr" anchorCtr="1" forceAA="0" compatLnSpc="1">
                <a:normAutofit/>
              </a:bodyPr>
              <a:lstStyle/>
              <a:p>
                <a:pPr algn="ctr"/>
                <a:r>
                  <a:rPr lang="en-US" altLang="zh-CN" sz="1600">
                    <a:solidFill>
                      <a:schemeClr val="bg1">
                        <a:lumMod val="100000"/>
                      </a:schemeClr>
                    </a:solidFill>
                    <a:latin typeface="Impact" panose="020B0806030902050204" pitchFamily="34" charset="0"/>
                  </a:rPr>
                  <a:t>03</a:t>
                </a:r>
              </a:p>
            </p:txBody>
          </p:sp>
        </p:grpSp>
        <p:sp>
          <p:nvSpPr>
            <p:cNvPr id="48" name="išlîḋe"/>
            <p:cNvSpPr/>
            <p:nvPr/>
          </p:nvSpPr>
          <p:spPr bwMode="auto">
            <a:xfrm>
              <a:off x="6096000" y="1900399"/>
              <a:ext cx="5424485" cy="431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ctr" anchorCtr="0">
              <a:no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zh-CN" altLang="en-US" sz="2400" dirty="0" smtClean="0"/>
                <a:t>问答系统</a:t>
              </a:r>
              <a:endParaRPr lang="en-US" altLang="zh-CN" sz="2400" dirty="0"/>
            </a:p>
          </p:txBody>
        </p:sp>
        <p:sp>
          <p:nvSpPr>
            <p:cNvPr id="49" name="î$ḻîďê"/>
            <p:cNvSpPr/>
            <p:nvPr/>
          </p:nvSpPr>
          <p:spPr bwMode="auto">
            <a:xfrm>
              <a:off x="6096000" y="2837729"/>
              <a:ext cx="5424485" cy="431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ctr" anchorCtr="0">
              <a:no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zh-CN" altLang="en-US" sz="2400" dirty="0" smtClean="0"/>
                <a:t>文本摘要系统</a:t>
              </a:r>
              <a:endParaRPr lang="en-US" altLang="zh-CN" sz="2400" dirty="0"/>
            </a:p>
          </p:txBody>
        </p:sp>
        <p:sp>
          <p:nvSpPr>
            <p:cNvPr id="50" name="íşḻîdè"/>
            <p:cNvSpPr/>
            <p:nvPr/>
          </p:nvSpPr>
          <p:spPr bwMode="auto">
            <a:xfrm>
              <a:off x="6096000" y="3775059"/>
              <a:ext cx="5424485" cy="431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ctr" anchorCtr="0">
              <a:no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zh-CN" altLang="en-US" sz="2400" dirty="0" smtClean="0"/>
                <a:t>大规模预训练语言模型</a:t>
              </a:r>
              <a:endParaRPr lang="en-US" altLang="zh-CN" sz="2400" dirty="0"/>
            </a:p>
          </p:txBody>
        </p:sp>
        <p:cxnSp>
          <p:nvCxnSpPr>
            <p:cNvPr id="53" name="直接连接符 52"/>
            <p:cNvCxnSpPr/>
            <p:nvPr/>
          </p:nvCxnSpPr>
          <p:spPr>
            <a:xfrm>
              <a:off x="6286500" y="2632088"/>
              <a:ext cx="5233985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>
              <a:off x="6286500" y="3559189"/>
              <a:ext cx="5233985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图片 1" descr="100_10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425" y="5860415"/>
            <a:ext cx="952500" cy="952500"/>
          </a:xfrm>
          <a:prstGeom prst="rect">
            <a:avLst/>
          </a:prstGeom>
        </p:spPr>
      </p:pic>
      <p:sp>
        <p:nvSpPr>
          <p:cNvPr id="4" name="文本框 3"/>
          <p:cNvSpPr txBox="1"/>
          <p:nvPr userDrawn="1"/>
        </p:nvSpPr>
        <p:spPr>
          <a:xfrm>
            <a:off x="9568180" y="6277610"/>
            <a:ext cx="239522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000">
                <a:solidFill>
                  <a:schemeClr val="tx2"/>
                </a:solidFill>
                <a:latin typeface="HelveticaNeueLT Std Thin" panose="020B0403020202020204" charset="0"/>
                <a:cs typeface="HelveticaNeueLT Std Thin" panose="020B0403020202020204" charset="0"/>
              </a:rPr>
              <a:t>julyedu.com</a:t>
            </a:r>
          </a:p>
        </p:txBody>
      </p:sp>
      <p:sp>
        <p:nvSpPr>
          <p:cNvPr id="5" name="页脚占位符 2"/>
          <p:cNvSpPr>
            <a:spLocks noGrp="1"/>
          </p:cNvSpPr>
          <p:nvPr/>
        </p:nvSpPr>
        <p:spPr>
          <a:xfrm>
            <a:off x="1431924" y="6233478"/>
            <a:ext cx="4140201" cy="206381"/>
          </a:xfrm>
        </p:spPr>
        <p:txBody>
          <a:bodyPr/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dirty="0">
                <a:solidFill>
                  <a:schemeClr val="tx2"/>
                </a:solidFill>
                <a:sym typeface="+mn-ea"/>
              </a:rPr>
              <a:t>推荐系统实战课程</a:t>
            </a:r>
            <a:endParaRPr lang="zh-CN" altLang="en-US" sz="1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55660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OpenAI</a:t>
            </a:r>
            <a:r>
              <a:rPr lang="en-US" dirty="0" smtClean="0"/>
              <a:t> GPT-2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20</a:t>
            </a:fld>
            <a:endParaRPr lang="zh-CN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000891"/>
            <a:ext cx="9680224" cy="5199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3856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21</a:t>
            </a:fld>
            <a:endParaRPr lang="zh-CN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600" y="0"/>
            <a:ext cx="91832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784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代码资源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22</a:t>
            </a:fld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47889" y="1622778"/>
            <a:ext cx="8748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https://</a:t>
            </a:r>
            <a:r>
              <a:rPr lang="en-US" sz="2400" dirty="0" err="1"/>
              <a:t>github.com</a:t>
            </a:r>
            <a:r>
              <a:rPr lang="en-US" sz="2400" dirty="0"/>
              <a:t>/</a:t>
            </a:r>
            <a:r>
              <a:rPr lang="en-US" sz="2400" dirty="0" err="1"/>
              <a:t>huggingface</a:t>
            </a:r>
            <a:r>
              <a:rPr lang="en-US" sz="2400" dirty="0"/>
              <a:t>/</a:t>
            </a:r>
            <a:r>
              <a:rPr lang="en-US" sz="2400" dirty="0" err="1"/>
              <a:t>pytorch</a:t>
            </a:r>
            <a:r>
              <a:rPr lang="en-US" sz="2400" dirty="0"/>
              <a:t>-</a:t>
            </a:r>
            <a:r>
              <a:rPr lang="en-US" sz="2400" dirty="0" err="1"/>
              <a:t>pretrained</a:t>
            </a:r>
            <a:r>
              <a:rPr lang="en-US" sz="2400" dirty="0"/>
              <a:t>-BERT</a:t>
            </a:r>
          </a:p>
        </p:txBody>
      </p:sp>
    </p:spTree>
    <p:extLst>
      <p:ext uri="{BB962C8B-B14F-4D97-AF65-F5344CB8AC3E}">
        <p14:creationId xmlns:p14="http://schemas.microsoft.com/office/powerpoint/2010/main" val="7278404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8"/>
          </p:nvPr>
        </p:nvSpPr>
        <p:spPr>
          <a:xfrm>
            <a:off x="6519227" y="5202141"/>
            <a:ext cx="5095876" cy="310871"/>
          </a:xfrm>
        </p:spPr>
        <p:txBody>
          <a:bodyPr/>
          <a:lstStyle/>
          <a:p>
            <a:r>
              <a:rPr lang="en-US" altLang="zh-CN"/>
              <a:t>https://www.julyedu.com/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褚则伟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zeweichu</a:t>
            </a:r>
            <a:r>
              <a:rPr lang="en-US" altLang="zh-CN" err="1" smtClean="0"/>
              <a:t>@</a:t>
            </a:r>
            <a:r>
              <a:rPr lang="en-US" altLang="zh-CN" smtClean="0"/>
              <a:t>gmail.com</a:t>
            </a:r>
            <a:endParaRPr lang="en-US" altLang="zh-CN" dirty="0"/>
          </a:p>
        </p:txBody>
      </p:sp>
      <p:cxnSp>
        <p:nvCxnSpPr>
          <p:cNvPr id="3" name="直接连接符 2"/>
          <p:cNvCxnSpPr/>
          <p:nvPr/>
        </p:nvCxnSpPr>
        <p:spPr>
          <a:xfrm>
            <a:off x="6511481" y="5556339"/>
            <a:ext cx="350261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直接连接符 449"/>
          <p:cNvCxnSpPr/>
          <p:nvPr/>
        </p:nvCxnSpPr>
        <p:spPr>
          <a:xfrm>
            <a:off x="6511481" y="4810320"/>
            <a:ext cx="350261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/>
        </p:nvGrpSpPr>
        <p:grpSpPr>
          <a:xfrm>
            <a:off x="7526655" y="1571625"/>
            <a:ext cx="3270250" cy="1421130"/>
            <a:chOff x="2855913" y="-477838"/>
            <a:chExt cx="5757862" cy="2501900"/>
          </a:xfrm>
          <a:solidFill>
            <a:schemeClr val="bg1"/>
          </a:solidFill>
        </p:grpSpPr>
        <p:sp>
          <p:nvSpPr>
            <p:cNvPr id="10" name="Freeform 5"/>
            <p:cNvSpPr/>
            <p:nvPr userDrawn="1"/>
          </p:nvSpPr>
          <p:spPr bwMode="auto">
            <a:xfrm>
              <a:off x="2855913" y="76200"/>
              <a:ext cx="1317625" cy="1687513"/>
            </a:xfrm>
            <a:custGeom>
              <a:avLst/>
              <a:gdLst>
                <a:gd name="T0" fmla="*/ 557 w 702"/>
                <a:gd name="T1" fmla="*/ 136 h 898"/>
                <a:gd name="T2" fmla="*/ 681 w 702"/>
                <a:gd name="T3" fmla="*/ 72 h 898"/>
                <a:gd name="T4" fmla="*/ 700 w 702"/>
                <a:gd name="T5" fmla="*/ 55 h 898"/>
                <a:gd name="T6" fmla="*/ 673 w 702"/>
                <a:gd name="T7" fmla="*/ 31 h 898"/>
                <a:gd name="T8" fmla="*/ 656 w 702"/>
                <a:gd name="T9" fmla="*/ 16 h 898"/>
                <a:gd name="T10" fmla="*/ 569 w 702"/>
                <a:gd name="T11" fmla="*/ 21 h 898"/>
                <a:gd name="T12" fmla="*/ 286 w 702"/>
                <a:gd name="T13" fmla="*/ 79 h 898"/>
                <a:gd name="T14" fmla="*/ 38 w 702"/>
                <a:gd name="T15" fmla="*/ 130 h 898"/>
                <a:gd name="T16" fmla="*/ 4 w 702"/>
                <a:gd name="T17" fmla="*/ 193 h 898"/>
                <a:gd name="T18" fmla="*/ 34 w 702"/>
                <a:gd name="T19" fmla="*/ 231 h 898"/>
                <a:gd name="T20" fmla="*/ 216 w 702"/>
                <a:gd name="T21" fmla="*/ 210 h 898"/>
                <a:gd name="T22" fmla="*/ 381 w 702"/>
                <a:gd name="T23" fmla="*/ 176 h 898"/>
                <a:gd name="T24" fmla="*/ 374 w 702"/>
                <a:gd name="T25" fmla="*/ 216 h 898"/>
                <a:gd name="T26" fmla="*/ 351 w 702"/>
                <a:gd name="T27" fmla="*/ 487 h 898"/>
                <a:gd name="T28" fmla="*/ 338 w 702"/>
                <a:gd name="T29" fmla="*/ 716 h 898"/>
                <a:gd name="T30" fmla="*/ 329 w 702"/>
                <a:gd name="T31" fmla="*/ 755 h 898"/>
                <a:gd name="T32" fmla="*/ 350 w 702"/>
                <a:gd name="T33" fmla="*/ 771 h 898"/>
                <a:gd name="T34" fmla="*/ 350 w 702"/>
                <a:gd name="T35" fmla="*/ 799 h 898"/>
                <a:gd name="T36" fmla="*/ 345 w 702"/>
                <a:gd name="T37" fmla="*/ 843 h 898"/>
                <a:gd name="T38" fmla="*/ 358 w 702"/>
                <a:gd name="T39" fmla="*/ 840 h 898"/>
                <a:gd name="T40" fmla="*/ 397 w 702"/>
                <a:gd name="T41" fmla="*/ 885 h 898"/>
                <a:gd name="T42" fmla="*/ 402 w 702"/>
                <a:gd name="T43" fmla="*/ 896 h 898"/>
                <a:gd name="T44" fmla="*/ 412 w 702"/>
                <a:gd name="T45" fmla="*/ 870 h 898"/>
                <a:gd name="T46" fmla="*/ 427 w 702"/>
                <a:gd name="T47" fmla="*/ 828 h 898"/>
                <a:gd name="T48" fmla="*/ 444 w 702"/>
                <a:gd name="T49" fmla="*/ 704 h 898"/>
                <a:gd name="T50" fmla="*/ 534 w 702"/>
                <a:gd name="T51" fmla="*/ 164 h 898"/>
                <a:gd name="T52" fmla="*/ 557 w 702"/>
                <a:gd name="T53" fmla="*/ 136 h 8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02" h="898">
                  <a:moveTo>
                    <a:pt x="557" y="136"/>
                  </a:moveTo>
                  <a:cubicBezTo>
                    <a:pt x="599" y="117"/>
                    <a:pt x="649" y="111"/>
                    <a:pt x="681" y="72"/>
                  </a:cubicBezTo>
                  <a:cubicBezTo>
                    <a:pt x="686" y="65"/>
                    <a:pt x="702" y="68"/>
                    <a:pt x="700" y="55"/>
                  </a:cubicBezTo>
                  <a:cubicBezTo>
                    <a:pt x="698" y="40"/>
                    <a:pt x="685" y="35"/>
                    <a:pt x="673" y="31"/>
                  </a:cubicBezTo>
                  <a:cubicBezTo>
                    <a:pt x="666" y="27"/>
                    <a:pt x="680" y="0"/>
                    <a:pt x="656" y="16"/>
                  </a:cubicBezTo>
                  <a:cubicBezTo>
                    <a:pt x="627" y="16"/>
                    <a:pt x="598" y="15"/>
                    <a:pt x="569" y="21"/>
                  </a:cubicBezTo>
                  <a:cubicBezTo>
                    <a:pt x="475" y="41"/>
                    <a:pt x="380" y="60"/>
                    <a:pt x="286" y="79"/>
                  </a:cubicBezTo>
                  <a:cubicBezTo>
                    <a:pt x="203" y="96"/>
                    <a:pt x="121" y="114"/>
                    <a:pt x="38" y="130"/>
                  </a:cubicBezTo>
                  <a:cubicBezTo>
                    <a:pt x="0" y="138"/>
                    <a:pt x="7" y="167"/>
                    <a:pt x="4" y="193"/>
                  </a:cubicBezTo>
                  <a:cubicBezTo>
                    <a:pt x="1" y="216"/>
                    <a:pt x="12" y="226"/>
                    <a:pt x="34" y="231"/>
                  </a:cubicBezTo>
                  <a:cubicBezTo>
                    <a:pt x="98" y="247"/>
                    <a:pt x="156" y="221"/>
                    <a:pt x="216" y="210"/>
                  </a:cubicBezTo>
                  <a:cubicBezTo>
                    <a:pt x="271" y="201"/>
                    <a:pt x="324" y="180"/>
                    <a:pt x="381" y="176"/>
                  </a:cubicBezTo>
                  <a:cubicBezTo>
                    <a:pt x="378" y="192"/>
                    <a:pt x="375" y="204"/>
                    <a:pt x="374" y="216"/>
                  </a:cubicBezTo>
                  <a:cubicBezTo>
                    <a:pt x="362" y="306"/>
                    <a:pt x="365" y="397"/>
                    <a:pt x="351" y="487"/>
                  </a:cubicBezTo>
                  <a:cubicBezTo>
                    <a:pt x="338" y="562"/>
                    <a:pt x="341" y="640"/>
                    <a:pt x="338" y="716"/>
                  </a:cubicBezTo>
                  <a:cubicBezTo>
                    <a:pt x="335" y="729"/>
                    <a:pt x="333" y="742"/>
                    <a:pt x="329" y="755"/>
                  </a:cubicBezTo>
                  <a:cubicBezTo>
                    <a:pt x="324" y="776"/>
                    <a:pt x="336" y="774"/>
                    <a:pt x="350" y="771"/>
                  </a:cubicBezTo>
                  <a:cubicBezTo>
                    <a:pt x="345" y="781"/>
                    <a:pt x="350" y="790"/>
                    <a:pt x="350" y="799"/>
                  </a:cubicBezTo>
                  <a:cubicBezTo>
                    <a:pt x="344" y="813"/>
                    <a:pt x="341" y="829"/>
                    <a:pt x="345" y="843"/>
                  </a:cubicBezTo>
                  <a:cubicBezTo>
                    <a:pt x="349" y="859"/>
                    <a:pt x="352" y="835"/>
                    <a:pt x="358" y="840"/>
                  </a:cubicBezTo>
                  <a:cubicBezTo>
                    <a:pt x="381" y="847"/>
                    <a:pt x="379" y="875"/>
                    <a:pt x="397" y="885"/>
                  </a:cubicBezTo>
                  <a:cubicBezTo>
                    <a:pt x="397" y="889"/>
                    <a:pt x="398" y="898"/>
                    <a:pt x="402" y="896"/>
                  </a:cubicBezTo>
                  <a:cubicBezTo>
                    <a:pt x="413" y="891"/>
                    <a:pt x="411" y="879"/>
                    <a:pt x="412" y="870"/>
                  </a:cubicBezTo>
                  <a:cubicBezTo>
                    <a:pt x="424" y="858"/>
                    <a:pt x="425" y="842"/>
                    <a:pt x="427" y="828"/>
                  </a:cubicBezTo>
                  <a:cubicBezTo>
                    <a:pt x="433" y="787"/>
                    <a:pt x="438" y="745"/>
                    <a:pt x="444" y="704"/>
                  </a:cubicBezTo>
                  <a:cubicBezTo>
                    <a:pt x="467" y="523"/>
                    <a:pt x="495" y="342"/>
                    <a:pt x="534" y="164"/>
                  </a:cubicBezTo>
                  <a:cubicBezTo>
                    <a:pt x="537" y="149"/>
                    <a:pt x="541" y="143"/>
                    <a:pt x="557" y="1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6"/>
            <p:cNvSpPr/>
            <p:nvPr userDrawn="1"/>
          </p:nvSpPr>
          <p:spPr bwMode="auto">
            <a:xfrm>
              <a:off x="5822950" y="-236538"/>
              <a:ext cx="796925" cy="1274763"/>
            </a:xfrm>
            <a:custGeom>
              <a:avLst/>
              <a:gdLst>
                <a:gd name="T0" fmla="*/ 70 w 425"/>
                <a:gd name="T1" fmla="*/ 666 h 678"/>
                <a:gd name="T2" fmla="*/ 102 w 425"/>
                <a:gd name="T3" fmla="*/ 625 h 678"/>
                <a:gd name="T4" fmla="*/ 140 w 425"/>
                <a:gd name="T5" fmla="*/ 469 h 678"/>
                <a:gd name="T6" fmla="*/ 199 w 425"/>
                <a:gd name="T7" fmla="*/ 577 h 678"/>
                <a:gd name="T8" fmla="*/ 248 w 425"/>
                <a:gd name="T9" fmla="*/ 639 h 678"/>
                <a:gd name="T10" fmla="*/ 383 w 425"/>
                <a:gd name="T11" fmla="*/ 548 h 678"/>
                <a:gd name="T12" fmla="*/ 392 w 425"/>
                <a:gd name="T13" fmla="*/ 470 h 678"/>
                <a:gd name="T14" fmla="*/ 395 w 425"/>
                <a:gd name="T15" fmla="*/ 377 h 678"/>
                <a:gd name="T16" fmla="*/ 414 w 425"/>
                <a:gd name="T17" fmla="*/ 160 h 678"/>
                <a:gd name="T18" fmla="*/ 421 w 425"/>
                <a:gd name="T19" fmla="*/ 110 h 678"/>
                <a:gd name="T20" fmla="*/ 408 w 425"/>
                <a:gd name="T21" fmla="*/ 136 h 678"/>
                <a:gd name="T22" fmla="*/ 408 w 425"/>
                <a:gd name="T23" fmla="*/ 61 h 678"/>
                <a:gd name="T24" fmla="*/ 403 w 425"/>
                <a:gd name="T25" fmla="*/ 47 h 678"/>
                <a:gd name="T26" fmla="*/ 385 w 425"/>
                <a:gd name="T27" fmla="*/ 53 h 678"/>
                <a:gd name="T28" fmla="*/ 369 w 425"/>
                <a:gd name="T29" fmla="*/ 31 h 678"/>
                <a:gd name="T30" fmla="*/ 348 w 425"/>
                <a:gd name="T31" fmla="*/ 0 h 678"/>
                <a:gd name="T32" fmla="*/ 341 w 425"/>
                <a:gd name="T33" fmla="*/ 24 h 678"/>
                <a:gd name="T34" fmla="*/ 325 w 425"/>
                <a:gd name="T35" fmla="*/ 70 h 678"/>
                <a:gd name="T36" fmla="*/ 285 w 425"/>
                <a:gd name="T37" fmla="*/ 308 h 678"/>
                <a:gd name="T38" fmla="*/ 264 w 425"/>
                <a:gd name="T39" fmla="*/ 407 h 678"/>
                <a:gd name="T40" fmla="*/ 165 w 425"/>
                <a:gd name="T41" fmla="*/ 251 h 678"/>
                <a:gd name="T42" fmla="*/ 89 w 425"/>
                <a:gd name="T43" fmla="*/ 222 h 678"/>
                <a:gd name="T44" fmla="*/ 55 w 425"/>
                <a:gd name="T45" fmla="*/ 274 h 678"/>
                <a:gd name="T46" fmla="*/ 7 w 425"/>
                <a:gd name="T47" fmla="*/ 539 h 678"/>
                <a:gd name="T48" fmla="*/ 6 w 425"/>
                <a:gd name="T49" fmla="*/ 622 h 678"/>
                <a:gd name="T50" fmla="*/ 70 w 425"/>
                <a:gd name="T51" fmla="*/ 666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25" h="678">
                  <a:moveTo>
                    <a:pt x="70" y="666"/>
                  </a:moveTo>
                  <a:cubicBezTo>
                    <a:pt x="91" y="660"/>
                    <a:pt x="97" y="641"/>
                    <a:pt x="102" y="625"/>
                  </a:cubicBezTo>
                  <a:cubicBezTo>
                    <a:pt x="115" y="575"/>
                    <a:pt x="126" y="525"/>
                    <a:pt x="140" y="469"/>
                  </a:cubicBezTo>
                  <a:cubicBezTo>
                    <a:pt x="156" y="511"/>
                    <a:pt x="186" y="537"/>
                    <a:pt x="199" y="577"/>
                  </a:cubicBezTo>
                  <a:cubicBezTo>
                    <a:pt x="206" y="598"/>
                    <a:pt x="211" y="636"/>
                    <a:pt x="248" y="639"/>
                  </a:cubicBezTo>
                  <a:cubicBezTo>
                    <a:pt x="327" y="646"/>
                    <a:pt x="360" y="624"/>
                    <a:pt x="383" y="548"/>
                  </a:cubicBezTo>
                  <a:cubicBezTo>
                    <a:pt x="391" y="523"/>
                    <a:pt x="394" y="497"/>
                    <a:pt x="392" y="470"/>
                  </a:cubicBezTo>
                  <a:cubicBezTo>
                    <a:pt x="391" y="439"/>
                    <a:pt x="386" y="405"/>
                    <a:pt x="395" y="377"/>
                  </a:cubicBezTo>
                  <a:cubicBezTo>
                    <a:pt x="416" y="305"/>
                    <a:pt x="410" y="232"/>
                    <a:pt x="414" y="160"/>
                  </a:cubicBezTo>
                  <a:cubicBezTo>
                    <a:pt x="421" y="144"/>
                    <a:pt x="425" y="127"/>
                    <a:pt x="421" y="110"/>
                  </a:cubicBezTo>
                  <a:cubicBezTo>
                    <a:pt x="408" y="114"/>
                    <a:pt x="424" y="133"/>
                    <a:pt x="408" y="136"/>
                  </a:cubicBezTo>
                  <a:cubicBezTo>
                    <a:pt x="402" y="111"/>
                    <a:pt x="404" y="86"/>
                    <a:pt x="408" y="61"/>
                  </a:cubicBezTo>
                  <a:cubicBezTo>
                    <a:pt x="409" y="55"/>
                    <a:pt x="410" y="49"/>
                    <a:pt x="403" y="47"/>
                  </a:cubicBezTo>
                  <a:cubicBezTo>
                    <a:pt x="396" y="45"/>
                    <a:pt x="388" y="45"/>
                    <a:pt x="385" y="53"/>
                  </a:cubicBezTo>
                  <a:cubicBezTo>
                    <a:pt x="374" y="50"/>
                    <a:pt x="370" y="41"/>
                    <a:pt x="369" y="31"/>
                  </a:cubicBezTo>
                  <a:cubicBezTo>
                    <a:pt x="373" y="14"/>
                    <a:pt x="351" y="14"/>
                    <a:pt x="348" y="0"/>
                  </a:cubicBezTo>
                  <a:cubicBezTo>
                    <a:pt x="346" y="8"/>
                    <a:pt x="344" y="16"/>
                    <a:pt x="341" y="24"/>
                  </a:cubicBezTo>
                  <a:cubicBezTo>
                    <a:pt x="332" y="38"/>
                    <a:pt x="328" y="54"/>
                    <a:pt x="325" y="70"/>
                  </a:cubicBezTo>
                  <a:cubicBezTo>
                    <a:pt x="312" y="149"/>
                    <a:pt x="300" y="229"/>
                    <a:pt x="285" y="308"/>
                  </a:cubicBezTo>
                  <a:cubicBezTo>
                    <a:pt x="279" y="341"/>
                    <a:pt x="278" y="376"/>
                    <a:pt x="264" y="407"/>
                  </a:cubicBezTo>
                  <a:cubicBezTo>
                    <a:pt x="209" y="367"/>
                    <a:pt x="207" y="297"/>
                    <a:pt x="165" y="251"/>
                  </a:cubicBezTo>
                  <a:cubicBezTo>
                    <a:pt x="144" y="228"/>
                    <a:pt x="117" y="220"/>
                    <a:pt x="89" y="222"/>
                  </a:cubicBezTo>
                  <a:cubicBezTo>
                    <a:pt x="61" y="224"/>
                    <a:pt x="57" y="252"/>
                    <a:pt x="55" y="274"/>
                  </a:cubicBezTo>
                  <a:cubicBezTo>
                    <a:pt x="45" y="363"/>
                    <a:pt x="29" y="452"/>
                    <a:pt x="7" y="539"/>
                  </a:cubicBezTo>
                  <a:cubicBezTo>
                    <a:pt x="0" y="566"/>
                    <a:pt x="2" y="595"/>
                    <a:pt x="6" y="622"/>
                  </a:cubicBezTo>
                  <a:cubicBezTo>
                    <a:pt x="14" y="673"/>
                    <a:pt x="22" y="678"/>
                    <a:pt x="70" y="66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7"/>
            <p:cNvSpPr/>
            <p:nvPr userDrawn="1"/>
          </p:nvSpPr>
          <p:spPr bwMode="auto">
            <a:xfrm>
              <a:off x="3781425" y="1284287"/>
              <a:ext cx="4832350" cy="739775"/>
            </a:xfrm>
            <a:custGeom>
              <a:avLst/>
              <a:gdLst>
                <a:gd name="T0" fmla="*/ 2501 w 2575"/>
                <a:gd name="T1" fmla="*/ 20 h 394"/>
                <a:gd name="T2" fmla="*/ 2494 w 2575"/>
                <a:gd name="T3" fmla="*/ 22 h 394"/>
                <a:gd name="T4" fmla="*/ 2477 w 2575"/>
                <a:gd name="T5" fmla="*/ 22 h 394"/>
                <a:gd name="T6" fmla="*/ 2278 w 2575"/>
                <a:gd name="T7" fmla="*/ 47 h 394"/>
                <a:gd name="T8" fmla="*/ 1713 w 2575"/>
                <a:gd name="T9" fmla="*/ 111 h 394"/>
                <a:gd name="T10" fmla="*/ 1248 w 2575"/>
                <a:gd name="T11" fmla="*/ 152 h 394"/>
                <a:gd name="T12" fmla="*/ 649 w 2575"/>
                <a:gd name="T13" fmla="*/ 207 h 394"/>
                <a:gd name="T14" fmla="*/ 107 w 2575"/>
                <a:gd name="T15" fmla="*/ 272 h 394"/>
                <a:gd name="T16" fmla="*/ 20 w 2575"/>
                <a:gd name="T17" fmla="*/ 296 h 394"/>
                <a:gd name="T18" fmla="*/ 2 w 2575"/>
                <a:gd name="T19" fmla="*/ 318 h 394"/>
                <a:gd name="T20" fmla="*/ 20 w 2575"/>
                <a:gd name="T21" fmla="*/ 335 h 394"/>
                <a:gd name="T22" fmla="*/ 53 w 2575"/>
                <a:gd name="T23" fmla="*/ 352 h 394"/>
                <a:gd name="T24" fmla="*/ 122 w 2575"/>
                <a:gd name="T25" fmla="*/ 385 h 394"/>
                <a:gd name="T26" fmla="*/ 500 w 2575"/>
                <a:gd name="T27" fmla="*/ 352 h 394"/>
                <a:gd name="T28" fmla="*/ 1185 w 2575"/>
                <a:gd name="T29" fmla="*/ 267 h 394"/>
                <a:gd name="T30" fmla="*/ 1483 w 2575"/>
                <a:gd name="T31" fmla="*/ 239 h 394"/>
                <a:gd name="T32" fmla="*/ 2021 w 2575"/>
                <a:gd name="T33" fmla="*/ 171 h 394"/>
                <a:gd name="T34" fmla="*/ 2075 w 2575"/>
                <a:gd name="T35" fmla="*/ 162 h 394"/>
                <a:gd name="T36" fmla="*/ 2134 w 2575"/>
                <a:gd name="T37" fmla="*/ 157 h 394"/>
                <a:gd name="T38" fmla="*/ 2172 w 2575"/>
                <a:gd name="T39" fmla="*/ 150 h 394"/>
                <a:gd name="T40" fmla="*/ 2206 w 2575"/>
                <a:gd name="T41" fmla="*/ 149 h 394"/>
                <a:gd name="T42" fmla="*/ 2234 w 2575"/>
                <a:gd name="T43" fmla="*/ 135 h 394"/>
                <a:gd name="T44" fmla="*/ 2258 w 2575"/>
                <a:gd name="T45" fmla="*/ 128 h 394"/>
                <a:gd name="T46" fmla="*/ 2416 w 2575"/>
                <a:gd name="T47" fmla="*/ 94 h 394"/>
                <a:gd name="T48" fmla="*/ 2448 w 2575"/>
                <a:gd name="T49" fmla="*/ 72 h 394"/>
                <a:gd name="T50" fmla="*/ 2450 w 2575"/>
                <a:gd name="T51" fmla="*/ 71 h 394"/>
                <a:gd name="T52" fmla="*/ 2453 w 2575"/>
                <a:gd name="T53" fmla="*/ 71 h 394"/>
                <a:gd name="T54" fmla="*/ 2475 w 2575"/>
                <a:gd name="T55" fmla="*/ 69 h 394"/>
                <a:gd name="T56" fmla="*/ 2475 w 2575"/>
                <a:gd name="T57" fmla="*/ 63 h 394"/>
                <a:gd name="T58" fmla="*/ 2455 w 2575"/>
                <a:gd name="T59" fmla="*/ 67 h 394"/>
                <a:gd name="T60" fmla="*/ 2463 w 2575"/>
                <a:gd name="T61" fmla="*/ 49 h 394"/>
                <a:gd name="T62" fmla="*/ 2471 w 2575"/>
                <a:gd name="T63" fmla="*/ 50 h 394"/>
                <a:gd name="T64" fmla="*/ 2471 w 2575"/>
                <a:gd name="T65" fmla="*/ 50 h 394"/>
                <a:gd name="T66" fmla="*/ 2516 w 2575"/>
                <a:gd name="T67" fmla="*/ 36 h 394"/>
                <a:gd name="T68" fmla="*/ 2575 w 2575"/>
                <a:gd name="T69" fmla="*/ 15 h 394"/>
                <a:gd name="T70" fmla="*/ 2501 w 2575"/>
                <a:gd name="T71" fmla="*/ 20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575" h="394">
                  <a:moveTo>
                    <a:pt x="2501" y="20"/>
                  </a:moveTo>
                  <a:cubicBezTo>
                    <a:pt x="2499" y="21"/>
                    <a:pt x="2496" y="21"/>
                    <a:pt x="2494" y="22"/>
                  </a:cubicBezTo>
                  <a:cubicBezTo>
                    <a:pt x="2488" y="22"/>
                    <a:pt x="2483" y="22"/>
                    <a:pt x="2477" y="22"/>
                  </a:cubicBezTo>
                  <a:cubicBezTo>
                    <a:pt x="2409" y="18"/>
                    <a:pt x="2344" y="37"/>
                    <a:pt x="2278" y="47"/>
                  </a:cubicBezTo>
                  <a:cubicBezTo>
                    <a:pt x="2091" y="74"/>
                    <a:pt x="1902" y="89"/>
                    <a:pt x="1713" y="111"/>
                  </a:cubicBezTo>
                  <a:cubicBezTo>
                    <a:pt x="1559" y="128"/>
                    <a:pt x="1403" y="134"/>
                    <a:pt x="1248" y="152"/>
                  </a:cubicBezTo>
                  <a:cubicBezTo>
                    <a:pt x="1049" y="174"/>
                    <a:pt x="849" y="186"/>
                    <a:pt x="649" y="207"/>
                  </a:cubicBezTo>
                  <a:cubicBezTo>
                    <a:pt x="468" y="227"/>
                    <a:pt x="287" y="244"/>
                    <a:pt x="107" y="272"/>
                  </a:cubicBezTo>
                  <a:cubicBezTo>
                    <a:pt x="77" y="277"/>
                    <a:pt x="47" y="283"/>
                    <a:pt x="20" y="296"/>
                  </a:cubicBezTo>
                  <a:cubicBezTo>
                    <a:pt x="11" y="301"/>
                    <a:pt x="0" y="306"/>
                    <a:pt x="2" y="318"/>
                  </a:cubicBezTo>
                  <a:cubicBezTo>
                    <a:pt x="3" y="328"/>
                    <a:pt x="12" y="331"/>
                    <a:pt x="20" y="335"/>
                  </a:cubicBezTo>
                  <a:cubicBezTo>
                    <a:pt x="32" y="340"/>
                    <a:pt x="50" y="340"/>
                    <a:pt x="53" y="352"/>
                  </a:cubicBezTo>
                  <a:cubicBezTo>
                    <a:pt x="63" y="394"/>
                    <a:pt x="96" y="387"/>
                    <a:pt x="122" y="385"/>
                  </a:cubicBezTo>
                  <a:cubicBezTo>
                    <a:pt x="248" y="376"/>
                    <a:pt x="374" y="366"/>
                    <a:pt x="500" y="352"/>
                  </a:cubicBezTo>
                  <a:cubicBezTo>
                    <a:pt x="729" y="326"/>
                    <a:pt x="955" y="282"/>
                    <a:pt x="1185" y="267"/>
                  </a:cubicBezTo>
                  <a:cubicBezTo>
                    <a:pt x="1284" y="260"/>
                    <a:pt x="1384" y="251"/>
                    <a:pt x="1483" y="239"/>
                  </a:cubicBezTo>
                  <a:cubicBezTo>
                    <a:pt x="1662" y="218"/>
                    <a:pt x="1842" y="194"/>
                    <a:pt x="2021" y="171"/>
                  </a:cubicBezTo>
                  <a:cubicBezTo>
                    <a:pt x="2039" y="168"/>
                    <a:pt x="2057" y="165"/>
                    <a:pt x="2075" y="162"/>
                  </a:cubicBezTo>
                  <a:cubicBezTo>
                    <a:pt x="2095" y="166"/>
                    <a:pt x="2113" y="148"/>
                    <a:pt x="2134" y="157"/>
                  </a:cubicBezTo>
                  <a:cubicBezTo>
                    <a:pt x="2148" y="161"/>
                    <a:pt x="2162" y="160"/>
                    <a:pt x="2172" y="150"/>
                  </a:cubicBezTo>
                  <a:cubicBezTo>
                    <a:pt x="2184" y="138"/>
                    <a:pt x="2194" y="146"/>
                    <a:pt x="2206" y="149"/>
                  </a:cubicBezTo>
                  <a:cubicBezTo>
                    <a:pt x="2214" y="141"/>
                    <a:pt x="2229" y="150"/>
                    <a:pt x="2234" y="135"/>
                  </a:cubicBezTo>
                  <a:cubicBezTo>
                    <a:pt x="2241" y="129"/>
                    <a:pt x="2256" y="152"/>
                    <a:pt x="2258" y="128"/>
                  </a:cubicBezTo>
                  <a:cubicBezTo>
                    <a:pt x="2310" y="114"/>
                    <a:pt x="2362" y="98"/>
                    <a:pt x="2416" y="94"/>
                  </a:cubicBezTo>
                  <a:cubicBezTo>
                    <a:pt x="2430" y="92"/>
                    <a:pt x="2455" y="105"/>
                    <a:pt x="2448" y="72"/>
                  </a:cubicBezTo>
                  <a:cubicBezTo>
                    <a:pt x="2450" y="71"/>
                    <a:pt x="2450" y="71"/>
                    <a:pt x="2450" y="71"/>
                  </a:cubicBezTo>
                  <a:cubicBezTo>
                    <a:pt x="2453" y="71"/>
                    <a:pt x="2453" y="71"/>
                    <a:pt x="2453" y="71"/>
                  </a:cubicBezTo>
                  <a:cubicBezTo>
                    <a:pt x="2461" y="76"/>
                    <a:pt x="2469" y="77"/>
                    <a:pt x="2475" y="69"/>
                  </a:cubicBezTo>
                  <a:cubicBezTo>
                    <a:pt x="2476" y="68"/>
                    <a:pt x="2476" y="63"/>
                    <a:pt x="2475" y="63"/>
                  </a:cubicBezTo>
                  <a:cubicBezTo>
                    <a:pt x="2468" y="59"/>
                    <a:pt x="2462" y="64"/>
                    <a:pt x="2455" y="67"/>
                  </a:cubicBezTo>
                  <a:cubicBezTo>
                    <a:pt x="2446" y="56"/>
                    <a:pt x="2453" y="52"/>
                    <a:pt x="2463" y="49"/>
                  </a:cubicBezTo>
                  <a:cubicBezTo>
                    <a:pt x="2466" y="50"/>
                    <a:pt x="2468" y="50"/>
                    <a:pt x="2471" y="50"/>
                  </a:cubicBezTo>
                  <a:cubicBezTo>
                    <a:pt x="2471" y="50"/>
                    <a:pt x="2471" y="50"/>
                    <a:pt x="2471" y="50"/>
                  </a:cubicBezTo>
                  <a:cubicBezTo>
                    <a:pt x="2487" y="50"/>
                    <a:pt x="2504" y="50"/>
                    <a:pt x="2516" y="36"/>
                  </a:cubicBezTo>
                  <a:cubicBezTo>
                    <a:pt x="2538" y="36"/>
                    <a:pt x="2551" y="11"/>
                    <a:pt x="2575" y="15"/>
                  </a:cubicBezTo>
                  <a:cubicBezTo>
                    <a:pt x="2549" y="0"/>
                    <a:pt x="2525" y="12"/>
                    <a:pt x="2501" y="2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3929063" y="6350"/>
              <a:ext cx="1911350" cy="1619250"/>
            </a:xfrm>
            <a:custGeom>
              <a:avLst/>
              <a:gdLst>
                <a:gd name="T0" fmla="*/ 47 w 1018"/>
                <a:gd name="T1" fmla="*/ 358 h 862"/>
                <a:gd name="T2" fmla="*/ 51 w 1018"/>
                <a:gd name="T3" fmla="*/ 449 h 862"/>
                <a:gd name="T4" fmla="*/ 70 w 1018"/>
                <a:gd name="T5" fmla="*/ 534 h 862"/>
                <a:gd name="T6" fmla="*/ 182 w 1018"/>
                <a:gd name="T7" fmla="*/ 591 h 862"/>
                <a:gd name="T8" fmla="*/ 210 w 1018"/>
                <a:gd name="T9" fmla="*/ 513 h 862"/>
                <a:gd name="T10" fmla="*/ 403 w 1018"/>
                <a:gd name="T11" fmla="*/ 371 h 862"/>
                <a:gd name="T12" fmla="*/ 332 w 1018"/>
                <a:gd name="T13" fmla="*/ 844 h 862"/>
                <a:gd name="T14" fmla="*/ 395 w 1018"/>
                <a:gd name="T15" fmla="*/ 829 h 862"/>
                <a:gd name="T16" fmla="*/ 514 w 1018"/>
                <a:gd name="T17" fmla="*/ 372 h 862"/>
                <a:gd name="T18" fmla="*/ 586 w 1018"/>
                <a:gd name="T19" fmla="*/ 338 h 862"/>
                <a:gd name="T20" fmla="*/ 588 w 1018"/>
                <a:gd name="T21" fmla="*/ 631 h 862"/>
                <a:gd name="T22" fmla="*/ 588 w 1018"/>
                <a:gd name="T23" fmla="*/ 631 h 862"/>
                <a:gd name="T24" fmla="*/ 609 w 1018"/>
                <a:gd name="T25" fmla="*/ 631 h 862"/>
                <a:gd name="T26" fmla="*/ 609 w 1018"/>
                <a:gd name="T27" fmla="*/ 631 h 862"/>
                <a:gd name="T28" fmla="*/ 692 w 1018"/>
                <a:gd name="T29" fmla="*/ 481 h 862"/>
                <a:gd name="T30" fmla="*/ 843 w 1018"/>
                <a:gd name="T31" fmla="*/ 477 h 862"/>
                <a:gd name="T32" fmla="*/ 978 w 1018"/>
                <a:gd name="T33" fmla="*/ 679 h 862"/>
                <a:gd name="T34" fmla="*/ 996 w 1018"/>
                <a:gd name="T35" fmla="*/ 573 h 862"/>
                <a:gd name="T36" fmla="*/ 946 w 1018"/>
                <a:gd name="T37" fmla="*/ 385 h 862"/>
                <a:gd name="T38" fmla="*/ 907 w 1018"/>
                <a:gd name="T39" fmla="*/ 334 h 862"/>
                <a:gd name="T40" fmla="*/ 753 w 1018"/>
                <a:gd name="T41" fmla="*/ 48 h 862"/>
                <a:gd name="T42" fmla="*/ 666 w 1018"/>
                <a:gd name="T43" fmla="*/ 83 h 862"/>
                <a:gd name="T44" fmla="*/ 673 w 1018"/>
                <a:gd name="T45" fmla="*/ 161 h 862"/>
                <a:gd name="T46" fmla="*/ 582 w 1018"/>
                <a:gd name="T47" fmla="*/ 89 h 862"/>
                <a:gd name="T48" fmla="*/ 486 w 1018"/>
                <a:gd name="T49" fmla="*/ 48 h 862"/>
                <a:gd name="T50" fmla="*/ 426 w 1018"/>
                <a:gd name="T51" fmla="*/ 250 h 862"/>
                <a:gd name="T52" fmla="*/ 276 w 1018"/>
                <a:gd name="T53" fmla="*/ 318 h 862"/>
                <a:gd name="T54" fmla="*/ 281 w 1018"/>
                <a:gd name="T55" fmla="*/ 191 h 862"/>
                <a:gd name="T56" fmla="*/ 279 w 1018"/>
                <a:gd name="T57" fmla="*/ 76 h 862"/>
                <a:gd name="T58" fmla="*/ 171 w 1018"/>
                <a:gd name="T59" fmla="*/ 100 h 862"/>
                <a:gd name="T60" fmla="*/ 59 w 1018"/>
                <a:gd name="T61" fmla="*/ 358 h 862"/>
                <a:gd name="T62" fmla="*/ 725 w 1018"/>
                <a:gd name="T63" fmla="*/ 232 h 862"/>
                <a:gd name="T64" fmla="*/ 779 w 1018"/>
                <a:gd name="T65" fmla="*/ 382 h 862"/>
                <a:gd name="T66" fmla="*/ 697 w 1018"/>
                <a:gd name="T67" fmla="*/ 28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18" h="862">
                  <a:moveTo>
                    <a:pt x="59" y="358"/>
                  </a:moveTo>
                  <a:cubicBezTo>
                    <a:pt x="55" y="358"/>
                    <a:pt x="51" y="357"/>
                    <a:pt x="47" y="358"/>
                  </a:cubicBezTo>
                  <a:cubicBezTo>
                    <a:pt x="29" y="362"/>
                    <a:pt x="8" y="362"/>
                    <a:pt x="2" y="386"/>
                  </a:cubicBezTo>
                  <a:cubicBezTo>
                    <a:pt x="0" y="398"/>
                    <a:pt x="40" y="448"/>
                    <a:pt x="51" y="449"/>
                  </a:cubicBezTo>
                  <a:cubicBezTo>
                    <a:pt x="97" y="456"/>
                    <a:pt x="97" y="456"/>
                    <a:pt x="79" y="502"/>
                  </a:cubicBezTo>
                  <a:cubicBezTo>
                    <a:pt x="75" y="512"/>
                    <a:pt x="70" y="523"/>
                    <a:pt x="70" y="534"/>
                  </a:cubicBezTo>
                  <a:cubicBezTo>
                    <a:pt x="69" y="550"/>
                    <a:pt x="60" y="573"/>
                    <a:pt x="83" y="580"/>
                  </a:cubicBezTo>
                  <a:cubicBezTo>
                    <a:pt x="115" y="590"/>
                    <a:pt x="149" y="598"/>
                    <a:pt x="182" y="591"/>
                  </a:cubicBezTo>
                  <a:cubicBezTo>
                    <a:pt x="196" y="589"/>
                    <a:pt x="208" y="578"/>
                    <a:pt x="208" y="559"/>
                  </a:cubicBezTo>
                  <a:cubicBezTo>
                    <a:pt x="208" y="544"/>
                    <a:pt x="209" y="528"/>
                    <a:pt x="210" y="513"/>
                  </a:cubicBezTo>
                  <a:cubicBezTo>
                    <a:pt x="211" y="482"/>
                    <a:pt x="210" y="443"/>
                    <a:pt x="238" y="427"/>
                  </a:cubicBezTo>
                  <a:cubicBezTo>
                    <a:pt x="286" y="398"/>
                    <a:pt x="343" y="388"/>
                    <a:pt x="403" y="371"/>
                  </a:cubicBezTo>
                  <a:cubicBezTo>
                    <a:pt x="386" y="444"/>
                    <a:pt x="369" y="509"/>
                    <a:pt x="354" y="576"/>
                  </a:cubicBezTo>
                  <a:cubicBezTo>
                    <a:pt x="333" y="664"/>
                    <a:pt x="320" y="753"/>
                    <a:pt x="332" y="844"/>
                  </a:cubicBezTo>
                  <a:cubicBezTo>
                    <a:pt x="334" y="862"/>
                    <a:pt x="350" y="858"/>
                    <a:pt x="351" y="858"/>
                  </a:cubicBezTo>
                  <a:cubicBezTo>
                    <a:pt x="365" y="846"/>
                    <a:pt x="386" y="841"/>
                    <a:pt x="395" y="829"/>
                  </a:cubicBezTo>
                  <a:cubicBezTo>
                    <a:pt x="410" y="808"/>
                    <a:pt x="418" y="781"/>
                    <a:pt x="426" y="756"/>
                  </a:cubicBezTo>
                  <a:cubicBezTo>
                    <a:pt x="463" y="630"/>
                    <a:pt x="490" y="501"/>
                    <a:pt x="514" y="372"/>
                  </a:cubicBezTo>
                  <a:cubicBezTo>
                    <a:pt x="524" y="323"/>
                    <a:pt x="547" y="297"/>
                    <a:pt x="593" y="285"/>
                  </a:cubicBezTo>
                  <a:cubicBezTo>
                    <a:pt x="596" y="304"/>
                    <a:pt x="591" y="322"/>
                    <a:pt x="586" y="338"/>
                  </a:cubicBezTo>
                  <a:cubicBezTo>
                    <a:pt x="566" y="401"/>
                    <a:pt x="553" y="465"/>
                    <a:pt x="558" y="530"/>
                  </a:cubicBezTo>
                  <a:cubicBezTo>
                    <a:pt x="560" y="563"/>
                    <a:pt x="546" y="607"/>
                    <a:pt x="588" y="631"/>
                  </a:cubicBezTo>
                  <a:cubicBezTo>
                    <a:pt x="588" y="631"/>
                    <a:pt x="588" y="631"/>
                    <a:pt x="588" y="631"/>
                  </a:cubicBezTo>
                  <a:cubicBezTo>
                    <a:pt x="588" y="631"/>
                    <a:pt x="588" y="631"/>
                    <a:pt x="588" y="631"/>
                  </a:cubicBezTo>
                  <a:cubicBezTo>
                    <a:pt x="591" y="641"/>
                    <a:pt x="594" y="650"/>
                    <a:pt x="598" y="661"/>
                  </a:cubicBezTo>
                  <a:cubicBezTo>
                    <a:pt x="607" y="651"/>
                    <a:pt x="609" y="642"/>
                    <a:pt x="609" y="631"/>
                  </a:cubicBezTo>
                  <a:cubicBezTo>
                    <a:pt x="607" y="629"/>
                    <a:pt x="604" y="627"/>
                    <a:pt x="602" y="626"/>
                  </a:cubicBezTo>
                  <a:cubicBezTo>
                    <a:pt x="604" y="625"/>
                    <a:pt x="607" y="626"/>
                    <a:pt x="609" y="631"/>
                  </a:cubicBezTo>
                  <a:cubicBezTo>
                    <a:pt x="624" y="577"/>
                    <a:pt x="623" y="519"/>
                    <a:pt x="642" y="463"/>
                  </a:cubicBezTo>
                  <a:cubicBezTo>
                    <a:pt x="658" y="474"/>
                    <a:pt x="674" y="479"/>
                    <a:pt x="692" y="481"/>
                  </a:cubicBezTo>
                  <a:cubicBezTo>
                    <a:pt x="733" y="487"/>
                    <a:pt x="770" y="466"/>
                    <a:pt x="810" y="461"/>
                  </a:cubicBezTo>
                  <a:cubicBezTo>
                    <a:pt x="830" y="459"/>
                    <a:pt x="836" y="462"/>
                    <a:pt x="843" y="477"/>
                  </a:cubicBezTo>
                  <a:cubicBezTo>
                    <a:pt x="865" y="521"/>
                    <a:pt x="881" y="567"/>
                    <a:pt x="890" y="617"/>
                  </a:cubicBezTo>
                  <a:cubicBezTo>
                    <a:pt x="902" y="691"/>
                    <a:pt x="905" y="690"/>
                    <a:pt x="978" y="679"/>
                  </a:cubicBezTo>
                  <a:cubicBezTo>
                    <a:pt x="1013" y="674"/>
                    <a:pt x="1018" y="655"/>
                    <a:pt x="1013" y="627"/>
                  </a:cubicBezTo>
                  <a:cubicBezTo>
                    <a:pt x="1010" y="609"/>
                    <a:pt x="1005" y="590"/>
                    <a:pt x="996" y="573"/>
                  </a:cubicBezTo>
                  <a:cubicBezTo>
                    <a:pt x="971" y="523"/>
                    <a:pt x="959" y="469"/>
                    <a:pt x="943" y="416"/>
                  </a:cubicBezTo>
                  <a:cubicBezTo>
                    <a:pt x="939" y="404"/>
                    <a:pt x="941" y="394"/>
                    <a:pt x="946" y="385"/>
                  </a:cubicBezTo>
                  <a:cubicBezTo>
                    <a:pt x="958" y="363"/>
                    <a:pt x="952" y="345"/>
                    <a:pt x="929" y="342"/>
                  </a:cubicBezTo>
                  <a:cubicBezTo>
                    <a:pt x="920" y="341"/>
                    <a:pt x="913" y="345"/>
                    <a:pt x="907" y="334"/>
                  </a:cubicBezTo>
                  <a:cubicBezTo>
                    <a:pt x="880" y="282"/>
                    <a:pt x="848" y="233"/>
                    <a:pt x="825" y="180"/>
                  </a:cubicBezTo>
                  <a:cubicBezTo>
                    <a:pt x="805" y="134"/>
                    <a:pt x="781" y="90"/>
                    <a:pt x="753" y="48"/>
                  </a:cubicBezTo>
                  <a:cubicBezTo>
                    <a:pt x="749" y="41"/>
                    <a:pt x="743" y="28"/>
                    <a:pt x="735" y="32"/>
                  </a:cubicBezTo>
                  <a:cubicBezTo>
                    <a:pt x="710" y="45"/>
                    <a:pt x="684" y="60"/>
                    <a:pt x="666" y="83"/>
                  </a:cubicBezTo>
                  <a:cubicBezTo>
                    <a:pt x="653" y="100"/>
                    <a:pt x="673" y="112"/>
                    <a:pt x="676" y="127"/>
                  </a:cubicBezTo>
                  <a:cubicBezTo>
                    <a:pt x="678" y="139"/>
                    <a:pt x="696" y="150"/>
                    <a:pt x="673" y="161"/>
                  </a:cubicBezTo>
                  <a:cubicBezTo>
                    <a:pt x="636" y="178"/>
                    <a:pt x="601" y="201"/>
                    <a:pt x="557" y="213"/>
                  </a:cubicBezTo>
                  <a:cubicBezTo>
                    <a:pt x="566" y="170"/>
                    <a:pt x="573" y="129"/>
                    <a:pt x="582" y="89"/>
                  </a:cubicBezTo>
                  <a:cubicBezTo>
                    <a:pt x="592" y="45"/>
                    <a:pt x="584" y="29"/>
                    <a:pt x="539" y="12"/>
                  </a:cubicBezTo>
                  <a:cubicBezTo>
                    <a:pt x="506" y="0"/>
                    <a:pt x="499" y="30"/>
                    <a:pt x="486" y="48"/>
                  </a:cubicBezTo>
                  <a:cubicBezTo>
                    <a:pt x="474" y="64"/>
                    <a:pt x="466" y="83"/>
                    <a:pt x="462" y="103"/>
                  </a:cubicBezTo>
                  <a:cubicBezTo>
                    <a:pt x="450" y="152"/>
                    <a:pt x="438" y="201"/>
                    <a:pt x="426" y="250"/>
                  </a:cubicBezTo>
                  <a:cubicBezTo>
                    <a:pt x="423" y="263"/>
                    <a:pt x="421" y="275"/>
                    <a:pt x="406" y="280"/>
                  </a:cubicBezTo>
                  <a:cubicBezTo>
                    <a:pt x="363" y="292"/>
                    <a:pt x="319" y="305"/>
                    <a:pt x="276" y="318"/>
                  </a:cubicBezTo>
                  <a:cubicBezTo>
                    <a:pt x="255" y="324"/>
                    <a:pt x="252" y="314"/>
                    <a:pt x="255" y="297"/>
                  </a:cubicBezTo>
                  <a:cubicBezTo>
                    <a:pt x="261" y="261"/>
                    <a:pt x="266" y="225"/>
                    <a:pt x="281" y="191"/>
                  </a:cubicBezTo>
                  <a:cubicBezTo>
                    <a:pt x="294" y="161"/>
                    <a:pt x="298" y="130"/>
                    <a:pt x="300" y="99"/>
                  </a:cubicBezTo>
                  <a:cubicBezTo>
                    <a:pt x="301" y="83"/>
                    <a:pt x="297" y="76"/>
                    <a:pt x="279" y="76"/>
                  </a:cubicBezTo>
                  <a:cubicBezTo>
                    <a:pt x="261" y="75"/>
                    <a:pt x="242" y="71"/>
                    <a:pt x="224" y="66"/>
                  </a:cubicBezTo>
                  <a:cubicBezTo>
                    <a:pt x="192" y="57"/>
                    <a:pt x="183" y="72"/>
                    <a:pt x="171" y="100"/>
                  </a:cubicBezTo>
                  <a:cubicBezTo>
                    <a:pt x="143" y="164"/>
                    <a:pt x="145" y="233"/>
                    <a:pt x="126" y="298"/>
                  </a:cubicBezTo>
                  <a:cubicBezTo>
                    <a:pt x="114" y="341"/>
                    <a:pt x="97" y="356"/>
                    <a:pt x="59" y="358"/>
                  </a:cubicBezTo>
                  <a:close/>
                  <a:moveTo>
                    <a:pt x="697" y="282"/>
                  </a:moveTo>
                  <a:cubicBezTo>
                    <a:pt x="703" y="265"/>
                    <a:pt x="715" y="249"/>
                    <a:pt x="725" y="232"/>
                  </a:cubicBezTo>
                  <a:cubicBezTo>
                    <a:pt x="757" y="273"/>
                    <a:pt x="777" y="314"/>
                    <a:pt x="794" y="358"/>
                  </a:cubicBezTo>
                  <a:cubicBezTo>
                    <a:pt x="802" y="378"/>
                    <a:pt x="797" y="383"/>
                    <a:pt x="779" y="382"/>
                  </a:cubicBezTo>
                  <a:cubicBezTo>
                    <a:pt x="774" y="382"/>
                    <a:pt x="769" y="383"/>
                    <a:pt x="764" y="383"/>
                  </a:cubicBezTo>
                  <a:cubicBezTo>
                    <a:pt x="618" y="393"/>
                    <a:pt x="664" y="384"/>
                    <a:pt x="697" y="28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9"/>
            <p:cNvSpPr>
              <a:spLocks noEditPoints="1"/>
            </p:cNvSpPr>
            <p:nvPr userDrawn="1"/>
          </p:nvSpPr>
          <p:spPr bwMode="auto">
            <a:xfrm>
              <a:off x="6592888" y="-477838"/>
              <a:ext cx="1638300" cy="1947863"/>
            </a:xfrm>
            <a:custGeom>
              <a:avLst/>
              <a:gdLst>
                <a:gd name="T0" fmla="*/ 14 w 873"/>
                <a:gd name="T1" fmla="*/ 1009 h 1036"/>
                <a:gd name="T2" fmla="*/ 20 w 873"/>
                <a:gd name="T3" fmla="*/ 1026 h 1036"/>
                <a:gd name="T4" fmla="*/ 44 w 873"/>
                <a:gd name="T5" fmla="*/ 1024 h 1036"/>
                <a:gd name="T6" fmla="*/ 118 w 873"/>
                <a:gd name="T7" fmla="*/ 878 h 1036"/>
                <a:gd name="T8" fmla="*/ 151 w 873"/>
                <a:gd name="T9" fmla="*/ 746 h 1036"/>
                <a:gd name="T10" fmla="*/ 167 w 873"/>
                <a:gd name="T11" fmla="*/ 764 h 1036"/>
                <a:gd name="T12" fmla="*/ 280 w 873"/>
                <a:gd name="T13" fmla="*/ 911 h 1036"/>
                <a:gd name="T14" fmla="*/ 435 w 873"/>
                <a:gd name="T15" fmla="*/ 964 h 1036"/>
                <a:gd name="T16" fmla="*/ 466 w 873"/>
                <a:gd name="T17" fmla="*/ 913 h 1036"/>
                <a:gd name="T18" fmla="*/ 696 w 873"/>
                <a:gd name="T19" fmla="*/ 846 h 1036"/>
                <a:gd name="T20" fmla="*/ 762 w 873"/>
                <a:gd name="T21" fmla="*/ 639 h 1036"/>
                <a:gd name="T22" fmla="*/ 639 w 873"/>
                <a:gd name="T23" fmla="*/ 496 h 1036"/>
                <a:gd name="T24" fmla="*/ 650 w 873"/>
                <a:gd name="T25" fmla="*/ 490 h 1036"/>
                <a:gd name="T26" fmla="*/ 676 w 873"/>
                <a:gd name="T27" fmla="*/ 443 h 1036"/>
                <a:gd name="T28" fmla="*/ 650 w 873"/>
                <a:gd name="T29" fmla="*/ 416 h 1036"/>
                <a:gd name="T30" fmla="*/ 650 w 873"/>
                <a:gd name="T31" fmla="*/ 401 h 1036"/>
                <a:gd name="T32" fmla="*/ 766 w 873"/>
                <a:gd name="T33" fmla="*/ 311 h 1036"/>
                <a:gd name="T34" fmla="*/ 837 w 873"/>
                <a:gd name="T35" fmla="*/ 325 h 1036"/>
                <a:gd name="T36" fmla="*/ 837 w 873"/>
                <a:gd name="T37" fmla="*/ 325 h 1036"/>
                <a:gd name="T38" fmla="*/ 863 w 873"/>
                <a:gd name="T39" fmla="*/ 362 h 1036"/>
                <a:gd name="T40" fmla="*/ 858 w 873"/>
                <a:gd name="T41" fmla="*/ 317 h 1036"/>
                <a:gd name="T42" fmla="*/ 861 w 873"/>
                <a:gd name="T43" fmla="*/ 281 h 1036"/>
                <a:gd name="T44" fmla="*/ 677 w 873"/>
                <a:gd name="T45" fmla="*/ 218 h 1036"/>
                <a:gd name="T46" fmla="*/ 613 w 873"/>
                <a:gd name="T47" fmla="*/ 265 h 1036"/>
                <a:gd name="T48" fmla="*/ 474 w 873"/>
                <a:gd name="T49" fmla="*/ 462 h 1036"/>
                <a:gd name="T50" fmla="*/ 446 w 873"/>
                <a:gd name="T51" fmla="*/ 482 h 1036"/>
                <a:gd name="T52" fmla="*/ 227 w 873"/>
                <a:gd name="T53" fmla="*/ 529 h 1036"/>
                <a:gd name="T54" fmla="*/ 204 w 873"/>
                <a:gd name="T55" fmla="*/ 507 h 1036"/>
                <a:gd name="T56" fmla="*/ 256 w 873"/>
                <a:gd name="T57" fmla="*/ 298 h 1036"/>
                <a:gd name="T58" fmla="*/ 306 w 873"/>
                <a:gd name="T59" fmla="*/ 72 h 1036"/>
                <a:gd name="T60" fmla="*/ 256 w 873"/>
                <a:gd name="T61" fmla="*/ 12 h 1036"/>
                <a:gd name="T62" fmla="*/ 217 w 873"/>
                <a:gd name="T63" fmla="*/ 37 h 1036"/>
                <a:gd name="T64" fmla="*/ 173 w 873"/>
                <a:gd name="T65" fmla="*/ 140 h 1036"/>
                <a:gd name="T66" fmla="*/ 88 w 873"/>
                <a:gd name="T67" fmla="*/ 513 h 1036"/>
                <a:gd name="T68" fmla="*/ 57 w 873"/>
                <a:gd name="T69" fmla="*/ 633 h 1036"/>
                <a:gd name="T70" fmla="*/ 14 w 873"/>
                <a:gd name="T71" fmla="*/ 1009 h 1036"/>
                <a:gd name="T72" fmla="*/ 431 w 873"/>
                <a:gd name="T73" fmla="*/ 585 h 1036"/>
                <a:gd name="T74" fmla="*/ 442 w 873"/>
                <a:gd name="T75" fmla="*/ 583 h 1036"/>
                <a:gd name="T76" fmla="*/ 566 w 873"/>
                <a:gd name="T77" fmla="*/ 617 h 1036"/>
                <a:gd name="T78" fmla="*/ 617 w 873"/>
                <a:gd name="T79" fmla="*/ 656 h 1036"/>
                <a:gd name="T80" fmla="*/ 629 w 873"/>
                <a:gd name="T81" fmla="*/ 754 h 1036"/>
                <a:gd name="T82" fmla="*/ 521 w 873"/>
                <a:gd name="T83" fmla="*/ 826 h 1036"/>
                <a:gd name="T84" fmla="*/ 469 w 873"/>
                <a:gd name="T85" fmla="*/ 873 h 1036"/>
                <a:gd name="T86" fmla="*/ 456 w 873"/>
                <a:gd name="T87" fmla="*/ 875 h 1036"/>
                <a:gd name="T88" fmla="*/ 440 w 873"/>
                <a:gd name="T89" fmla="*/ 881 h 1036"/>
                <a:gd name="T90" fmla="*/ 440 w 873"/>
                <a:gd name="T91" fmla="*/ 881 h 1036"/>
                <a:gd name="T92" fmla="*/ 440 w 873"/>
                <a:gd name="T93" fmla="*/ 881 h 1036"/>
                <a:gd name="T94" fmla="*/ 370 w 873"/>
                <a:gd name="T95" fmla="*/ 820 h 1036"/>
                <a:gd name="T96" fmla="*/ 313 w 873"/>
                <a:gd name="T97" fmla="*/ 762 h 1036"/>
                <a:gd name="T98" fmla="*/ 205 w 873"/>
                <a:gd name="T99" fmla="*/ 650 h 1036"/>
                <a:gd name="T100" fmla="*/ 431 w 873"/>
                <a:gd name="T101" fmla="*/ 585 h 1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73" h="1036">
                  <a:moveTo>
                    <a:pt x="14" y="1009"/>
                  </a:moveTo>
                  <a:cubicBezTo>
                    <a:pt x="14" y="1015"/>
                    <a:pt x="9" y="1032"/>
                    <a:pt x="20" y="1026"/>
                  </a:cubicBezTo>
                  <a:cubicBezTo>
                    <a:pt x="29" y="1021"/>
                    <a:pt x="33" y="1036"/>
                    <a:pt x="44" y="1024"/>
                  </a:cubicBezTo>
                  <a:cubicBezTo>
                    <a:pt x="83" y="982"/>
                    <a:pt x="105" y="933"/>
                    <a:pt x="118" y="878"/>
                  </a:cubicBezTo>
                  <a:cubicBezTo>
                    <a:pt x="129" y="836"/>
                    <a:pt x="139" y="793"/>
                    <a:pt x="151" y="746"/>
                  </a:cubicBezTo>
                  <a:cubicBezTo>
                    <a:pt x="159" y="755"/>
                    <a:pt x="164" y="759"/>
                    <a:pt x="167" y="764"/>
                  </a:cubicBezTo>
                  <a:cubicBezTo>
                    <a:pt x="205" y="813"/>
                    <a:pt x="243" y="862"/>
                    <a:pt x="280" y="911"/>
                  </a:cubicBezTo>
                  <a:cubicBezTo>
                    <a:pt x="320" y="964"/>
                    <a:pt x="374" y="978"/>
                    <a:pt x="435" y="964"/>
                  </a:cubicBezTo>
                  <a:cubicBezTo>
                    <a:pt x="460" y="959"/>
                    <a:pt x="488" y="949"/>
                    <a:pt x="466" y="913"/>
                  </a:cubicBezTo>
                  <a:cubicBezTo>
                    <a:pt x="550" y="909"/>
                    <a:pt x="628" y="898"/>
                    <a:pt x="696" y="846"/>
                  </a:cubicBezTo>
                  <a:cubicBezTo>
                    <a:pt x="763" y="796"/>
                    <a:pt x="789" y="719"/>
                    <a:pt x="762" y="639"/>
                  </a:cubicBezTo>
                  <a:cubicBezTo>
                    <a:pt x="741" y="574"/>
                    <a:pt x="691" y="535"/>
                    <a:pt x="639" y="496"/>
                  </a:cubicBezTo>
                  <a:cubicBezTo>
                    <a:pt x="644" y="494"/>
                    <a:pt x="647" y="492"/>
                    <a:pt x="650" y="490"/>
                  </a:cubicBezTo>
                  <a:cubicBezTo>
                    <a:pt x="665" y="478"/>
                    <a:pt x="673" y="460"/>
                    <a:pt x="676" y="443"/>
                  </a:cubicBezTo>
                  <a:cubicBezTo>
                    <a:pt x="679" y="429"/>
                    <a:pt x="671" y="415"/>
                    <a:pt x="650" y="416"/>
                  </a:cubicBezTo>
                  <a:cubicBezTo>
                    <a:pt x="643" y="416"/>
                    <a:pt x="646" y="404"/>
                    <a:pt x="650" y="401"/>
                  </a:cubicBezTo>
                  <a:cubicBezTo>
                    <a:pt x="689" y="371"/>
                    <a:pt x="702" y="310"/>
                    <a:pt x="766" y="311"/>
                  </a:cubicBezTo>
                  <a:cubicBezTo>
                    <a:pt x="791" y="312"/>
                    <a:pt x="813" y="322"/>
                    <a:pt x="837" y="325"/>
                  </a:cubicBezTo>
                  <a:cubicBezTo>
                    <a:pt x="837" y="325"/>
                    <a:pt x="837" y="325"/>
                    <a:pt x="837" y="325"/>
                  </a:cubicBezTo>
                  <a:cubicBezTo>
                    <a:pt x="840" y="341"/>
                    <a:pt x="860" y="345"/>
                    <a:pt x="863" y="362"/>
                  </a:cubicBezTo>
                  <a:cubicBezTo>
                    <a:pt x="870" y="345"/>
                    <a:pt x="868" y="331"/>
                    <a:pt x="858" y="317"/>
                  </a:cubicBezTo>
                  <a:cubicBezTo>
                    <a:pt x="873" y="306"/>
                    <a:pt x="868" y="294"/>
                    <a:pt x="861" y="281"/>
                  </a:cubicBezTo>
                  <a:cubicBezTo>
                    <a:pt x="835" y="230"/>
                    <a:pt x="755" y="177"/>
                    <a:pt x="677" y="218"/>
                  </a:cubicBezTo>
                  <a:cubicBezTo>
                    <a:pt x="653" y="231"/>
                    <a:pt x="632" y="246"/>
                    <a:pt x="613" y="265"/>
                  </a:cubicBezTo>
                  <a:cubicBezTo>
                    <a:pt x="555" y="322"/>
                    <a:pt x="490" y="375"/>
                    <a:pt x="474" y="462"/>
                  </a:cubicBezTo>
                  <a:cubicBezTo>
                    <a:pt x="470" y="480"/>
                    <a:pt x="457" y="478"/>
                    <a:pt x="446" y="482"/>
                  </a:cubicBezTo>
                  <a:cubicBezTo>
                    <a:pt x="374" y="504"/>
                    <a:pt x="301" y="514"/>
                    <a:pt x="227" y="529"/>
                  </a:cubicBezTo>
                  <a:cubicBezTo>
                    <a:pt x="205" y="533"/>
                    <a:pt x="200" y="526"/>
                    <a:pt x="204" y="507"/>
                  </a:cubicBezTo>
                  <a:cubicBezTo>
                    <a:pt x="221" y="437"/>
                    <a:pt x="236" y="367"/>
                    <a:pt x="256" y="298"/>
                  </a:cubicBezTo>
                  <a:cubicBezTo>
                    <a:pt x="277" y="223"/>
                    <a:pt x="288" y="147"/>
                    <a:pt x="306" y="72"/>
                  </a:cubicBezTo>
                  <a:cubicBezTo>
                    <a:pt x="315" y="32"/>
                    <a:pt x="281" y="24"/>
                    <a:pt x="256" y="12"/>
                  </a:cubicBezTo>
                  <a:cubicBezTo>
                    <a:pt x="233" y="0"/>
                    <a:pt x="226" y="24"/>
                    <a:pt x="217" y="37"/>
                  </a:cubicBezTo>
                  <a:cubicBezTo>
                    <a:pt x="194" y="68"/>
                    <a:pt x="181" y="103"/>
                    <a:pt x="173" y="140"/>
                  </a:cubicBezTo>
                  <a:cubicBezTo>
                    <a:pt x="145" y="265"/>
                    <a:pt x="120" y="390"/>
                    <a:pt x="88" y="513"/>
                  </a:cubicBezTo>
                  <a:cubicBezTo>
                    <a:pt x="77" y="553"/>
                    <a:pt x="64" y="591"/>
                    <a:pt x="57" y="633"/>
                  </a:cubicBezTo>
                  <a:cubicBezTo>
                    <a:pt x="35" y="758"/>
                    <a:pt x="0" y="881"/>
                    <a:pt x="14" y="1009"/>
                  </a:cubicBezTo>
                  <a:close/>
                  <a:moveTo>
                    <a:pt x="431" y="585"/>
                  </a:moveTo>
                  <a:cubicBezTo>
                    <a:pt x="435" y="585"/>
                    <a:pt x="439" y="585"/>
                    <a:pt x="442" y="583"/>
                  </a:cubicBezTo>
                  <a:cubicBezTo>
                    <a:pt x="498" y="542"/>
                    <a:pt x="531" y="579"/>
                    <a:pt x="566" y="617"/>
                  </a:cubicBezTo>
                  <a:cubicBezTo>
                    <a:pt x="580" y="633"/>
                    <a:pt x="598" y="647"/>
                    <a:pt x="617" y="656"/>
                  </a:cubicBezTo>
                  <a:cubicBezTo>
                    <a:pt x="666" y="679"/>
                    <a:pt x="659" y="719"/>
                    <a:pt x="629" y="754"/>
                  </a:cubicBezTo>
                  <a:cubicBezTo>
                    <a:pt x="601" y="788"/>
                    <a:pt x="559" y="807"/>
                    <a:pt x="521" y="826"/>
                  </a:cubicBezTo>
                  <a:cubicBezTo>
                    <a:pt x="497" y="838"/>
                    <a:pt x="475" y="843"/>
                    <a:pt x="469" y="873"/>
                  </a:cubicBezTo>
                  <a:cubicBezTo>
                    <a:pt x="469" y="874"/>
                    <a:pt x="461" y="874"/>
                    <a:pt x="456" y="875"/>
                  </a:cubicBezTo>
                  <a:cubicBezTo>
                    <a:pt x="451" y="877"/>
                    <a:pt x="445" y="879"/>
                    <a:pt x="440" y="881"/>
                  </a:cubicBezTo>
                  <a:cubicBezTo>
                    <a:pt x="440" y="881"/>
                    <a:pt x="440" y="881"/>
                    <a:pt x="440" y="881"/>
                  </a:cubicBezTo>
                  <a:cubicBezTo>
                    <a:pt x="440" y="881"/>
                    <a:pt x="440" y="881"/>
                    <a:pt x="440" y="881"/>
                  </a:cubicBezTo>
                  <a:cubicBezTo>
                    <a:pt x="428" y="848"/>
                    <a:pt x="393" y="841"/>
                    <a:pt x="370" y="820"/>
                  </a:cubicBezTo>
                  <a:cubicBezTo>
                    <a:pt x="350" y="802"/>
                    <a:pt x="331" y="783"/>
                    <a:pt x="313" y="762"/>
                  </a:cubicBezTo>
                  <a:cubicBezTo>
                    <a:pt x="280" y="723"/>
                    <a:pt x="241" y="688"/>
                    <a:pt x="205" y="650"/>
                  </a:cubicBezTo>
                  <a:cubicBezTo>
                    <a:pt x="278" y="625"/>
                    <a:pt x="353" y="599"/>
                    <a:pt x="431" y="58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8" name="文本占位符 62"/>
          <p:cNvSpPr>
            <a:spLocks noGrp="1"/>
          </p:cNvSpPr>
          <p:nvPr/>
        </p:nvSpPr>
        <p:spPr>
          <a:xfrm>
            <a:off x="5371147" y="3383501"/>
            <a:ext cx="5095876" cy="310871"/>
          </a:xfrm>
          <a:prstGeom prst="rect">
            <a:avLst/>
          </a:prstGeom>
        </p:spPr>
        <p:txBody>
          <a:bodyPr vert="horz" lIns="91440" tIns="45720" rIns="91440" bIns="45720" rtlCol="0">
            <a:normAutofit fontScale="97500" lnSpcReduction="10000"/>
          </a:bodyPr>
          <a:lstStyle>
            <a:lvl1pPr marL="0" indent="0" algn="l">
              <a:buNone/>
              <a:defRPr lang="zh-CN" altLang="en-US" sz="15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600" marR="0" lvl="0" indent="-228600" fontAlgn="auto">
              <a:spcAft>
                <a:spcPts val="0"/>
              </a:spcAft>
              <a:buClrTx/>
              <a:buSzTx/>
            </a:pPr>
            <a:r>
              <a:rPr lang="en-US" altLang="zh-CN" dirty="0"/>
              <a:t>微信扫一扫关注我们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问答系统</a:t>
            </a:r>
            <a:endParaRPr lang="zh-CN" altLang="en-US" dirty="0"/>
          </a:p>
        </p:txBody>
      </p:sp>
      <p:sp>
        <p:nvSpPr>
          <p:cNvPr id="13" name="文本占位符 5"/>
          <p:cNvSpPr>
            <a:spLocks noGrp="1"/>
          </p:cNvSpPr>
          <p:nvPr>
            <p:ph type="body" idx="1"/>
          </p:nvPr>
        </p:nvSpPr>
        <p:spPr>
          <a:xfrm>
            <a:off x="6027447" y="3876675"/>
            <a:ext cx="5229104" cy="1015623"/>
          </a:xfrm>
        </p:spPr>
        <p:txBody>
          <a:bodyPr/>
          <a:lstStyle/>
          <a:p>
            <a:pPr lvl="0"/>
            <a:r>
              <a:rPr lang="en-US" altLang="zh-CN" dirty="0"/>
              <a:t>Supporting text here.</a:t>
            </a:r>
          </a:p>
          <a:p>
            <a:pPr lvl="0"/>
            <a:r>
              <a:rPr lang="en-US" altLang="zh-CN" dirty="0"/>
              <a:t>When you copy &amp; paste, choose "keep text only" option.</a:t>
            </a:r>
            <a:endParaRPr lang="zh-CN" altLang="en-US" dirty="0"/>
          </a:p>
        </p:txBody>
      </p:sp>
      <p:cxnSp>
        <p:nvCxnSpPr>
          <p:cNvPr id="18" name="直接连接符 17"/>
          <p:cNvCxnSpPr/>
          <p:nvPr/>
        </p:nvCxnSpPr>
        <p:spPr>
          <a:xfrm>
            <a:off x="5867400" y="3473450"/>
            <a:ext cx="0" cy="99695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4483100" y="3483598"/>
            <a:ext cx="1022345" cy="993152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01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SQuAD数据集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35262" y="1737895"/>
            <a:ext cx="939651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给定一段文字作为</a:t>
            </a:r>
            <a:r>
              <a:rPr lang="en-US" altLang="zh-CN" sz="2400" dirty="0" smtClean="0"/>
              <a:t>context</a:t>
            </a:r>
            <a:r>
              <a:rPr lang="zh-CN" altLang="en-US" sz="2400" dirty="0" smtClean="0"/>
              <a:t>，给定一个问题</a:t>
            </a:r>
            <a:r>
              <a:rPr lang="en-US" altLang="zh-CN" sz="2400" dirty="0" smtClean="0"/>
              <a:t>question</a:t>
            </a:r>
            <a:r>
              <a:rPr lang="zh-CN" altLang="en-US" sz="2400" dirty="0" smtClean="0"/>
              <a:t>，从</a:t>
            </a:r>
            <a:r>
              <a:rPr lang="en-US" altLang="zh-CN" sz="2400" dirty="0" smtClean="0"/>
              <a:t>context</a:t>
            </a:r>
            <a:r>
              <a:rPr lang="zh-CN" altLang="en-US" sz="2400" dirty="0" smtClean="0"/>
              <a:t>中寻找一段连续的文字</a:t>
            </a:r>
            <a:r>
              <a:rPr lang="en-US" altLang="zh-CN" sz="2400" dirty="0" smtClean="0"/>
              <a:t>(text span)</a:t>
            </a:r>
            <a:r>
              <a:rPr lang="zh-CN" altLang="en-US" sz="2400" dirty="0" smtClean="0"/>
              <a:t>作为问题的答案。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/>
              <a:t>https://</a:t>
            </a:r>
            <a:r>
              <a:rPr lang="en-US" sz="2400" dirty="0" err="1"/>
              <a:t>rajpurkar.github.io</a:t>
            </a:r>
            <a:r>
              <a:rPr lang="en-US" sz="2400" dirty="0"/>
              <a:t>/</a:t>
            </a:r>
            <a:r>
              <a:rPr lang="en-US" sz="2400" dirty="0" err="1"/>
              <a:t>SQuAD</a:t>
            </a:r>
            <a:r>
              <a:rPr lang="en-US" sz="2400" dirty="0"/>
              <a:t>-explorer/</a:t>
            </a:r>
            <a:endParaRPr lang="en-US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代码 </a:t>
            </a:r>
            <a:r>
              <a:rPr lang="en-US" sz="2400" dirty="0" smtClean="0">
                <a:hlinkClick r:id="rId2"/>
              </a:rPr>
              <a:t>https</a:t>
            </a:r>
            <a:r>
              <a:rPr lang="en-US" sz="2400" dirty="0">
                <a:hlinkClick r:id="rId2"/>
              </a:rPr>
              <a:t>://github.com/galsang/BiDAF-</a:t>
            </a:r>
            <a:r>
              <a:rPr lang="en-US" sz="2400" dirty="0" smtClean="0">
                <a:hlinkClick r:id="rId2"/>
              </a:rPr>
              <a:t>pytorch</a:t>
            </a:r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99878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SQuAD数据集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5</a:t>
            </a:fld>
            <a:endParaRPr lang="zh-CN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9334" y="0"/>
            <a:ext cx="6089327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27667" y="1848556"/>
            <a:ext cx="2949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几个</a:t>
            </a:r>
            <a:r>
              <a:rPr lang="en-US" altLang="zh-CN" sz="2400" dirty="0" smtClean="0"/>
              <a:t>sample</a:t>
            </a:r>
            <a:r>
              <a:rPr lang="zh-CN" altLang="en-US" sz="2400" dirty="0" smtClean="0"/>
              <a:t>问题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17363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SQuAD模型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6</a:t>
            </a:fld>
            <a:endParaRPr lang="zh-CN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" y="0"/>
            <a:ext cx="117617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848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文本摘要</a:t>
            </a:r>
            <a:endParaRPr lang="zh-CN" altLang="en-US" dirty="0"/>
          </a:p>
        </p:txBody>
      </p:sp>
      <p:sp>
        <p:nvSpPr>
          <p:cNvPr id="13" name="文本占位符 5"/>
          <p:cNvSpPr>
            <a:spLocks noGrp="1"/>
          </p:cNvSpPr>
          <p:nvPr>
            <p:ph type="body" idx="1"/>
          </p:nvPr>
        </p:nvSpPr>
        <p:spPr>
          <a:xfrm>
            <a:off x="6027447" y="3876675"/>
            <a:ext cx="5229104" cy="1015623"/>
          </a:xfrm>
        </p:spPr>
        <p:txBody>
          <a:bodyPr/>
          <a:lstStyle/>
          <a:p>
            <a:pPr lvl="0"/>
            <a:r>
              <a:rPr lang="en-US" altLang="zh-CN" dirty="0"/>
              <a:t>Supporting text here.</a:t>
            </a:r>
          </a:p>
          <a:p>
            <a:pPr lvl="0"/>
            <a:r>
              <a:rPr lang="en-US" altLang="zh-CN" dirty="0"/>
              <a:t>When you copy &amp; paste, choose "keep text only" option.</a:t>
            </a:r>
            <a:endParaRPr lang="zh-CN" altLang="en-US" dirty="0"/>
          </a:p>
        </p:txBody>
      </p:sp>
      <p:cxnSp>
        <p:nvCxnSpPr>
          <p:cNvPr id="18" name="直接连接符 17"/>
          <p:cNvCxnSpPr/>
          <p:nvPr/>
        </p:nvCxnSpPr>
        <p:spPr>
          <a:xfrm>
            <a:off x="5867400" y="3473450"/>
            <a:ext cx="0" cy="99695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4483100" y="3483598"/>
            <a:ext cx="1022345" cy="993152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 smtClean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02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36474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文本摘要问题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8</a:t>
            </a:fld>
            <a:endParaRPr lang="zh-CN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4444" y="221544"/>
            <a:ext cx="7353300" cy="3721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4021" y="4365978"/>
            <a:ext cx="7251700" cy="1371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22111" y="1622778"/>
            <a:ext cx="3683000" cy="4154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zh-CN" altLang="en-US" sz="2400" dirty="0" smtClean="0"/>
              <a:t>给定一长段原文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上图</a:t>
            </a:r>
            <a:r>
              <a:rPr lang="en-US" altLang="zh-CN" sz="2400" dirty="0" smtClean="0"/>
              <a:t>)</a:t>
            </a:r>
          </a:p>
          <a:p>
            <a:pPr marL="285750" indent="-285750">
              <a:buFontTx/>
              <a:buChar char="-"/>
            </a:pPr>
            <a:r>
              <a:rPr lang="zh-CN" altLang="en-US" sz="2400" dirty="0" smtClean="0"/>
              <a:t>生成较短的摘要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下图</a:t>
            </a:r>
            <a:r>
              <a:rPr lang="en-US" altLang="zh-CN" sz="2400" dirty="0" smtClean="0"/>
              <a:t>)</a:t>
            </a:r>
          </a:p>
          <a:p>
            <a:pPr marL="285750" indent="-285750">
              <a:buFontTx/>
              <a:buChar char="-"/>
            </a:pPr>
            <a:endParaRPr lang="en-US" altLang="zh-CN" sz="2400" dirty="0"/>
          </a:p>
          <a:p>
            <a:pPr marL="285750" indent="-285750">
              <a:buFontTx/>
              <a:buChar char="-"/>
            </a:pPr>
            <a:r>
              <a:rPr lang="zh-CN" altLang="en-US" sz="2400" dirty="0" smtClean="0"/>
              <a:t>该案例来自</a:t>
            </a:r>
            <a:r>
              <a:rPr lang="en-US" altLang="zh-CN" sz="2400" dirty="0" smtClean="0"/>
              <a:t>Get </a:t>
            </a:r>
            <a:r>
              <a:rPr lang="en-US" altLang="zh-CN" sz="2400" dirty="0"/>
              <a:t>To The Point: Summarization with Pointer-Generator </a:t>
            </a:r>
            <a:r>
              <a:rPr lang="en-US" altLang="zh-CN" sz="2400" dirty="0" smtClean="0"/>
              <a:t>Networks</a:t>
            </a:r>
            <a:r>
              <a:rPr lang="zh-CN" altLang="en-US" sz="2400" dirty="0" smtClean="0"/>
              <a:t> </a:t>
            </a:r>
            <a:r>
              <a:rPr lang="en-US" altLang="zh-CN" sz="2400" dirty="0"/>
              <a:t>https://</a:t>
            </a:r>
            <a:r>
              <a:rPr lang="en-US" altLang="zh-CN" sz="2400" dirty="0" err="1"/>
              <a:t>arxiv.org</a:t>
            </a:r>
            <a:r>
              <a:rPr lang="en-US" altLang="zh-CN" sz="2400" dirty="0"/>
              <a:t>/</a:t>
            </a:r>
            <a:r>
              <a:rPr lang="en-US" altLang="zh-CN" sz="2400" dirty="0" err="1"/>
              <a:t>pdf</a:t>
            </a:r>
            <a:r>
              <a:rPr lang="en-US" altLang="zh-CN" sz="2400" dirty="0"/>
              <a:t>/1704.04368.pdf</a:t>
            </a:r>
            <a:endParaRPr lang="en-US" altLang="zh-CN" sz="2400" dirty="0" smtClean="0"/>
          </a:p>
          <a:p>
            <a:pPr marL="285750" indent="-285750">
              <a:buFontTx/>
              <a:buChar char="-"/>
            </a:pPr>
            <a:endParaRPr lang="en-US" altLang="zh-CN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65501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模型思路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76111" y="1382889"/>
            <a:ext cx="979311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zh-CN" sz="2400" dirty="0" smtClean="0"/>
              <a:t>Seq2Seq</a:t>
            </a:r>
            <a:r>
              <a:rPr lang="zh-CN" altLang="en-US" sz="2400" dirty="0" smtClean="0"/>
              <a:t>模型</a:t>
            </a:r>
            <a:endParaRPr lang="en-US" altLang="zh-CN" sz="2400" dirty="0" smtClean="0"/>
          </a:p>
          <a:p>
            <a:pPr marL="285750" indent="-285750">
              <a:buFontTx/>
              <a:buChar char="-"/>
            </a:pPr>
            <a:r>
              <a:rPr lang="zh-CN" altLang="zh-CN" sz="2400" dirty="0" smtClean="0"/>
              <a:t>C</a:t>
            </a:r>
            <a:r>
              <a:rPr lang="en-US" altLang="zh-CN" sz="2400" dirty="0" err="1" smtClean="0"/>
              <a:t>opy</a:t>
            </a:r>
            <a:r>
              <a:rPr lang="en-US" altLang="zh-CN" sz="2400" dirty="0" smtClean="0"/>
              <a:t> Mechanism</a:t>
            </a:r>
          </a:p>
          <a:p>
            <a:pPr marL="285750" indent="-285750">
              <a:buFontTx/>
              <a:buChar char="-"/>
            </a:pPr>
            <a:r>
              <a:rPr lang="zh-CN" altLang="zh-CN" sz="2400" dirty="0" smtClean="0"/>
              <a:t>C</a:t>
            </a:r>
            <a:r>
              <a:rPr lang="en-US" altLang="zh-CN" sz="2400" dirty="0" smtClean="0"/>
              <a:t>overage Loss</a:t>
            </a:r>
          </a:p>
          <a:p>
            <a:pPr marL="285750" indent="-285750">
              <a:buFontTx/>
              <a:buChar char="-"/>
            </a:pPr>
            <a:endParaRPr lang="en-US" altLang="zh-CN" sz="2400" dirty="0"/>
          </a:p>
          <a:p>
            <a:pPr marL="285750" indent="-285750">
              <a:buFontTx/>
              <a:buChar char="-"/>
            </a:pPr>
            <a:endParaRPr lang="en-US" altLang="zh-CN" sz="2400" dirty="0" smtClean="0"/>
          </a:p>
          <a:p>
            <a:pPr marL="285750" indent="-285750">
              <a:buFontTx/>
              <a:buChar char="-"/>
            </a:pPr>
            <a:endParaRPr lang="en-US" altLang="zh-CN" sz="2400" dirty="0"/>
          </a:p>
          <a:p>
            <a:pPr marL="285750" indent="-285750">
              <a:buFontTx/>
              <a:buChar char="-"/>
            </a:pPr>
            <a:r>
              <a:rPr lang="zh-CN" altLang="en-US" sz="2400" dirty="0" smtClean="0"/>
              <a:t>代码：</a:t>
            </a:r>
            <a:r>
              <a:rPr lang="en-US" altLang="zh-CN" sz="2400" dirty="0"/>
              <a:t>https://</a:t>
            </a:r>
            <a:r>
              <a:rPr lang="en-US" altLang="zh-CN" sz="2400" dirty="0" err="1"/>
              <a:t>github.com</a:t>
            </a:r>
            <a:r>
              <a:rPr lang="en-US" altLang="zh-CN" sz="2400" dirty="0"/>
              <a:t>/</a:t>
            </a:r>
            <a:r>
              <a:rPr lang="en-US" altLang="zh-CN" sz="2400" dirty="0" err="1"/>
              <a:t>atulkum</a:t>
            </a:r>
            <a:r>
              <a:rPr lang="en-US" altLang="zh-CN" sz="2400" dirty="0"/>
              <a:t>/</a:t>
            </a:r>
            <a:r>
              <a:rPr lang="en-US" altLang="zh-CN" sz="2400" dirty="0" err="1"/>
              <a:t>pointer_summarizer</a:t>
            </a:r>
            <a:endParaRPr lang="en-US" altLang="zh-CN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8511441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6"/>
  <p:tag name="KSO_WM_TEMPLATE_SCENE_ID" val="1"/>
  <p:tag name="KSO_WM_TEMPLATE_JOB_ID" val="6"/>
  <p:tag name="KSO_WM_TEMPLATE_TOPIC_DEFAULT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3259"/>
</p:tagLst>
</file>

<file path=ppt/theme/theme1.xml><?xml version="1.0" encoding="utf-8"?>
<a:theme xmlns:a="http://schemas.openxmlformats.org/drawingml/2006/main" name="主题5">
  <a:themeElements>
    <a:clrScheme name="自定义 31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1CA39F"/>
      </a:accent1>
      <a:accent2>
        <a:srgbClr val="FCB33A"/>
      </a:accent2>
      <a:accent3>
        <a:srgbClr val="EDBD84"/>
      </a:accent3>
      <a:accent4>
        <a:srgbClr val="968573"/>
      </a:accent4>
      <a:accent5>
        <a:srgbClr val="8B8C7E"/>
      </a:accent5>
      <a:accent6>
        <a:srgbClr val="58555E"/>
      </a:accent6>
      <a:hlink>
        <a:srgbClr val="4276AA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31">
    <a:dk1>
      <a:srgbClr val="000000"/>
    </a:dk1>
    <a:lt1>
      <a:srgbClr val="FFFFFF"/>
    </a:lt1>
    <a:dk2>
      <a:srgbClr val="768394"/>
    </a:dk2>
    <a:lt2>
      <a:srgbClr val="F0F0F0"/>
    </a:lt2>
    <a:accent1>
      <a:srgbClr val="1CA39F"/>
    </a:accent1>
    <a:accent2>
      <a:srgbClr val="FCB33A"/>
    </a:accent2>
    <a:accent3>
      <a:srgbClr val="EDBD84"/>
    </a:accent3>
    <a:accent4>
      <a:srgbClr val="968573"/>
    </a:accent4>
    <a:accent5>
      <a:srgbClr val="8B8C7E"/>
    </a:accent5>
    <a:accent6>
      <a:srgbClr val="58555E"/>
    </a:accent6>
    <a:hlink>
      <a:srgbClr val="4276AA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自定义 31">
    <a:dk1>
      <a:srgbClr val="000000"/>
    </a:dk1>
    <a:lt1>
      <a:srgbClr val="FFFFFF"/>
    </a:lt1>
    <a:dk2>
      <a:srgbClr val="768394"/>
    </a:dk2>
    <a:lt2>
      <a:srgbClr val="F0F0F0"/>
    </a:lt2>
    <a:accent1>
      <a:srgbClr val="1CA39F"/>
    </a:accent1>
    <a:accent2>
      <a:srgbClr val="FCB33A"/>
    </a:accent2>
    <a:accent3>
      <a:srgbClr val="EDBD84"/>
    </a:accent3>
    <a:accent4>
      <a:srgbClr val="968573"/>
    </a:accent4>
    <a:accent5>
      <a:srgbClr val="8B8C7E"/>
    </a:accent5>
    <a:accent6>
      <a:srgbClr val="58555E"/>
    </a:accent6>
    <a:hlink>
      <a:srgbClr val="4276AA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自定义 31">
    <a:dk1>
      <a:srgbClr val="000000"/>
    </a:dk1>
    <a:lt1>
      <a:srgbClr val="FFFFFF"/>
    </a:lt1>
    <a:dk2>
      <a:srgbClr val="768394"/>
    </a:dk2>
    <a:lt2>
      <a:srgbClr val="F0F0F0"/>
    </a:lt2>
    <a:accent1>
      <a:srgbClr val="1CA39F"/>
    </a:accent1>
    <a:accent2>
      <a:srgbClr val="FCB33A"/>
    </a:accent2>
    <a:accent3>
      <a:srgbClr val="EDBD84"/>
    </a:accent3>
    <a:accent4>
      <a:srgbClr val="968573"/>
    </a:accent4>
    <a:accent5>
      <a:srgbClr val="8B8C7E"/>
    </a:accent5>
    <a:accent6>
      <a:srgbClr val="58555E"/>
    </a:accent6>
    <a:hlink>
      <a:srgbClr val="4276AA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522</TotalTime>
  <Words>344</Words>
  <Application>Microsoft Macintosh PowerPoint</Application>
  <PresentationFormat>Custom</PresentationFormat>
  <Paragraphs>94</Paragraphs>
  <Slides>23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主题5</vt:lpstr>
      <vt:lpstr>QA, 文本摘要代码阅读</vt:lpstr>
      <vt:lpstr>PowerPoint Presentation</vt:lpstr>
      <vt:lpstr>问答系统</vt:lpstr>
      <vt:lpstr>SQuAD数据集</vt:lpstr>
      <vt:lpstr>SQuAD数据集</vt:lpstr>
      <vt:lpstr>SQuAD模型</vt:lpstr>
      <vt:lpstr>文本摘要</vt:lpstr>
      <vt:lpstr>文本摘要问题</vt:lpstr>
      <vt:lpstr>模型思路</vt:lpstr>
      <vt:lpstr>PowerPoint Presentation</vt:lpstr>
      <vt:lpstr>大规模预训练语言模型</vt:lpstr>
      <vt:lpstr>ELMo</vt:lpstr>
      <vt:lpstr>PowerPoint Presentation</vt:lpstr>
      <vt:lpstr>ELMo</vt:lpstr>
      <vt:lpstr>AllenNLP</vt:lpstr>
      <vt:lpstr>BERT</vt:lpstr>
      <vt:lpstr>BERT</vt:lpstr>
      <vt:lpstr>PowerPoint Presentation</vt:lpstr>
      <vt:lpstr>PowerPoint Presentation</vt:lpstr>
      <vt:lpstr>OpenAI GPT-2</vt:lpstr>
      <vt:lpstr>PowerPoint Presentation</vt:lpstr>
      <vt:lpstr>代码资源</vt:lpstr>
      <vt:lpstr>PowerPoint Presentation</vt:lpstr>
    </vt:vector>
  </TitlesOfParts>
  <Manager>iSlide</Manager>
  <Company>iSlide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keywords>www.51pptmoban.com</cp:keywords>
  <cp:lastModifiedBy>ZEWEI CHU</cp:lastModifiedBy>
  <cp:revision>116</cp:revision>
  <cp:lastPrinted>2017-09-04T16:00:00Z</cp:lastPrinted>
  <dcterms:created xsi:type="dcterms:W3CDTF">2017-09-04T16:00:00Z</dcterms:created>
  <dcterms:modified xsi:type="dcterms:W3CDTF">2019-04-21T04:52:23Z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4539f4c9-f344-4547-9eee-71efb9ec459b</vt:lpwstr>
  </property>
  <property fmtid="{D5CDD505-2E9C-101B-9397-08002B2CF9AE}" pid="3" name="KSORubyTemplateID">
    <vt:lpwstr>2</vt:lpwstr>
  </property>
  <property fmtid="{D5CDD505-2E9C-101B-9397-08002B2CF9AE}" pid="4" name="KSOProductBuildVer">
    <vt:lpwstr>2052-11.1.0.8214</vt:lpwstr>
  </property>
</Properties>
</file>