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22" r:id="rId2"/>
    <p:sldId id="265" r:id="rId3"/>
    <p:sldId id="260" r:id="rId4"/>
    <p:sldId id="261" r:id="rId5"/>
    <p:sldId id="335" r:id="rId6"/>
    <p:sldId id="336" r:id="rId7"/>
    <p:sldId id="337" r:id="rId8"/>
    <p:sldId id="309" r:id="rId9"/>
    <p:sldId id="338" r:id="rId10"/>
    <p:sldId id="339" r:id="rId11"/>
    <p:sldId id="340" r:id="rId12"/>
    <p:sldId id="341" r:id="rId13"/>
    <p:sldId id="264" r:id="rId14"/>
    <p:sldId id="342" r:id="rId15"/>
    <p:sldId id="343" r:id="rId16"/>
    <p:sldId id="344" r:id="rId17"/>
    <p:sldId id="345" r:id="rId18"/>
    <p:sldId id="270" r:id="rId19"/>
    <p:sldId id="346" r:id="rId20"/>
    <p:sldId id="347" r:id="rId21"/>
    <p:sldId id="282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4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范 亚娴" initials="范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8933"/>
    <a:srgbClr val="FB7633"/>
    <a:srgbClr val="F5F5F5"/>
    <a:srgbClr val="7FB1D8"/>
    <a:srgbClr val="3F6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44" autoAdjust="0"/>
    <p:restoredTop sz="94660"/>
  </p:normalViewPr>
  <p:slideViewPr>
    <p:cSldViewPr snapToGrid="0">
      <p:cViewPr>
        <p:scale>
          <a:sx n="75" d="100"/>
          <a:sy n="75" d="100"/>
        </p:scale>
        <p:origin x="912" y="307"/>
      </p:cViewPr>
      <p:guideLst>
        <p:guide orient="horz" pos="2160"/>
        <p:guide pos="284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299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C1FBA-CF23-45CA-A289-03E32D160964}" type="datetimeFigureOut">
              <a:rPr lang="zh-CN" altLang="en-US" smtClean="0"/>
              <a:t>2022/1/21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B0C5-C56D-47E9-BCFE-D990A940F1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6BD8-0FC1-456F-BDC6-7D0CA8E36566}" type="datetimeFigureOut">
              <a:rPr lang="zh-CN" altLang="en-US" smtClean="0"/>
              <a:t>2022/1/21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C841-E2E1-4802-8701-94EA307E94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1465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2677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8438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6914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0313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087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265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136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338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362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330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052" y="6201295"/>
            <a:ext cx="1978323" cy="5237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28650" y="511402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>
            <a:fillRect/>
          </a:stretch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 descr="ARL_LOGO - 副本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20400" y="6304519"/>
            <a:ext cx="1623426" cy="437476"/>
          </a:xfrm>
          <a:prstGeom prst="rect">
            <a:avLst/>
          </a:prstGeom>
        </p:spPr>
      </p:pic>
    </p:spTree>
  </p:cSld>
  <p:clrMapOvr>
    <a:masterClrMapping/>
  </p:clrMapOvr>
  <p:transition spd="med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929375"/>
            <a:ext cx="4032000" cy="5692142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3" y="929375"/>
            <a:ext cx="4032250" cy="5676377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1873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med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250026" y="328966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929375"/>
            <a:ext cx="4032000" cy="5660612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3" y="929374"/>
            <a:ext cx="4032250" cy="5644847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1873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 spd="med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push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>
            <a:fillRect/>
          </a:stretch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>
            <a:fillRect/>
          </a:stretch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ARL_LOGO - 副本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1598" y="6224471"/>
            <a:ext cx="1973944" cy="531931"/>
          </a:xfrm>
          <a:prstGeom prst="rect">
            <a:avLst/>
          </a:prstGeom>
        </p:spPr>
      </p:pic>
      <p:sp>
        <p:nvSpPr>
          <p:cNvPr id="13" name="Text Box 6"/>
          <p:cNvSpPr txBox="1">
            <a:spLocks noChangeArrowheads="1"/>
          </p:cNvSpPr>
          <p:nvPr userDrawn="1"/>
        </p:nvSpPr>
        <p:spPr bwMode="auto">
          <a:xfrm>
            <a:off x="6734629" y="6425749"/>
            <a:ext cx="2286907" cy="3139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1600" b="1" i="0" dirty="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robotics.sjtu.edu.cn</a:t>
            </a:r>
          </a:p>
        </p:txBody>
      </p:sp>
    </p:spTree>
  </p:cSld>
  <p:clrMapOvr>
    <a:masterClrMapping/>
  </p:clrMapOvr>
  <p:transition spd="med">
    <p:push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4" y="3608990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7896" y="1371600"/>
            <a:ext cx="8410492" cy="926932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  <p:pic>
        <p:nvPicPr>
          <p:cNvPr id="6" name="图片 5" descr="ARL_LOGO - 副本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01598" y="6224471"/>
            <a:ext cx="1973944" cy="531931"/>
          </a:xfrm>
          <a:prstGeom prst="rect">
            <a:avLst/>
          </a:prstGeom>
        </p:spPr>
      </p:pic>
      <p:sp>
        <p:nvSpPr>
          <p:cNvPr id="7" name="Text Box 6"/>
          <p:cNvSpPr txBox="1">
            <a:spLocks noChangeArrowheads="1"/>
          </p:cNvSpPr>
          <p:nvPr userDrawn="1"/>
        </p:nvSpPr>
        <p:spPr bwMode="auto">
          <a:xfrm>
            <a:off x="6734629" y="6425749"/>
            <a:ext cx="2286907" cy="3139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1600" b="1" i="0" dirty="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robotics.sjtu.edu.cn</a:t>
            </a:r>
          </a:p>
        </p:txBody>
      </p:sp>
    </p:spTree>
  </p:cSld>
  <p:clrMapOvr>
    <a:masterClrMapping/>
  </p:clrMapOvr>
  <p:transition spd="med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385918" y="728628"/>
            <a:ext cx="8372163" cy="580296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154445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 spd="med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5" y="913143"/>
            <a:ext cx="8372163" cy="5724139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203066"/>
            <a:ext cx="8372163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灯片编号占位符 5"/>
          <p:cNvSpPr txBox="1"/>
          <p:nvPr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</p:cSld>
  <p:clrMapOvr>
    <a:masterClrMapping/>
  </p:clrMapOvr>
  <p:transition spd="med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  <a:t>‹#›</a:t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</p:cSld>
  <p:clrMapOvr>
    <a:masterClrMapping/>
  </p:clrMapOvr>
  <p:transition spd="med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  <p:pic>
        <p:nvPicPr>
          <p:cNvPr id="14" name="图片 13" descr="ARL_LOGO - 副本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20400" y="6304519"/>
            <a:ext cx="1623426" cy="43747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052" y="6201295"/>
            <a:ext cx="1978323" cy="523705"/>
          </a:xfrm>
          <a:prstGeom prst="rect">
            <a:avLst/>
          </a:prstGeom>
        </p:spPr>
      </p:pic>
    </p:spTree>
  </p:cSld>
  <p:clrMapOvr>
    <a:masterClrMapping/>
  </p:clrMapOvr>
  <p:transition spd="med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203066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med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203066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/>
          <p:nvPr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med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916584"/>
            <a:ext cx="8340421" cy="5736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0" y="474914"/>
            <a:ext cx="9144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413468" y="106252"/>
            <a:ext cx="8410492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0" cstate="print"/>
          <a:stretch>
            <a:fillRect/>
          </a:stretch>
        </p:blipFill>
        <p:spPr>
          <a:xfrm>
            <a:off x="0" y="474914"/>
            <a:ext cx="9144000" cy="332713"/>
          </a:xfrm>
          <a:prstGeom prst="rect">
            <a:avLst/>
          </a:prstGeom>
        </p:spPr>
      </p:pic>
      <p:sp>
        <p:nvSpPr>
          <p:cNvPr id="2" name="文本框 1"/>
          <p:cNvSpPr txBox="1"/>
          <p:nvPr userDrawn="1"/>
        </p:nvSpPr>
        <p:spPr>
          <a:xfrm>
            <a:off x="6638193" y="6345271"/>
            <a:ext cx="3226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工程实践与科技创新</a:t>
            </a:r>
            <a:r>
              <a:rPr lang="en-US" altLang="zh-CN"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IV-E</a:t>
            </a:r>
            <a:endParaRPr lang="zh-CN" altLang="en-US" sz="1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>
    <p:push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3"/>
          <p:cNvSpPr>
            <a:spLocks noGrp="1"/>
          </p:cNvSpPr>
          <p:nvPr>
            <p:ph type="title"/>
          </p:nvPr>
        </p:nvSpPr>
        <p:spPr>
          <a:xfrm>
            <a:off x="372139" y="4490463"/>
            <a:ext cx="8411371" cy="1114192"/>
          </a:xfrm>
        </p:spPr>
        <p:txBody>
          <a:bodyPr/>
          <a:lstStyle/>
          <a:p>
            <a:r>
              <a:rPr lang="zh-CN" altLang="en-US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工程实践与科技创新 </a:t>
            </a:r>
            <a:r>
              <a:rPr lang="en-US" altLang="zh-CN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IV-E</a:t>
            </a:r>
            <a:r>
              <a:rPr lang="en-US" altLang="zh-CN" sz="4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/>
            </a:r>
            <a:br>
              <a:rPr lang="en-US" altLang="zh-CN" sz="4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sz="300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300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讲 利用视觉传感器识别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颜色</a:t>
            </a:r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3000" dirty="0"/>
          </a:p>
        </p:txBody>
      </p:sp>
      <p:sp>
        <p:nvSpPr>
          <p:cNvPr id="9" name="副标题 4"/>
          <p:cNvSpPr>
            <a:spLocks noGrp="1"/>
          </p:cNvSpPr>
          <p:nvPr>
            <p:ph type="subTitle" idx="1"/>
          </p:nvPr>
        </p:nvSpPr>
        <p:spPr>
          <a:xfrm>
            <a:off x="1562986" y="5740336"/>
            <a:ext cx="6018028" cy="772720"/>
          </a:xfrm>
        </p:spPr>
        <p:txBody>
          <a:bodyPr/>
          <a:lstStyle/>
          <a:p>
            <a:pPr marL="228600" indent="-228600" algn="ctr">
              <a:lnSpc>
                <a:spcPct val="80000"/>
              </a:lnSpc>
              <a:spcBef>
                <a:spcPts val="600"/>
              </a:spcBef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王景川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324402" y="870287"/>
            <a:ext cx="8372163" cy="5802968"/>
          </a:xfrm>
        </p:spPr>
        <p:txBody>
          <a:bodyPr>
            <a:normAutofit/>
          </a:bodyPr>
          <a:lstStyle/>
          <a:p>
            <a:r>
              <a:rPr lang="zh-CN" altLang="en-US" dirty="0"/>
              <a:t>如图所示，</a:t>
            </a:r>
            <a:r>
              <a:rPr lang="zh-CN" altLang="en-US" dirty="0" smtClean="0"/>
              <a:t>通过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可以将</a:t>
            </a:r>
            <a:r>
              <a:rPr lang="en-US" altLang="zh-CN" dirty="0"/>
              <a:t>RGB</a:t>
            </a:r>
            <a:r>
              <a:rPr lang="zh-CN" altLang="en-US" dirty="0"/>
              <a:t>空间中的图像转换到</a:t>
            </a:r>
            <a:r>
              <a:rPr lang="en-US" altLang="zh-CN" dirty="0"/>
              <a:t>HSV</a:t>
            </a:r>
            <a:r>
              <a:rPr lang="zh-CN" altLang="en-US" dirty="0"/>
              <a:t>中。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颜色空间转换函数</a:t>
            </a:r>
            <a:r>
              <a:rPr lang="en-US" altLang="zh-CN" dirty="0" err="1"/>
              <a:t>cvtColor</a:t>
            </a:r>
            <a:endParaRPr lang="zh-CN" altLang="en-US" dirty="0"/>
          </a:p>
        </p:txBody>
      </p:sp>
      <p:sp>
        <p:nvSpPr>
          <p:cNvPr id="4" name="灯片编号占位符 3"/>
          <p:cNvSpPr txBox="1"/>
          <p:nvPr/>
        </p:nvSpPr>
        <p:spPr>
          <a:xfrm>
            <a:off x="8696565" y="313200"/>
            <a:ext cx="487190" cy="27699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4BD5A17-3153-4A95-988E-B577C14000F1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</a:t>
            </a:fld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文本框 8"/>
          <p:cNvSpPr txBox="1"/>
          <p:nvPr/>
        </p:nvSpPr>
        <p:spPr>
          <a:xfrm>
            <a:off x="324402" y="1394295"/>
            <a:ext cx="818034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hsv_image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cv2.cvtColor(</a:t>
            </a:r>
            <a:r>
              <a:rPr lang="en-US" altLang="zh-C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src_image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cv2.COLOR_BGR2HSV)</a:t>
            </a:r>
            <a:endParaRPr lang="en-US" altLang="zh-CN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210" y="2867487"/>
            <a:ext cx="3943977" cy="314432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02" y="2867487"/>
            <a:ext cx="3939041" cy="311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733055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324402" y="870287"/>
            <a:ext cx="8372163" cy="5802968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inRange</a:t>
            </a:r>
            <a:r>
              <a:rPr lang="zh-CN" altLang="en-US" dirty="0"/>
              <a:t>函数可以根据设定的阈值，去除阈值之外的背景部分，达到筛选某个颜色的效果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该函数将图像内在阈值范围内的点置为</a:t>
            </a:r>
            <a:r>
              <a:rPr lang="en-US" altLang="zh-CN" dirty="0"/>
              <a:t>255</a:t>
            </a:r>
            <a:r>
              <a:rPr lang="zh-CN" altLang="en-US" dirty="0"/>
              <a:t>，阈值外的点置为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筛选目标</a:t>
            </a:r>
            <a:r>
              <a:rPr lang="zh-CN" altLang="en-US" dirty="0" smtClean="0"/>
              <a:t>颜色函数</a:t>
            </a:r>
            <a:r>
              <a:rPr lang="en-US" altLang="zh-CN" dirty="0" err="1"/>
              <a:t>inRange</a:t>
            </a:r>
            <a:endParaRPr lang="zh-CN" altLang="en-US" dirty="0"/>
          </a:p>
        </p:txBody>
      </p:sp>
      <p:sp>
        <p:nvSpPr>
          <p:cNvPr id="4" name="灯片编号占位符 3"/>
          <p:cNvSpPr txBox="1"/>
          <p:nvPr/>
        </p:nvSpPr>
        <p:spPr>
          <a:xfrm>
            <a:off x="8696565" y="313200"/>
            <a:ext cx="487190" cy="27699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4BD5A17-3153-4A95-988E-B577C14000F1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11</a:t>
            </a:fld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文本框 8"/>
          <p:cNvSpPr txBox="1"/>
          <p:nvPr/>
        </p:nvSpPr>
        <p:spPr>
          <a:xfrm>
            <a:off x="494024" y="1811545"/>
            <a:ext cx="8180348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dst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cv.inRange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lowerb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upperb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[, </a:t>
            </a:r>
            <a:r>
              <a:rPr lang="en-US" altLang="zh-C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dst</a:t>
            </a:r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r>
              <a:rPr lang="en-US" altLang="zh-CN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zh-CN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：原图    </a:t>
            </a:r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zh-CN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lowerb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：下界   </a:t>
            </a:r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zh-CN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upperb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：上界 </a:t>
            </a:r>
            <a:endParaRPr lang="en-US" altLang="zh-CN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251768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324402" y="870287"/>
            <a:ext cx="8372163" cy="5802968"/>
          </a:xfrm>
        </p:spPr>
        <p:txBody>
          <a:bodyPr>
            <a:normAutofit/>
          </a:bodyPr>
          <a:lstStyle/>
          <a:p>
            <a:r>
              <a:rPr lang="zh-CN" altLang="en-US" dirty="0"/>
              <a:t>如图所示，</a:t>
            </a:r>
            <a:r>
              <a:rPr lang="zh-CN" altLang="en-US" dirty="0" smtClean="0"/>
              <a:t>通过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可以筛选出绿色的像素点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筛选目标颜色函数</a:t>
            </a:r>
            <a:r>
              <a:rPr lang="en-US" altLang="zh-CN" dirty="0" err="1"/>
              <a:t>inRange</a:t>
            </a:r>
            <a:endParaRPr lang="zh-CN" altLang="en-US" dirty="0"/>
          </a:p>
        </p:txBody>
      </p:sp>
      <p:sp>
        <p:nvSpPr>
          <p:cNvPr id="4" name="灯片编号占位符 3"/>
          <p:cNvSpPr txBox="1"/>
          <p:nvPr/>
        </p:nvSpPr>
        <p:spPr>
          <a:xfrm>
            <a:off x="8696565" y="313200"/>
            <a:ext cx="487190" cy="27699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4BD5A17-3153-4A95-988E-B577C14000F1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12</a:t>
            </a:fld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文本框 8"/>
          <p:cNvSpPr txBox="1"/>
          <p:nvPr/>
        </p:nvSpPr>
        <p:spPr>
          <a:xfrm>
            <a:off x="324402" y="1394295"/>
            <a:ext cx="8180348" cy="175432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ball_color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'green‘</a:t>
            </a:r>
          </a:p>
          <a:p>
            <a:r>
              <a:rPr lang="en-US" altLang="zh-CN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color_dist</a:t>
            </a:r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{'red': {'Lower': </a:t>
            </a:r>
            <a:r>
              <a:rPr lang="en-US" altLang="zh-C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np.array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([0, 60, 60]), </a:t>
            </a:r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'Upper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': </a:t>
            </a:r>
            <a:r>
              <a:rPr lang="en-US" altLang="zh-C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np.array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([6, 255, 255])},              </a:t>
            </a:r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'blue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': {'Lower': </a:t>
            </a:r>
            <a:r>
              <a:rPr lang="en-US" altLang="zh-C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np.array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([100, 80, 46]), </a:t>
            </a:r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'Upper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': </a:t>
            </a:r>
            <a:r>
              <a:rPr lang="en-US" altLang="zh-C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np.array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([124, 255, 255])},              </a:t>
            </a:r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'green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': {'Lower': </a:t>
            </a:r>
            <a:r>
              <a:rPr lang="en-US" altLang="zh-C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np.array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([35, 43, 35]), </a:t>
            </a:r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'Upper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': </a:t>
            </a:r>
            <a:r>
              <a:rPr lang="en-US" altLang="zh-C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np.array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([90, </a:t>
            </a:r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255,255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])}, </a:t>
            </a:r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altLang="zh-CN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inRange_hsv</a:t>
            </a:r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cv2.inRange(</a:t>
            </a:r>
            <a:r>
              <a:rPr lang="en-US" altLang="zh-C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hsv_img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color_dist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ball_color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]['Lower</a:t>
            </a:r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'], </a:t>
            </a:r>
            <a:r>
              <a:rPr lang="en-US" altLang="zh-CN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color_dist</a:t>
            </a:r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ball_color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]['Upper'])</a:t>
            </a:r>
            <a:endParaRPr lang="en-US" altLang="zh-CN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02" y="3755097"/>
            <a:ext cx="2818293" cy="223203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306" y="3755097"/>
            <a:ext cx="2817444" cy="223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165161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4" name="Freeform 10"/>
          <p:cNvSpPr/>
          <p:nvPr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ym typeface="+mn-ea"/>
              </a:rPr>
              <a:t>OpenCV色彩识别介绍与应用</a:t>
            </a:r>
            <a:endParaRPr lang="zh-CN" altLang="en-US" sz="2400" dirty="0"/>
          </a:p>
        </p:txBody>
      </p:sp>
      <p:sp>
        <p:nvSpPr>
          <p:cNvPr id="13" name="Freeform 10"/>
          <p:cNvSpPr/>
          <p:nvPr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ym typeface="+mn-ea"/>
              </a:rPr>
              <a:t>搭建具有摄像头的机器人</a:t>
            </a:r>
            <a:endParaRPr lang="en-US" altLang="zh-CN" sz="2400" dirty="0"/>
          </a:p>
        </p:txBody>
      </p:sp>
      <p:sp>
        <p:nvSpPr>
          <p:cNvPr id="18" name="Freeform 10"/>
          <p:cNvSpPr/>
          <p:nvPr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35000"/>
              </a:spcBef>
            </a:pPr>
            <a:r>
              <a:rPr lang="zh-CN" altLang="en-US" sz="2400" dirty="0">
                <a:sym typeface="+mn-ea"/>
              </a:rPr>
              <a:t>在Gazebo上实现色彩辨识</a:t>
            </a:r>
            <a:endParaRPr lang="zh-CN" altLang="en-US" sz="2400" dirty="0"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324402" y="870287"/>
            <a:ext cx="8372163" cy="580296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一、参考</a:t>
            </a:r>
            <a:r>
              <a:rPr lang="en-US" altLang="zh-CN" dirty="0" smtClean="0"/>
              <a:t>Lecture </a:t>
            </a:r>
            <a:r>
              <a:rPr lang="en-US" altLang="zh-CN" dirty="0"/>
              <a:t>3</a:t>
            </a:r>
            <a:r>
              <a:rPr lang="zh-CN" altLang="en-US" dirty="0"/>
              <a:t>的附录文件，搭建具有摄像头的机器人模型如图所示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为机器人搭建摄像头并发布图像消息</a:t>
            </a:r>
            <a:endParaRPr lang="zh-CN" altLang="en-US" dirty="0"/>
          </a:p>
        </p:txBody>
      </p:sp>
      <p:sp>
        <p:nvSpPr>
          <p:cNvPr id="4" name="灯片编号占位符 3"/>
          <p:cNvSpPr txBox="1"/>
          <p:nvPr/>
        </p:nvSpPr>
        <p:spPr>
          <a:xfrm>
            <a:off x="8696565" y="313200"/>
            <a:ext cx="487190" cy="27699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4BD5A17-3153-4A95-988E-B577C14000F1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14</a:t>
            </a:fld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337" y="2063773"/>
            <a:ext cx="4409886" cy="318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018236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324402" y="870287"/>
            <a:ext cx="8372163" cy="580296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二、运行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进入</a:t>
            </a:r>
            <a:r>
              <a:rPr lang="en-US" altLang="zh-CN" dirty="0"/>
              <a:t>gazebo</a:t>
            </a:r>
            <a:r>
              <a:rPr lang="zh-CN" altLang="en-US" dirty="0" smtClean="0"/>
              <a:t>界面。</a:t>
            </a:r>
            <a:endParaRPr lang="en-US" altLang="zh-CN" dirty="0" smtClean="0"/>
          </a:p>
          <a:p>
            <a:r>
              <a:rPr lang="zh-CN" altLang="en-US" dirty="0"/>
              <a:t>三、在环境中加入机器人模型并</a:t>
            </a:r>
            <a:r>
              <a:rPr lang="zh-CN" altLang="en-US" dirty="0" smtClean="0"/>
              <a:t>保存。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为机器人搭建摄像头并发布图像消息</a:t>
            </a:r>
            <a:endParaRPr lang="zh-CN" altLang="en-US" dirty="0"/>
          </a:p>
        </p:txBody>
      </p:sp>
      <p:sp>
        <p:nvSpPr>
          <p:cNvPr id="4" name="灯片编号占位符 3"/>
          <p:cNvSpPr txBox="1"/>
          <p:nvPr/>
        </p:nvSpPr>
        <p:spPr>
          <a:xfrm>
            <a:off x="8696565" y="313200"/>
            <a:ext cx="487190" cy="27699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4BD5A17-3153-4A95-988E-B577C14000F1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15</a:t>
            </a:fld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文本框 8"/>
          <p:cNvSpPr txBox="1"/>
          <p:nvPr/>
        </p:nvSpPr>
        <p:spPr>
          <a:xfrm>
            <a:off x="494024" y="1536337"/>
            <a:ext cx="8180348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en-US" altLang="zh-CN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roscore</a:t>
            </a:r>
            <a:endParaRPr lang="en-US" altLang="zh-CN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en-US" altLang="zh-C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rosrun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gazebo_ros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gazebo </a:t>
            </a:r>
            <a:endParaRPr lang="en-US" altLang="zh-CN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109" y="3359167"/>
            <a:ext cx="4734226" cy="281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116220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324402" y="870287"/>
            <a:ext cx="8372163" cy="580296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四、编写</a:t>
            </a:r>
            <a:r>
              <a:rPr lang="en-US" altLang="zh-CN" dirty="0"/>
              <a:t>launch</a:t>
            </a:r>
            <a:r>
              <a:rPr lang="zh-CN" altLang="en-US" dirty="0" smtClean="0"/>
              <a:t>文件（见附录</a:t>
            </a:r>
            <a:r>
              <a:rPr lang="en-US" altLang="zh-CN" dirty="0" err="1" smtClean="0"/>
              <a:t>camera.launch</a:t>
            </a:r>
            <a:r>
              <a:rPr lang="zh-CN" altLang="en-US" dirty="0" smtClean="0"/>
              <a:t>）启动环境。</a:t>
            </a:r>
            <a:endParaRPr lang="en-US" altLang="zh-CN" dirty="0"/>
          </a:p>
          <a:p>
            <a:r>
              <a:rPr lang="zh-CN" altLang="en-US" dirty="0"/>
              <a:t>五、关闭</a:t>
            </a:r>
            <a:r>
              <a:rPr lang="en-US" altLang="zh-CN" dirty="0"/>
              <a:t>gazebo</a:t>
            </a:r>
            <a:r>
              <a:rPr lang="zh-CN" altLang="en-US" dirty="0"/>
              <a:t>页面，</a:t>
            </a:r>
            <a:r>
              <a:rPr lang="zh-CN" altLang="en-US" dirty="0" smtClean="0"/>
              <a:t>运行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打开环境。</a:t>
            </a:r>
            <a:endParaRPr lang="en-US" altLang="zh-CN" dirty="0" smtClean="0"/>
          </a:p>
          <a:p>
            <a:r>
              <a:rPr lang="zh-CN" altLang="en-US" dirty="0"/>
              <a:t>此时摄像头已经开始发布图像消息了，使用</a:t>
            </a:r>
            <a:r>
              <a:rPr lang="en-US" altLang="zh-CN" dirty="0" err="1"/>
              <a:t>rqt</a:t>
            </a:r>
            <a:r>
              <a:rPr lang="zh-CN" altLang="en-US" dirty="0"/>
              <a:t>工具查看当前机器人眼前的世界：（</a:t>
            </a:r>
            <a:r>
              <a:rPr lang="en-US" altLang="zh-CN" dirty="0"/>
              <a:t>ROS</a:t>
            </a:r>
            <a:r>
              <a:rPr lang="zh-CN" altLang="en-US" dirty="0"/>
              <a:t>为我们提供的</a:t>
            </a:r>
            <a:r>
              <a:rPr lang="en-US" altLang="zh-CN" dirty="0" err="1"/>
              <a:t>Qt</a:t>
            </a:r>
            <a:r>
              <a:rPr lang="zh-CN" altLang="en-US" dirty="0"/>
              <a:t>工具箱里还包含一个图像显示的小工具，可以通过以下命令运行这个工具。）：在另一个终端内输入</a:t>
            </a:r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查看摄像头拍摄的画面。也可以在</a:t>
            </a:r>
            <a:r>
              <a:rPr lang="en-US" altLang="zh-CN" dirty="0" err="1"/>
              <a:t>rviz</a:t>
            </a:r>
            <a:r>
              <a:rPr lang="zh-CN" altLang="en-US" dirty="0"/>
              <a:t>中添加</a:t>
            </a:r>
            <a:r>
              <a:rPr lang="en-US" altLang="zh-CN" dirty="0"/>
              <a:t>topic</a:t>
            </a:r>
            <a:r>
              <a:rPr lang="zh-CN" altLang="en-US" dirty="0" smtClean="0"/>
              <a:t>查看。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为机器人搭建摄像头并发布图像消息</a:t>
            </a:r>
            <a:endParaRPr lang="zh-CN" altLang="en-US" dirty="0"/>
          </a:p>
        </p:txBody>
      </p:sp>
      <p:sp>
        <p:nvSpPr>
          <p:cNvPr id="4" name="灯片编号占位符 3"/>
          <p:cNvSpPr txBox="1"/>
          <p:nvPr/>
        </p:nvSpPr>
        <p:spPr>
          <a:xfrm>
            <a:off x="8696565" y="313200"/>
            <a:ext cx="487190" cy="27699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4BD5A17-3153-4A95-988E-B577C14000F1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16</a:t>
            </a:fld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文本框 8"/>
          <p:cNvSpPr txBox="1"/>
          <p:nvPr/>
        </p:nvSpPr>
        <p:spPr>
          <a:xfrm>
            <a:off x="494024" y="1901209"/>
            <a:ext cx="818034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en-US" altLang="zh-C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roslaunch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smartcat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camera.launch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8"/>
          <p:cNvSpPr txBox="1"/>
          <p:nvPr/>
        </p:nvSpPr>
        <p:spPr>
          <a:xfrm>
            <a:off x="420309" y="4177049"/>
            <a:ext cx="818034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en-US" altLang="zh-C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rqt_image_view</a:t>
            </a:r>
            <a:endParaRPr lang="en-US" altLang="zh-CN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045491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1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934" y="1500964"/>
            <a:ext cx="5159187" cy="4054191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为机器人搭建摄像头并发布图像消息</a:t>
            </a:r>
            <a:endParaRPr lang="zh-CN" altLang="en-US" dirty="0"/>
          </a:p>
        </p:txBody>
      </p:sp>
      <p:sp>
        <p:nvSpPr>
          <p:cNvPr id="4" name="灯片编号占位符 3"/>
          <p:cNvSpPr txBox="1"/>
          <p:nvPr/>
        </p:nvSpPr>
        <p:spPr>
          <a:xfrm>
            <a:off x="8696565" y="313200"/>
            <a:ext cx="487190" cy="27699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4BD5A17-3153-4A95-988E-B577C14000F1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17</a:t>
            </a:fld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242138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4" name="Freeform 10"/>
          <p:cNvSpPr/>
          <p:nvPr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ym typeface="+mn-ea"/>
              </a:rPr>
              <a:t>OpenCV色彩识别介绍与应用</a:t>
            </a:r>
            <a:endParaRPr lang="zh-CN" altLang="en-US" sz="2400" dirty="0"/>
          </a:p>
        </p:txBody>
      </p:sp>
      <p:sp>
        <p:nvSpPr>
          <p:cNvPr id="13" name="Freeform 10"/>
          <p:cNvSpPr/>
          <p:nvPr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ym typeface="+mn-ea"/>
              </a:rPr>
              <a:t>搭建具有摄像头的机器人</a:t>
            </a:r>
            <a:endParaRPr lang="en-US" altLang="zh-CN" sz="2400" dirty="0"/>
          </a:p>
        </p:txBody>
      </p:sp>
      <p:sp>
        <p:nvSpPr>
          <p:cNvPr id="18" name="Freeform 10"/>
          <p:cNvSpPr/>
          <p:nvPr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35000"/>
              </a:spcBef>
            </a:pPr>
            <a:r>
              <a:rPr lang="zh-CN" altLang="en-US" sz="2400" dirty="0">
                <a:sym typeface="+mn-ea"/>
              </a:rPr>
              <a:t>在Gazebo上实现色彩辨识</a:t>
            </a:r>
            <a:endParaRPr lang="zh-CN" altLang="en-US" sz="2400" dirty="0"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324402" y="870287"/>
            <a:ext cx="8372163" cy="580296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运行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摄像头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仿真的基础上，编写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color_cube_detection.py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脚本（见附录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color_cube_detection.py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/>
              <a:t>打开一个新终端，输入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Image View </a:t>
            </a:r>
            <a:r>
              <a:rPr lang="zh-CN" altLang="en-US" dirty="0"/>
              <a:t>界面左上角的下拉菜单，可以看到当前系统中所有可显示的图像话题列表，选择</a:t>
            </a:r>
            <a:r>
              <a:rPr lang="en-US" altLang="zh-CN" dirty="0"/>
              <a:t>/ table\_detect\_test</a:t>
            </a:r>
            <a:r>
              <a:rPr lang="zh-CN" altLang="en-US" dirty="0"/>
              <a:t>话题。可以看到程序已经将绿色色块框出。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35000"/>
              </a:spcBef>
            </a:pPr>
            <a:r>
              <a:rPr lang="zh-CN" altLang="en-US" dirty="0">
                <a:sym typeface="+mn-ea"/>
              </a:rPr>
              <a:t>在Gazebo上实现色彩辨识</a:t>
            </a:r>
            <a:endParaRPr lang="zh-CN" altLang="en-US" dirty="0"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 txBox="1"/>
          <p:nvPr/>
        </p:nvSpPr>
        <p:spPr>
          <a:xfrm>
            <a:off x="8696565" y="313200"/>
            <a:ext cx="487190" cy="27699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4BD5A17-3153-4A95-988E-B577C14000F1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19</a:t>
            </a:fld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文本框 8"/>
          <p:cNvSpPr txBox="1"/>
          <p:nvPr/>
        </p:nvSpPr>
        <p:spPr>
          <a:xfrm>
            <a:off x="420309" y="2278042"/>
            <a:ext cx="818034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color_cube_detection.py</a:t>
            </a:r>
            <a:endParaRPr lang="en-US" altLang="zh-CN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256301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324402" y="870287"/>
            <a:ext cx="8372163" cy="58029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了解</a:t>
            </a:r>
            <a:r>
              <a:rPr lang="en-US" altLang="zh-CN" sz="2400" dirty="0"/>
              <a:t>opencv</a:t>
            </a:r>
            <a:r>
              <a:rPr lang="zh-CN" altLang="en-US" sz="2400" dirty="0"/>
              <a:t>中色彩识别相关函数与应用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通过编写脚本，调用摄像头传感器信息，实现仿真机器人平台在仿真环境中的对一个绿色色块的</a:t>
            </a:r>
            <a:r>
              <a:rPr lang="zh-CN" altLang="en-US" sz="2400" dirty="0" smtClean="0"/>
              <a:t>识别。</a:t>
            </a:r>
            <a:endParaRPr lang="zh-CN" altLang="zh-CN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学习目标</a:t>
            </a:r>
            <a:endParaRPr lang="zh-CN" altLang="en-US" dirty="0"/>
          </a:p>
        </p:txBody>
      </p:sp>
      <p:sp>
        <p:nvSpPr>
          <p:cNvPr id="4" name="灯片编号占位符 3"/>
          <p:cNvSpPr txBox="1"/>
          <p:nvPr/>
        </p:nvSpPr>
        <p:spPr>
          <a:xfrm>
            <a:off x="8696565" y="313200"/>
            <a:ext cx="487190" cy="27699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4BD5A17-3153-4A95-988E-B577C14000F1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fld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324402" y="870287"/>
            <a:ext cx="8372163" cy="5802968"/>
          </a:xfrm>
        </p:spPr>
        <p:txBody>
          <a:bodyPr>
            <a:normAutofit/>
          </a:bodyPr>
          <a:lstStyle/>
          <a:p>
            <a:r>
              <a:rPr lang="zh-CN" altLang="en-US" dirty="0"/>
              <a:t>程序发布图像如下图所示：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35000"/>
              </a:spcBef>
            </a:pPr>
            <a:r>
              <a:rPr lang="zh-CN" altLang="en-US" dirty="0">
                <a:sym typeface="+mn-ea"/>
              </a:rPr>
              <a:t>在Gazebo上实现色彩辨识</a:t>
            </a:r>
            <a:endParaRPr lang="zh-CN" altLang="en-US" dirty="0"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 txBox="1"/>
          <p:nvPr/>
        </p:nvSpPr>
        <p:spPr>
          <a:xfrm>
            <a:off x="8696565" y="313200"/>
            <a:ext cx="487190" cy="27699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4BD5A17-3153-4A95-988E-B577C14000F1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</a:t>
            </a:fld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889" y="1714192"/>
            <a:ext cx="5159187" cy="411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253513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>
                <a:latin typeface="+mn-ea"/>
                <a:ea typeface="+mn-ea"/>
              </a:rPr>
              <a:t>谢 谢！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841535" y="1303550"/>
            <a:ext cx="843427" cy="443226"/>
            <a:chOff x="666810" y="2586037"/>
            <a:chExt cx="468000" cy="245937"/>
          </a:xfrm>
        </p:grpSpPr>
        <p:sp>
          <p:nvSpPr>
            <p:cNvPr id="4" name="Freeform 10"/>
            <p:cNvSpPr/>
            <p:nvPr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OpenCV色彩识别介绍与应用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841535" y="2223523"/>
            <a:ext cx="843427" cy="443226"/>
            <a:chOff x="666810" y="2586037"/>
            <a:chExt cx="468000" cy="245937"/>
          </a:xfrm>
        </p:grpSpPr>
        <p:sp>
          <p:nvSpPr>
            <p:cNvPr id="13" name="Freeform 10"/>
            <p:cNvSpPr/>
            <p:nvPr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搭建具有摄像头的机器人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841535" y="3143496"/>
            <a:ext cx="843427" cy="443226"/>
            <a:chOff x="666810" y="2586037"/>
            <a:chExt cx="468000" cy="245937"/>
          </a:xfrm>
        </p:grpSpPr>
        <p:sp>
          <p:nvSpPr>
            <p:cNvPr id="18" name="Freeform 10"/>
            <p:cNvSpPr/>
            <p:nvPr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35000"/>
              </a:spcBef>
            </a:pPr>
            <a:r>
              <a:rPr lang="zh-CN" altLang="en-US" sz="2400" dirty="0" smtClean="0">
                <a:sym typeface="+mn-ea"/>
              </a:rPr>
              <a:t>在Gazebo上实现色彩辨识</a:t>
            </a:r>
            <a:endParaRPr lang="zh-CN" altLang="en-US" sz="2400" dirty="0"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4" name="Freeform 10"/>
          <p:cNvSpPr/>
          <p:nvPr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ym typeface="+mn-ea"/>
              </a:rPr>
              <a:t>OpenCV色彩识别介绍与应用</a:t>
            </a:r>
            <a:endParaRPr lang="zh-CN" altLang="en-US" sz="2400" dirty="0"/>
          </a:p>
        </p:txBody>
      </p:sp>
      <p:sp>
        <p:nvSpPr>
          <p:cNvPr id="13" name="Freeform 10"/>
          <p:cNvSpPr/>
          <p:nvPr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ym typeface="+mn-ea"/>
              </a:rPr>
              <a:t>搭建具有摄像头的机器人</a:t>
            </a:r>
            <a:endParaRPr lang="en-US" altLang="zh-CN" sz="2400" dirty="0">
              <a:latin typeface="+mn-ea"/>
            </a:endParaRPr>
          </a:p>
        </p:txBody>
      </p:sp>
      <p:sp>
        <p:nvSpPr>
          <p:cNvPr id="18" name="Freeform 10"/>
          <p:cNvSpPr/>
          <p:nvPr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35000"/>
              </a:spcBef>
            </a:pPr>
            <a:r>
              <a:rPr lang="zh-CN" altLang="en-US" sz="2400" dirty="0" smtClean="0">
                <a:sym typeface="+mn-ea"/>
              </a:rPr>
              <a:t>在Gazebo上实现色彩辨识</a:t>
            </a:r>
            <a:endParaRPr lang="zh-CN" altLang="en-US" sz="2400" dirty="0"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324402" y="870287"/>
            <a:ext cx="8372163" cy="5802968"/>
          </a:xfrm>
        </p:spPr>
        <p:txBody>
          <a:bodyPr>
            <a:normAutofit/>
          </a:bodyPr>
          <a:lstStyle/>
          <a:p>
            <a:r>
              <a:rPr lang="zh-CN" altLang="en-US" dirty="0"/>
              <a:t>数字图像处理中常用的采用模型是RGB（红，绿，蓝）模型和HSV（色调，饱和度，亮度）模型。HSV模型中颜色的参数分别是：色调（H：hue），饱和度（S：saturation），亮度（V：value）。由A.R.Smith在1978年创建的一种颜色空间,也称六角锥体模型(Hexcone Model)。</a:t>
            </a:r>
          </a:p>
          <a:p>
            <a:r>
              <a:rPr lang="zh-CN" altLang="en-US" sz="2000" dirty="0"/>
              <a:t>色调（H：hue）：用角度度量，取值范围为0° - 360°，从红色开始按逆时针方向计算，红色为0°，绿色为120°，蓝色为240°。它们的补色是：黄色为60°，青色为180°，品红为300°；</a:t>
            </a:r>
          </a:p>
          <a:p>
            <a:r>
              <a:rPr lang="zh-CN" altLang="en-US" sz="2000" dirty="0"/>
              <a:t> 饱和度（S：saturation）：取值范围为0.0～1.0，值越大，颜色越饱和。</a:t>
            </a:r>
          </a:p>
          <a:p>
            <a:r>
              <a:rPr lang="zh-CN" altLang="en-US" sz="2000" dirty="0"/>
              <a:t> 亮度（V：value）：取值范围为0(黑色)～255(白色)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RGB</a:t>
            </a:r>
            <a:r>
              <a:rPr lang="zh-CN" altLang="en-US" dirty="0"/>
              <a:t>模型与</a:t>
            </a:r>
            <a:r>
              <a:rPr lang="en-US" altLang="zh-CN" dirty="0"/>
              <a:t>HSV</a:t>
            </a:r>
            <a:r>
              <a:rPr lang="zh-CN" altLang="en-US" dirty="0"/>
              <a:t>模型</a:t>
            </a:r>
          </a:p>
        </p:txBody>
      </p:sp>
      <p:sp>
        <p:nvSpPr>
          <p:cNvPr id="4" name="灯片编号占位符 3"/>
          <p:cNvSpPr txBox="1"/>
          <p:nvPr/>
        </p:nvSpPr>
        <p:spPr>
          <a:xfrm>
            <a:off x="8696565" y="313200"/>
            <a:ext cx="487190" cy="27699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4BD5A17-3153-4A95-988E-B577C14000F1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fld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324402" y="870287"/>
            <a:ext cx="8372163" cy="580296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RGB转HSV</a:t>
            </a:r>
          </a:p>
          <a:p>
            <a:r>
              <a:rPr lang="zh-CN" altLang="en-US" dirty="0"/>
              <a:t>设(r, g, b)分别是一个颜色的红、绿和蓝坐标，它们的值是在0到1之间的实数，设max等于r,g,b中的最大者，设min等于r,g,b中的最小者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则</a:t>
            </a:r>
            <a:r>
              <a:rPr lang="en-US" altLang="zh-CN" dirty="0" smtClean="0"/>
              <a:t>RGB</a:t>
            </a:r>
            <a:r>
              <a:rPr lang="zh-CN" altLang="en-US" dirty="0" smtClean="0"/>
              <a:t>转</a:t>
            </a:r>
            <a:r>
              <a:rPr lang="en-US" altLang="zh-CN" dirty="0" smtClean="0"/>
              <a:t>HSV</a:t>
            </a:r>
            <a:r>
              <a:rPr lang="zh-CN" altLang="en-US" dirty="0" smtClean="0"/>
              <a:t>的公式为：</a:t>
            </a:r>
            <a:endParaRPr lang="en-US" altLang="zh-CN" dirty="0"/>
          </a:p>
          <a:p>
            <a:pPr marL="0" indent="0">
              <a:buNone/>
            </a:pPr>
            <a:endParaRPr lang="en-US" altLang="zh-CN" i="1" dirty="0" smtClean="0">
              <a:latin typeface="Cambria Math" panose="02040503050406030204" charset="0"/>
              <a:cs typeface="Cambria Math" panose="02040503050406030204" charset="0"/>
            </a:endParaRPr>
          </a:p>
          <a:p>
            <a:pPr marL="0" indent="0">
              <a:buNone/>
            </a:pPr>
            <a:endParaRPr lang="en-US" altLang="zh-CN" i="1" dirty="0" smtClean="0">
              <a:latin typeface="Cambria Math" panose="02040503050406030204" charset="0"/>
              <a:cs typeface="Cambria Math" panose="02040503050406030204" charset="0"/>
            </a:endParaRPr>
          </a:p>
          <a:p>
            <a:pPr marL="0" indent="0">
              <a:buNone/>
            </a:pPr>
            <a:endParaRPr lang="en-US" altLang="zh-CN" b="0" i="1" dirty="0" smtClean="0">
              <a:latin typeface="Cambria Math" panose="02040503050406030204" charset="0"/>
              <a:cs typeface="Cambria Math" panose="02040503050406030204" charset="0"/>
            </a:endParaRPr>
          </a:p>
          <a:p>
            <a:pPr marL="0" indent="0">
              <a:buNone/>
            </a:pPr>
            <a:endParaRPr lang="en-US" altLang="zh-CN" b="0" i="1" dirty="0" smtClean="0">
              <a:latin typeface="Cambria Math" panose="02040503050406030204" charset="0"/>
              <a:cs typeface="Cambria Math" panose="02040503050406030204" charset="0"/>
            </a:endParaRPr>
          </a:p>
          <a:p>
            <a:pPr marL="0" indent="0">
              <a:buNone/>
            </a:pPr>
            <a:endParaRPr lang="en-US" altLang="zh-CN" b="0" i="1" dirty="0" smtClean="0">
              <a:latin typeface="Cambria Math" panose="02040503050406030204" charset="0"/>
              <a:cs typeface="Cambria Math" panose="02040503050406030204" charset="0"/>
            </a:endParaRPr>
          </a:p>
          <a:p>
            <a:pPr marL="0" indent="0">
              <a:buNone/>
            </a:pPr>
            <a:endParaRPr lang="en-US" altLang="zh-CN" i="1" dirty="0">
              <a:latin typeface="Cambria Math" panose="02040503050406030204" charset="0"/>
              <a:cs typeface="Cambria Math" panose="0204050305040603020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RGB与HSV相互转换公式</a:t>
            </a:r>
          </a:p>
        </p:txBody>
      </p:sp>
      <p:sp>
        <p:nvSpPr>
          <p:cNvPr id="4" name="灯片编号占位符 3"/>
          <p:cNvSpPr txBox="1"/>
          <p:nvPr/>
        </p:nvSpPr>
        <p:spPr>
          <a:xfrm>
            <a:off x="8696565" y="313200"/>
            <a:ext cx="487190" cy="27699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4BD5A17-3153-4A95-988E-B577C14000F1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</a:t>
            </a:fld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778" y="2832115"/>
            <a:ext cx="5457825" cy="2543175"/>
          </a:xfrm>
          <a:prstGeom prst="rect">
            <a:avLst/>
          </a:prstGeom>
        </p:spPr>
      </p:pic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324402" y="870287"/>
            <a:ext cx="8372163" cy="5802968"/>
          </a:xfrm>
        </p:spPr>
        <p:txBody>
          <a:bodyPr>
            <a:normAutofit/>
          </a:bodyPr>
          <a:lstStyle/>
          <a:p>
            <a:r>
              <a:rPr lang="zh-CN" altLang="en-US" dirty="0"/>
              <a:t>HSV</a:t>
            </a:r>
            <a:r>
              <a:rPr lang="zh-CN" altLang="en-US" dirty="0" smtClean="0"/>
              <a:t>转</a:t>
            </a:r>
            <a:r>
              <a:rPr lang="en-US" altLang="zh-CN" dirty="0" smtClean="0"/>
              <a:t>RGB</a:t>
            </a:r>
            <a:endParaRPr lang="zh-CN" altLang="en-US" dirty="0" smtClean="0"/>
          </a:p>
          <a:p>
            <a:r>
              <a:rPr lang="en-US" altLang="zh-CN" dirty="0"/>
              <a:t>HSV</a:t>
            </a:r>
            <a:r>
              <a:rPr lang="zh-CN" altLang="en-US" dirty="0"/>
              <a:t>转为</a:t>
            </a:r>
            <a:r>
              <a:rPr lang="en-US" altLang="zh-CN" dirty="0"/>
              <a:t>RGB</a:t>
            </a:r>
            <a:r>
              <a:rPr lang="zh-CN" altLang="en-US" dirty="0"/>
              <a:t>的</a:t>
            </a:r>
            <a:r>
              <a:rPr lang="zh-CN" altLang="en-US" dirty="0" smtClean="0"/>
              <a:t>公式为</a:t>
            </a:r>
            <a:endParaRPr lang="en-US" altLang="zh-CN" dirty="0" smtClean="0"/>
          </a:p>
          <a:p>
            <a:endParaRPr lang="en-US" altLang="zh-CN" i="1" dirty="0" smtClean="0">
              <a:latin typeface="Cambria Math" panose="02040503050406030204" charset="0"/>
              <a:cs typeface="Cambria Math" panose="02040503050406030204" charset="0"/>
            </a:endParaRPr>
          </a:p>
          <a:p>
            <a:pPr marL="0" indent="0">
              <a:buNone/>
            </a:pPr>
            <a:endParaRPr lang="en-US" altLang="zh-CN" i="1" dirty="0" smtClean="0">
              <a:latin typeface="Cambria Math" panose="02040503050406030204" charset="0"/>
              <a:cs typeface="Cambria Math" panose="02040503050406030204" charset="0"/>
            </a:endParaRPr>
          </a:p>
          <a:p>
            <a:pPr marL="0" indent="0">
              <a:buNone/>
            </a:pPr>
            <a:endParaRPr lang="en-US" altLang="zh-CN" b="0" i="1" dirty="0" smtClean="0">
              <a:latin typeface="Cambria Math" panose="02040503050406030204" charset="0"/>
              <a:cs typeface="Cambria Math" panose="02040503050406030204" charset="0"/>
            </a:endParaRPr>
          </a:p>
          <a:p>
            <a:pPr marL="0" indent="0">
              <a:buNone/>
            </a:pPr>
            <a:endParaRPr lang="en-US" altLang="zh-CN" b="0" i="1" dirty="0" smtClean="0">
              <a:latin typeface="Cambria Math" panose="02040503050406030204" charset="0"/>
              <a:cs typeface="Cambria Math" panose="02040503050406030204" charset="0"/>
            </a:endParaRPr>
          </a:p>
          <a:p>
            <a:pPr marL="0" indent="0">
              <a:buNone/>
            </a:pPr>
            <a:endParaRPr lang="en-US" altLang="zh-CN" b="0" i="1" dirty="0" smtClean="0">
              <a:latin typeface="Cambria Math" panose="02040503050406030204" charset="0"/>
              <a:cs typeface="Cambria Math" panose="02040503050406030204" charset="0"/>
            </a:endParaRPr>
          </a:p>
          <a:p>
            <a:pPr marL="0" indent="0">
              <a:buNone/>
            </a:pPr>
            <a:endParaRPr lang="en-US" altLang="zh-CN" i="1" dirty="0">
              <a:latin typeface="Cambria Math" panose="02040503050406030204" charset="0"/>
              <a:cs typeface="Cambria Math" panose="0204050305040603020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RGB与HSV相互转换公式</a:t>
            </a:r>
          </a:p>
        </p:txBody>
      </p:sp>
      <p:sp>
        <p:nvSpPr>
          <p:cNvPr id="4" name="灯片编号占位符 3"/>
          <p:cNvSpPr txBox="1"/>
          <p:nvPr/>
        </p:nvSpPr>
        <p:spPr>
          <a:xfrm>
            <a:off x="8696565" y="313200"/>
            <a:ext cx="487190" cy="27699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4BD5A17-3153-4A95-988E-B577C14000F1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</a:t>
            </a:fld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745" y="1901301"/>
            <a:ext cx="3419475" cy="10668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632" y="3350858"/>
            <a:ext cx="674370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650277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324402" y="870287"/>
            <a:ext cx="8372163" cy="5802968"/>
          </a:xfrm>
        </p:spPr>
        <p:txBody>
          <a:bodyPr>
            <a:normAutofit/>
          </a:bodyPr>
          <a:lstStyle/>
          <a:p>
            <a:r>
              <a:rPr lang="zh-CN" altLang="en-US" dirty="0"/>
              <a:t>OpenCV是一个开源的发行的跨平台计算机视觉库，可以运行在Linux、Windows、Android和Mac OS操作系统上。它轻量级而且高效，由一系列 C 函数和少量 C++ 类构成，同时提供了Python、Ruby、MATLAB等语言的接口，实现了图像处理和计算机视觉方面的很多通用算法。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OpenCV</a:t>
            </a:r>
            <a:r>
              <a:rPr lang="zh-CN" altLang="en-US" dirty="0"/>
              <a:t>简介</a:t>
            </a:r>
          </a:p>
        </p:txBody>
      </p:sp>
      <p:sp>
        <p:nvSpPr>
          <p:cNvPr id="4" name="灯片编号占位符 3"/>
          <p:cNvSpPr txBox="1"/>
          <p:nvPr/>
        </p:nvSpPr>
        <p:spPr>
          <a:xfrm>
            <a:off x="8696565" y="313200"/>
            <a:ext cx="487190" cy="27699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4BD5A17-3153-4A95-988E-B577C14000F1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</a:t>
            </a:fld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324402" y="870287"/>
            <a:ext cx="8372163" cy="5802968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cvtColor</a:t>
            </a:r>
            <a:r>
              <a:rPr lang="zh-CN" altLang="en-US" dirty="0"/>
              <a:t>函数是</a:t>
            </a:r>
            <a:r>
              <a:rPr lang="en-US" altLang="zh-CN" dirty="0" err="1"/>
              <a:t>OpenCV</a:t>
            </a:r>
            <a:r>
              <a:rPr lang="zh-CN" altLang="en-US" dirty="0"/>
              <a:t>里用于图像颜色空间转换，可以实现</a:t>
            </a:r>
            <a:r>
              <a:rPr lang="en-US" altLang="zh-CN" dirty="0"/>
              <a:t>RGB</a:t>
            </a:r>
            <a:r>
              <a:rPr lang="zh-CN" altLang="en-US" dirty="0"/>
              <a:t>颜色、</a:t>
            </a:r>
            <a:r>
              <a:rPr lang="en-US" altLang="zh-CN" dirty="0"/>
              <a:t>HSV</a:t>
            </a:r>
            <a:r>
              <a:rPr lang="zh-CN" altLang="en-US" dirty="0"/>
              <a:t>颜色、</a:t>
            </a:r>
            <a:r>
              <a:rPr lang="en-US" altLang="zh-CN" dirty="0"/>
              <a:t>HSI</a:t>
            </a:r>
            <a:r>
              <a:rPr lang="zh-CN" altLang="en-US" dirty="0"/>
              <a:t>颜色、</a:t>
            </a:r>
            <a:r>
              <a:rPr lang="en-US" altLang="zh-CN" dirty="0"/>
              <a:t>lab</a:t>
            </a:r>
            <a:r>
              <a:rPr lang="zh-CN" altLang="en-US" dirty="0"/>
              <a:t>颜色、</a:t>
            </a:r>
            <a:r>
              <a:rPr lang="en-US" altLang="zh-CN" dirty="0"/>
              <a:t>YUV</a:t>
            </a:r>
            <a:r>
              <a:rPr lang="zh-CN" altLang="en-US" dirty="0"/>
              <a:t>颜色等转换，也可以彩色和灰度图互转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在识别不同颜色物体时，需要将图片转换到</a:t>
            </a:r>
            <a:r>
              <a:rPr lang="en-US" altLang="zh-CN" dirty="0"/>
              <a:t>HSV</a:t>
            </a:r>
            <a:r>
              <a:rPr lang="zh-CN" altLang="en-US" dirty="0"/>
              <a:t>色域中识别。</a:t>
            </a:r>
            <a:r>
              <a:rPr lang="en-US" altLang="zh-CN" dirty="0" err="1"/>
              <a:t>OpenCV</a:t>
            </a:r>
            <a:r>
              <a:rPr lang="zh-CN" altLang="en-US" dirty="0"/>
              <a:t>中</a:t>
            </a:r>
            <a:r>
              <a:rPr lang="en-US" altLang="zh-CN" dirty="0" err="1"/>
              <a:t>cvtcolor</a:t>
            </a:r>
            <a:r>
              <a:rPr lang="zh-CN" altLang="en-US" dirty="0"/>
              <a:t>函数的定义如下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颜色空间转换函数</a:t>
            </a:r>
            <a:r>
              <a:rPr lang="en-US" altLang="zh-CN" dirty="0" err="1"/>
              <a:t>cvtColor</a:t>
            </a:r>
            <a:endParaRPr lang="zh-CN" altLang="en-US" dirty="0"/>
          </a:p>
        </p:txBody>
      </p:sp>
      <p:sp>
        <p:nvSpPr>
          <p:cNvPr id="4" name="灯片编号占位符 3"/>
          <p:cNvSpPr txBox="1"/>
          <p:nvPr/>
        </p:nvSpPr>
        <p:spPr>
          <a:xfrm>
            <a:off x="8696565" y="313200"/>
            <a:ext cx="487190" cy="27699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4BD5A17-3153-4A95-988E-B577C14000F1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9</a:t>
            </a:fld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文本框 8"/>
          <p:cNvSpPr txBox="1"/>
          <p:nvPr/>
        </p:nvSpPr>
        <p:spPr>
          <a:xfrm>
            <a:off x="494024" y="3942186"/>
            <a:ext cx="8180348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dst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cv.cvtColor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code[, </a:t>
            </a:r>
            <a:r>
              <a:rPr lang="en-US" altLang="zh-C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dst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[, </a:t>
            </a:r>
            <a:r>
              <a:rPr lang="en-US" altLang="zh-C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dstCn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]]) </a:t>
            </a:r>
            <a:endParaRPr lang="en-US" altLang="zh-CN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altLang="zh-CN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原图像  </a:t>
            </a:r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：颜色空间转换代码 </a:t>
            </a:r>
            <a:r>
              <a:rPr lang="en-US" altLang="zh-CN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dstCn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：目标图像通道数</a:t>
            </a:r>
            <a:endParaRPr lang="en-US" altLang="zh-CN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66012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2016-VI主题-蓝</Template>
  <TotalTime>47</TotalTime>
  <Words>1007</Words>
  <Application>Microsoft Office PowerPoint</Application>
  <PresentationFormat>全屏显示(4:3)</PresentationFormat>
  <Paragraphs>140</Paragraphs>
  <Slides>21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等线</vt:lpstr>
      <vt:lpstr>等线 Light</vt:lpstr>
      <vt:lpstr>宋体</vt:lpstr>
      <vt:lpstr>微软雅黑</vt:lpstr>
      <vt:lpstr>Arial</vt:lpstr>
      <vt:lpstr>Calibri</vt:lpstr>
      <vt:lpstr>Cambria Math</vt:lpstr>
      <vt:lpstr>Tahoma</vt:lpstr>
      <vt:lpstr>Times New Roman</vt:lpstr>
      <vt:lpstr>2016-VI主题-蓝</vt:lpstr>
      <vt:lpstr>工程实践与科技创新 IV-E  第9讲 利用视觉传感器识别颜色 </vt:lpstr>
      <vt:lpstr>学习目标</vt:lpstr>
      <vt:lpstr>目录</vt:lpstr>
      <vt:lpstr>目录</vt:lpstr>
      <vt:lpstr>RGB模型与HSV模型</vt:lpstr>
      <vt:lpstr>RGB与HSV相互转换公式</vt:lpstr>
      <vt:lpstr>RGB与HSV相互转换公式</vt:lpstr>
      <vt:lpstr>OpenCV简介</vt:lpstr>
      <vt:lpstr>颜色空间转换函数cvtColor</vt:lpstr>
      <vt:lpstr>颜色空间转换函数cvtColor</vt:lpstr>
      <vt:lpstr>筛选目标颜色函数inRange</vt:lpstr>
      <vt:lpstr>筛选目标颜色函数inRange</vt:lpstr>
      <vt:lpstr>目录</vt:lpstr>
      <vt:lpstr>为机器人搭建摄像头并发布图像消息</vt:lpstr>
      <vt:lpstr>为机器人搭建摄像头并发布图像消息</vt:lpstr>
      <vt:lpstr>为机器人搭建摄像头并发布图像消息</vt:lpstr>
      <vt:lpstr>为机器人搭建摄像头并发布图像消息</vt:lpstr>
      <vt:lpstr>目录</vt:lpstr>
      <vt:lpstr>在Gazebo上实现色彩辨识</vt:lpstr>
      <vt:lpstr>在Gazebo上实现色彩辨识</vt:lpstr>
      <vt:lpstr>谢 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沈小丹</dc:creator>
  <cp:lastModifiedBy>lenovo</cp:lastModifiedBy>
  <cp:revision>143</cp:revision>
  <dcterms:created xsi:type="dcterms:W3CDTF">2016-04-20T02:59:00Z</dcterms:created>
  <dcterms:modified xsi:type="dcterms:W3CDTF">2022-01-20T18:34:55Z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40BE9582727A43C0850306DA8BF9C937</vt:lpwstr>
  </property>
  <property fmtid="{D5CDD505-2E9C-101B-9397-08002B2CF9AE}" pid="3" name="KSOProductBuildVer">
    <vt:lpwstr>2052-11.1.0.11294</vt:lpwstr>
  </property>
</Properties>
</file>