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7" r:id="rId3"/>
    <p:sldId id="313" r:id="rId4"/>
    <p:sldId id="39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89" r:id="rId20"/>
    <p:sldId id="328" r:id="rId21"/>
    <p:sldId id="385" r:id="rId22"/>
    <p:sldId id="329" r:id="rId23"/>
    <p:sldId id="330" r:id="rId24"/>
    <p:sldId id="331" r:id="rId25"/>
    <p:sldId id="332" r:id="rId26"/>
    <p:sldId id="391" r:id="rId27"/>
    <p:sldId id="333" r:id="rId28"/>
    <p:sldId id="390" r:id="rId29"/>
    <p:sldId id="340" r:id="rId30"/>
    <p:sldId id="341" r:id="rId31"/>
    <p:sldId id="342" r:id="rId32"/>
    <p:sldId id="343" r:id="rId33"/>
    <p:sldId id="345" r:id="rId34"/>
    <p:sldId id="346" r:id="rId35"/>
    <p:sldId id="347" r:id="rId36"/>
    <p:sldId id="386" r:id="rId37"/>
    <p:sldId id="3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49C"/>
    <a:srgbClr val="FFFF99"/>
    <a:srgbClr val="E2E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2810" autoAdjust="0"/>
  </p:normalViewPr>
  <p:slideViewPr>
    <p:cSldViewPr>
      <p:cViewPr varScale="1">
        <p:scale>
          <a:sx n="117" d="100"/>
          <a:sy n="117" d="100"/>
        </p:scale>
        <p:origin x="17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B37B8-A3BD-424E-A55D-D02F0887862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71747-7049-4CD7-9130-5A1F890A217C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9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22E48-6852-4090-A4A5-1D66D0261ADD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6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B14C6-AE97-4AD8-87A8-4533A05FC11B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7C775-5F9C-43C1-93D2-D00637F3E388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AF3F2-B208-457E-B32C-05F17FA2034A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19AB7-2F85-4A41-9F6B-79D517E0CFB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19AB7-2F85-4A41-9F6B-79D517E0CFB9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the CPU</a:t>
            </a:r>
            <a:r>
              <a:rPr lang="en-US" baseline="0" dirty="0"/>
              <a:t> know which device is generating the interrupt? What is the new PC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2EE55-4FCD-490F-A43A-81B9926477C5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A739B-1923-4C12-BF3F-C0D05E30BEED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4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3604F-81E4-4DD3-854B-A44D318A9832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9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981F4-D77E-43FA-990C-E461C6325D21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1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2232A-0978-45E6-BE43-F9C5AB6FE7CA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3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2232A-0978-45E6-BE43-F9C5AB6FE7CA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19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C1DA4-B849-4A7B-A581-114154BFD040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7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1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9F069-3A5E-44E4-99AA-AF2424F0B60F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56ECC-897F-452D-9D8D-D20DB9742748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3407-5B27-4376-95B5-E0F950B8F94C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3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C08CB-9652-4C9D-BC3C-88DC5DFB76AF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5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63555-8213-47FD-BD9D-3917949E49E0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C9A8A-8EB0-4153-A269-CE62D01CDC42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6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A517-9BFD-43DF-9125-F9B2D3E04AB4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4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A517-9BFD-43DF-9125-F9B2D3E04AB4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DA4B5-8656-4A85-B17C-9F7B3D5912CA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7099D-E2A1-4BA2-B195-039CCDC48C9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A9A9-32CC-49E6-AB66-213DE18676D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61B11-1BF3-4B1B-B137-6BFBBC3867D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C1C15-97EF-4D60-A97B-FF04395B6D1A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47C79-859D-4BDB-A77E-23D03C10F3DB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8770C5E7-D149-45D8-989E-ED1E3059E4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3AF00-B977-4AEE-AE6F-7C9236E06D4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98E62-D034-416B-80F8-4AAF04F2E4D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785BF-F08B-40BC-BDD8-61D21D68FFB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76F0-8F84-40AB-9CFF-8D7D0400251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3A82-7A3C-4431-BA09-F289FBF176F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98A7-EECC-47FF-856C-730D6DC1E43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300F-4C43-4C23-BDED-9F386F13165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A9D8-6300-49FD-81F7-D8C3C4B66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469E-91CE-478E-BBDA-FCEF38B756B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B6271-D5C6-4E54-82E6-F277D8F1C0E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2/23/20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248E0687-AE31-4E75-BE0D-D00E22E278B0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>
                <a:solidFill>
                  <a:srgbClr val="A50021"/>
                </a:solidFill>
              </a:rPr>
              <a:t>Lecture 02</a:t>
            </a:r>
            <a:r>
              <a:rPr lang="en-US" altLang="zh-CN" sz="3200" b="1" dirty="0">
                <a:solidFill>
                  <a:srgbClr val="A50021"/>
                </a:solidFill>
              </a:rPr>
              <a:t>: More on Memory and I/O Modules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/>
              <a:t>Module Design Decisions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Hide or reveal device properties to CPU</a:t>
            </a:r>
          </a:p>
          <a:p>
            <a:r>
              <a:rPr lang="en-US" dirty="0"/>
              <a:t>Support multiple or single device</a:t>
            </a:r>
          </a:p>
          <a:p>
            <a:r>
              <a:rPr lang="en-US" dirty="0"/>
              <a:t>Control device functions or leave for CPU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Output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Programmed</a:t>
            </a:r>
          </a:p>
          <a:p>
            <a:r>
              <a:rPr lang="en-US"/>
              <a:t>Interrupt driven</a:t>
            </a:r>
          </a:p>
          <a:p>
            <a:r>
              <a:rPr lang="en-US"/>
              <a:t>Direct Memory Access (DMA)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Programmed I/O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altLang="zh-CN" dirty="0"/>
              <a:t>executes a program that gives it direct control of the I/O operation</a:t>
            </a:r>
            <a:endParaRPr lang="en-US" dirty="0"/>
          </a:p>
          <a:p>
            <a:pPr lvl="1"/>
            <a:r>
              <a:rPr lang="en-US" dirty="0"/>
              <a:t>Sensing device status</a:t>
            </a:r>
          </a:p>
          <a:p>
            <a:pPr lvl="1"/>
            <a:r>
              <a:rPr lang="en-US" dirty="0"/>
              <a:t>Read/write commands to the I/O module</a:t>
            </a:r>
          </a:p>
          <a:p>
            <a:pPr lvl="1"/>
            <a:r>
              <a:rPr lang="en-US" dirty="0"/>
              <a:t>Transferring data</a:t>
            </a:r>
          </a:p>
          <a:p>
            <a:r>
              <a:rPr lang="en-US" dirty="0"/>
              <a:t>CPU waits for I/O module to complete operation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Programmed I/O - detail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requests I/O operation</a:t>
            </a:r>
          </a:p>
          <a:p>
            <a:r>
              <a:rPr lang="en-US" dirty="0"/>
              <a:t>I/O module performs operation</a:t>
            </a:r>
          </a:p>
          <a:p>
            <a:r>
              <a:rPr lang="en-US" dirty="0"/>
              <a:t>I/O module sets status bits</a:t>
            </a:r>
          </a:p>
          <a:p>
            <a:r>
              <a:rPr lang="en-US" dirty="0"/>
              <a:t>CPU checks status bits periodically</a:t>
            </a:r>
          </a:p>
          <a:p>
            <a:r>
              <a:rPr lang="en-US" dirty="0"/>
              <a:t>I/O module does not inform CPU directly</a:t>
            </a:r>
          </a:p>
          <a:p>
            <a:r>
              <a:rPr lang="en-US" dirty="0"/>
              <a:t>I/O module does not interrupt CPU</a:t>
            </a:r>
          </a:p>
          <a:p>
            <a:r>
              <a:rPr lang="en-US" dirty="0"/>
              <a:t>CPU may wait or come back later (for example, with the help of time-sharing OS)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78925"/>
            <a:ext cx="2952328" cy="6490435"/>
            <a:chOff x="5940152" y="178925"/>
            <a:chExt cx="2952328" cy="6490435"/>
          </a:xfrm>
        </p:grpSpPr>
        <p:pic>
          <p:nvPicPr>
            <p:cNvPr id="7065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178925"/>
              <a:ext cx="2952328" cy="649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直接箭头连接符 5"/>
            <p:cNvCxnSpPr/>
            <p:nvPr/>
          </p:nvCxnSpPr>
          <p:spPr bwMode="auto">
            <a:xfrm>
              <a:off x="8015684" y="63338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7884368" y="1616100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7922468" y="359841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7973268" y="455572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1" name="矩形 10"/>
          <p:cNvSpPr/>
          <p:nvPr/>
        </p:nvSpPr>
        <p:spPr bwMode="auto">
          <a:xfrm>
            <a:off x="6012160" y="1124744"/>
            <a:ext cx="2736304" cy="19442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 issues address</a:t>
            </a:r>
          </a:p>
          <a:p>
            <a:pPr lvl="1"/>
            <a:r>
              <a:rPr lang="en-US"/>
              <a:t>Identifies module (&amp; device if &gt;1 per module)</a:t>
            </a:r>
          </a:p>
          <a:p>
            <a:r>
              <a:rPr lang="en-US"/>
              <a:t>CPU issues command</a:t>
            </a:r>
          </a:p>
          <a:p>
            <a:pPr lvl="1"/>
            <a:r>
              <a:rPr lang="en-US"/>
              <a:t>Control - telling module what to do</a:t>
            </a:r>
          </a:p>
          <a:p>
            <a:pPr lvl="2"/>
            <a:r>
              <a:rPr lang="en-US"/>
              <a:t>e.g. spin up disk</a:t>
            </a:r>
          </a:p>
          <a:p>
            <a:pPr lvl="1"/>
            <a:r>
              <a:rPr lang="en-US"/>
              <a:t>Test - check status</a:t>
            </a:r>
          </a:p>
          <a:p>
            <a:pPr lvl="2"/>
            <a:r>
              <a:rPr lang="en-US"/>
              <a:t>e.g. power? Error?</a:t>
            </a:r>
          </a:p>
          <a:p>
            <a:pPr lvl="1"/>
            <a:r>
              <a:rPr lang="en-US"/>
              <a:t>Read/Write</a:t>
            </a:r>
          </a:p>
          <a:p>
            <a:pPr lvl="2"/>
            <a:r>
              <a:rPr lang="en-US"/>
              <a:t>Module transfers data via buffer from/to device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I/O Devices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533900"/>
          </a:xfrm>
        </p:spPr>
        <p:txBody>
          <a:bodyPr/>
          <a:lstStyle/>
          <a:p>
            <a:r>
              <a:rPr lang="en-US" sz="2400" dirty="0"/>
              <a:t>Under programmed I/O data transfer is very like memory access (from CPU viewpoint)</a:t>
            </a:r>
          </a:p>
          <a:p>
            <a:r>
              <a:rPr lang="en-US" sz="2400" dirty="0"/>
              <a:t>Each device is given a unique identifier</a:t>
            </a:r>
          </a:p>
          <a:p>
            <a:r>
              <a:rPr lang="en-US" sz="2400" dirty="0"/>
              <a:t>CPU commands contain the identifier (address) of the corresponding module (and device)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Schemes Revisited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Memory mapped I/O</a:t>
            </a:r>
          </a:p>
          <a:p>
            <a:pPr lvl="1"/>
            <a:r>
              <a:rPr lang="en-US" sz="2000" dirty="0"/>
              <a:t>Devices and memory share an address space</a:t>
            </a:r>
          </a:p>
          <a:p>
            <a:pPr lvl="1"/>
            <a:r>
              <a:rPr lang="en-US" sz="2000" dirty="0"/>
              <a:t>I/O looks just like memory read/write</a:t>
            </a:r>
          </a:p>
          <a:p>
            <a:pPr lvl="1"/>
            <a:r>
              <a:rPr lang="en-US" sz="2000" dirty="0"/>
              <a:t>No special commands for I/O</a:t>
            </a:r>
          </a:p>
          <a:p>
            <a:pPr lvl="2"/>
            <a:r>
              <a:rPr lang="en-US" sz="1800" dirty="0"/>
              <a:t>Large selection of memory access commands available</a:t>
            </a:r>
          </a:p>
          <a:p>
            <a:r>
              <a:rPr lang="en-US" sz="2400" dirty="0"/>
              <a:t>Isolated I/O</a:t>
            </a:r>
          </a:p>
          <a:p>
            <a:pPr lvl="1"/>
            <a:r>
              <a:rPr lang="en-US" sz="2000" dirty="0"/>
              <a:t>Separate address spaces</a:t>
            </a:r>
          </a:p>
          <a:p>
            <a:pPr lvl="1"/>
            <a:r>
              <a:rPr lang="en-US" sz="2000" dirty="0"/>
              <a:t>Need I/O or memory select lines</a:t>
            </a:r>
          </a:p>
          <a:p>
            <a:pPr lvl="1"/>
            <a:r>
              <a:rPr lang="en-US" sz="2000" dirty="0"/>
              <a:t>Special commands for I/O</a:t>
            </a:r>
          </a:p>
          <a:p>
            <a:pPr lvl="2"/>
            <a:r>
              <a:rPr lang="en-US" dirty="0"/>
              <a:t>Limited 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Programmed I/O?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4944"/>
            <a:ext cx="8178800" cy="29996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Simple, but if CPU is faster, </a:t>
            </a:r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it is a huge waste of CPU time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Driven I/O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/>
              <a:t>Overcomes CPU waiting</a:t>
            </a:r>
          </a:p>
          <a:p>
            <a:r>
              <a:rPr lang="en-US" dirty="0"/>
              <a:t>No repeated CPU checking of device</a:t>
            </a:r>
          </a:p>
          <a:p>
            <a:r>
              <a:rPr lang="en-US" dirty="0"/>
              <a:t>I/O module interrupts when ready</a:t>
            </a:r>
          </a:p>
        </p:txBody>
      </p:sp>
    </p:spTree>
    <p:extLst>
      <p:ext uri="{BB962C8B-B14F-4D97-AF65-F5344CB8AC3E}">
        <p14:creationId xmlns:p14="http://schemas.microsoft.com/office/powerpoint/2010/main" val="204747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Driven I/O</a:t>
            </a:r>
            <a:br>
              <a:rPr lang="en-US"/>
            </a:br>
            <a:r>
              <a:rPr lang="en-US"/>
              <a:t>Basic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 requests I/O operation</a:t>
            </a:r>
          </a:p>
          <a:p>
            <a:r>
              <a:rPr lang="en-US" altLang="zh-CN" dirty="0"/>
              <a:t>I/O module performs operation while CPU does other work</a:t>
            </a:r>
          </a:p>
          <a:p>
            <a:r>
              <a:rPr lang="en-US" dirty="0"/>
              <a:t>I/O module informs CPU when something comes up by interrupting CPU</a:t>
            </a:r>
          </a:p>
          <a:p>
            <a:r>
              <a:rPr lang="en-US" dirty="0"/>
              <a:t>CPU deals with this event</a:t>
            </a:r>
          </a:p>
        </p:txBody>
      </p:sp>
      <p:grpSp>
        <p:nvGrpSpPr>
          <p:cNvPr id="14" name="组合 8"/>
          <p:cNvGrpSpPr/>
          <p:nvPr/>
        </p:nvGrpSpPr>
        <p:grpSpPr>
          <a:xfrm>
            <a:off x="5845224" y="548680"/>
            <a:ext cx="3168352" cy="6158205"/>
            <a:chOff x="5724128" y="260648"/>
            <a:chExt cx="3168352" cy="615820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60648"/>
              <a:ext cx="3168352" cy="615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直接箭头连接符 15"/>
            <p:cNvCxnSpPr/>
            <p:nvPr/>
          </p:nvCxnSpPr>
          <p:spPr bwMode="auto">
            <a:xfrm>
              <a:off x="7740352" y="47667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7668344" y="181091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659836" y="350100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7740228" y="442441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" name="矩形 9"/>
          <p:cNvSpPr/>
          <p:nvPr/>
        </p:nvSpPr>
        <p:spPr bwMode="auto">
          <a:xfrm>
            <a:off x="7244804" y="887269"/>
            <a:ext cx="1719684" cy="49433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William Stallings </a:t>
            </a:r>
            <a:br>
              <a:rPr lang="en-GB"/>
            </a:br>
            <a:r>
              <a:rPr lang="en-GB"/>
              <a:t>Computer Organization </a:t>
            </a:r>
            <a:br>
              <a:rPr lang="en-GB"/>
            </a:br>
            <a:r>
              <a:rPr lang="en-GB"/>
              <a:t>and Architecture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  <a:p>
            <a:r>
              <a:rPr lang="en-US" dirty="0" err="1"/>
              <a:t>Input/Output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676456" cy="576064"/>
          </a:xfrm>
        </p:spPr>
        <p:txBody>
          <a:bodyPr/>
          <a:lstStyle/>
          <a:p>
            <a:r>
              <a:rPr lang="en-US" sz="2800" dirty="0"/>
              <a:t>Handling an </a:t>
            </a:r>
            <a:r>
              <a:rPr lang="en-US" sz="2800" dirty="0">
                <a:solidFill>
                  <a:srgbClr val="FF0000"/>
                </a:solidFill>
              </a:rPr>
              <a:t>Interrupt</a:t>
            </a:r>
            <a:r>
              <a:rPr lang="en-US" sz="2800" dirty="0">
                <a:solidFill>
                  <a:schemeClr val="tx1"/>
                </a:solidFill>
              </a:rPr>
              <a:t>: from a Protocol Perspective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2195736" y="971550"/>
            <a:ext cx="6969843" cy="5886450"/>
            <a:chOff x="35496" y="764704"/>
            <a:chExt cx="6969843" cy="5886450"/>
          </a:xfrm>
        </p:grpSpPr>
        <p:pic>
          <p:nvPicPr>
            <p:cNvPr id="716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764704"/>
              <a:ext cx="5343525" cy="588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右大括号 10"/>
            <p:cNvSpPr/>
            <p:nvPr/>
          </p:nvSpPr>
          <p:spPr bwMode="auto">
            <a:xfrm>
              <a:off x="5220072" y="2060848"/>
              <a:ext cx="288032" cy="36004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04" y="3150146"/>
              <a:ext cx="14972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 program called </a:t>
              </a:r>
              <a:r>
                <a:rPr lang="en-US" b="1" i="1" dirty="0">
                  <a:solidFill>
                    <a:srgbClr val="0070C0"/>
                  </a:solidFill>
                </a:rPr>
                <a:t>interrupt handler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9512" y="2132856"/>
            <a:ext cx="2376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Draw a protocol:</a:t>
            </a:r>
          </a:p>
          <a:p>
            <a:r>
              <a:rPr lang="en-US" altLang="zh-CN" dirty="0"/>
              <a:t>Which parties?</a:t>
            </a:r>
          </a:p>
          <a:p>
            <a:r>
              <a:rPr lang="en-US" altLang="zh-CN" dirty="0"/>
              <a:t>Interactions?</a:t>
            </a:r>
          </a:p>
          <a:p>
            <a:endParaRPr lang="en-US" altLang="zh-CN" dirty="0"/>
          </a:p>
          <a:p>
            <a:r>
              <a:rPr lang="en-US" altLang="zh-CN" dirty="0"/>
              <a:t>What’s interrupt?</a:t>
            </a:r>
          </a:p>
          <a:p>
            <a:r>
              <a:rPr lang="en-US" altLang="zh-CN" dirty="0"/>
              <a:t>New event needs CPU to handle first but CPU needs to go back to previous work after that</a:t>
            </a:r>
            <a:endParaRPr lang="zh-CN" altLang="en-US" dirty="0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Viewpoint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read command</a:t>
            </a:r>
          </a:p>
          <a:p>
            <a:r>
              <a:rPr lang="en-US" dirty="0"/>
              <a:t>Do other work</a:t>
            </a:r>
          </a:p>
          <a:p>
            <a:r>
              <a:rPr lang="en-US" dirty="0"/>
              <a:t>Check for interrupt at the end of each instruction cycle</a:t>
            </a:r>
          </a:p>
          <a:p>
            <a:r>
              <a:rPr lang="en-US" dirty="0"/>
              <a:t>If interrupted:-</a:t>
            </a:r>
          </a:p>
          <a:p>
            <a:pPr lvl="1"/>
            <a:r>
              <a:rPr lang="en-US" dirty="0"/>
              <a:t>Save </a:t>
            </a:r>
            <a:r>
              <a:rPr lang="en-US" dirty="0">
                <a:solidFill>
                  <a:srgbClr val="0070C0"/>
                </a:solidFill>
              </a:rPr>
              <a:t>context</a:t>
            </a:r>
            <a:r>
              <a:rPr lang="en-US" dirty="0"/>
              <a:t> (registers)</a:t>
            </a:r>
          </a:p>
          <a:p>
            <a:pPr lvl="1"/>
            <a:r>
              <a:rPr lang="en-US" dirty="0"/>
              <a:t>Process interrupt</a:t>
            </a:r>
          </a:p>
          <a:p>
            <a:pPr lvl="2"/>
            <a:r>
              <a:rPr lang="en-US" dirty="0"/>
              <a:t>Fetch data &amp; store</a:t>
            </a:r>
          </a:p>
          <a:p>
            <a:pPr lvl="1"/>
            <a:r>
              <a:rPr lang="en-US" dirty="0"/>
              <a:t>Recover from the saved context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Issues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178800" cy="4171950"/>
          </a:xfrm>
        </p:spPr>
        <p:txBody>
          <a:bodyPr/>
          <a:lstStyle/>
          <a:p>
            <a:r>
              <a:rPr lang="en-US" dirty="0"/>
              <a:t>How can CPU know which module is issuing the interrupt?</a:t>
            </a:r>
          </a:p>
          <a:p>
            <a:pPr lvl="1"/>
            <a:r>
              <a:rPr lang="en-US" dirty="0"/>
              <a:t>when there are multiple devices connected to the system</a:t>
            </a:r>
          </a:p>
          <a:p>
            <a:r>
              <a:rPr lang="en-US" altLang="zh-CN" dirty="0"/>
              <a:t>How to locate the corresponding handler program when interrupted?</a:t>
            </a:r>
          </a:p>
          <a:p>
            <a:r>
              <a:rPr lang="en-US" dirty="0"/>
              <a:t>How do you deal with multiple interrupts?</a:t>
            </a:r>
          </a:p>
          <a:p>
            <a:pPr lvl="1"/>
            <a:r>
              <a:rPr lang="en-US" dirty="0"/>
              <a:t>Possible for more than one devices to issue an interrupt simultaneously or in a row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Identifying Interrupting Module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171950"/>
          </a:xfrm>
        </p:spPr>
        <p:txBody>
          <a:bodyPr/>
          <a:lstStyle/>
          <a:p>
            <a:r>
              <a:rPr lang="en-US" dirty="0"/>
              <a:t>Connect a dedicated line for each module</a:t>
            </a:r>
          </a:p>
          <a:p>
            <a:pPr lvl="1"/>
            <a:r>
              <a:rPr lang="en-US" dirty="0"/>
              <a:t>Limits the number of devices</a:t>
            </a:r>
          </a:p>
          <a:p>
            <a:r>
              <a:rPr lang="en-US" dirty="0"/>
              <a:t>Software poll</a:t>
            </a:r>
          </a:p>
          <a:p>
            <a:pPr lvl="1"/>
            <a:r>
              <a:rPr lang="en-US" dirty="0"/>
              <a:t>All devices share one common </a:t>
            </a:r>
            <a:r>
              <a:rPr lang="en-US" dirty="0">
                <a:solidFill>
                  <a:srgbClr val="0070C0"/>
                </a:solidFill>
              </a:rPr>
              <a:t>Interrupt Request </a:t>
            </a:r>
            <a:r>
              <a:rPr lang="en-US" dirty="0"/>
              <a:t>line to interrupt CPU</a:t>
            </a:r>
          </a:p>
          <a:p>
            <a:pPr lvl="1"/>
            <a:r>
              <a:rPr lang="en-US" dirty="0"/>
              <a:t>Once get an interrupt, CPU asks each module in turn</a:t>
            </a:r>
          </a:p>
          <a:p>
            <a:pPr lvl="1"/>
            <a:r>
              <a:rPr lang="en-US" dirty="0"/>
              <a:t>CPU clears the </a:t>
            </a:r>
            <a:r>
              <a:rPr lang="en-US" altLang="zh-CN" dirty="0"/>
              <a:t>interrupt request status of the module responsible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Identifying Interrupting Module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639394"/>
          </a:xfrm>
        </p:spPr>
        <p:txBody>
          <a:bodyPr/>
          <a:lstStyle/>
          <a:p>
            <a:r>
              <a:rPr lang="en-US" dirty="0"/>
              <a:t>Daisy Chain or Hardware poll</a:t>
            </a:r>
          </a:p>
          <a:p>
            <a:pPr lvl="1"/>
            <a:r>
              <a:rPr lang="en-US" altLang="zh-CN" dirty="0"/>
              <a:t>All devices share one common Interrupt Request line to interrupt CPU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Interrupt Acknowledge </a:t>
            </a:r>
            <a:r>
              <a:rPr lang="en-US" dirty="0"/>
              <a:t>signal is sent down a chain</a:t>
            </a:r>
          </a:p>
          <a:p>
            <a:r>
              <a:rPr lang="en-US" dirty="0"/>
              <a:t>Bus Master</a:t>
            </a:r>
          </a:p>
          <a:p>
            <a:pPr lvl="1"/>
            <a:r>
              <a:rPr lang="en-US" dirty="0"/>
              <a:t>Module must claim the bus before it can raise interrupt</a:t>
            </a:r>
          </a:p>
          <a:p>
            <a:pPr lvl="1"/>
            <a:r>
              <a:rPr lang="en-US" dirty="0"/>
              <a:t>e.g. PCI &amp; SCSI</a:t>
            </a:r>
          </a:p>
          <a:p>
            <a:r>
              <a:rPr lang="en-US" altLang="zh-CN" dirty="0"/>
              <a:t>Interrupt controller</a:t>
            </a:r>
          </a:p>
          <a:p>
            <a:pPr lvl="1"/>
            <a:r>
              <a:rPr lang="en-US" altLang="zh-CN" dirty="0"/>
              <a:t>8259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Localizing Handler Programs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5322"/>
            <a:ext cx="8178800" cy="4171950"/>
          </a:xfrm>
        </p:spPr>
        <p:txBody>
          <a:bodyPr/>
          <a:lstStyle/>
          <a:p>
            <a:r>
              <a:rPr lang="en-US" dirty="0"/>
              <a:t>Using a general handler program</a:t>
            </a:r>
          </a:p>
          <a:p>
            <a:pPr lvl="1"/>
            <a:r>
              <a:rPr lang="en-US" dirty="0"/>
              <a:t>CPU enters this handler every time it gets interrupted</a:t>
            </a:r>
          </a:p>
          <a:p>
            <a:pPr lvl="1"/>
            <a:r>
              <a:rPr lang="en-US" dirty="0"/>
              <a:t>looks for the module responsible and gets the address of the corresponding handler program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interrupt vectors</a:t>
            </a:r>
          </a:p>
          <a:p>
            <a:pPr lvl="1"/>
            <a:r>
              <a:rPr lang="en-US" dirty="0"/>
              <a:t>instead of using fixed locations, a handler program can be stored anywhere in memory</a:t>
            </a:r>
          </a:p>
          <a:p>
            <a:pPr lvl="1"/>
            <a:r>
              <a:rPr lang="en-US" dirty="0"/>
              <a:t>a pointer is used to link to the handler program</a:t>
            </a:r>
          </a:p>
          <a:p>
            <a:pPr lvl="1"/>
            <a:r>
              <a:rPr lang="en-US" dirty="0"/>
              <a:t>the address of the pointer is fixed and known to CPU</a:t>
            </a:r>
          </a:p>
          <a:p>
            <a:pPr lvl="1"/>
            <a:r>
              <a:rPr lang="en-US" dirty="0"/>
              <a:t>such pointers are interrupt vectors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3488729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Interrupts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sz="2800" dirty="0">
                <a:ea typeface="+mn-ea"/>
                <a:cs typeface="+mn-cs"/>
              </a:rPr>
              <a:t>Set </a:t>
            </a:r>
            <a:r>
              <a:rPr lang="en-US" altLang="zh-CN" sz="2800" dirty="0">
                <a:solidFill>
                  <a:srgbClr val="0070C0"/>
                </a:solidFill>
                <a:ea typeface="+mn-ea"/>
                <a:cs typeface="+mn-cs"/>
              </a:rPr>
              <a:t>priorities</a:t>
            </a:r>
            <a:r>
              <a:rPr lang="en-US" altLang="zh-CN" sz="2800" dirty="0">
                <a:ea typeface="+mn-ea"/>
                <a:cs typeface="+mn-cs"/>
              </a:rPr>
              <a:t> for interrupts</a:t>
            </a:r>
          </a:p>
          <a:p>
            <a:pPr lvl="1"/>
            <a:r>
              <a:rPr lang="en-US" altLang="zh-CN" dirty="0"/>
              <a:t>i.e., high-priority interrupts get served first</a:t>
            </a:r>
          </a:p>
          <a:p>
            <a:pPr lvl="1"/>
            <a:r>
              <a:rPr lang="en-US" altLang="zh-CN" dirty="0"/>
              <a:t>Given a interrupt identification scheme, how to set priorities?</a:t>
            </a:r>
          </a:p>
          <a:p>
            <a:pPr lvl="2"/>
            <a:r>
              <a:rPr lang="en-US" altLang="zh-CN" dirty="0"/>
              <a:t>Software and hardware polling, bus mastering 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sz="2800" dirty="0"/>
              <a:t>Nesting of interrupts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en-US" altLang="zh-CN" sz="2400" dirty="0"/>
              <a:t>i.e., high-priority interrupts can further interrupt low-priority interrupts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Programmed and Interrupt-driven I/O?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2924944"/>
            <a:ext cx="6944320" cy="29996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They both need the involvement of CPU.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Memory Access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Interrupt driven and programmed I/O require active CPU intervention</a:t>
            </a:r>
          </a:p>
          <a:p>
            <a:pPr lvl="1"/>
            <a:r>
              <a:rPr lang="en-GB"/>
              <a:t>Transfer rate is limited</a:t>
            </a:r>
          </a:p>
          <a:p>
            <a:pPr lvl="1"/>
            <a:r>
              <a:rPr lang="en-GB"/>
              <a:t>CPU is tied up</a:t>
            </a:r>
          </a:p>
          <a:p>
            <a:r>
              <a:rPr lang="en-GB"/>
              <a:t>DMA is the answer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Additional Module (hardware) on bus</a:t>
            </a:r>
          </a:p>
          <a:p>
            <a:r>
              <a:rPr lang="en-GB"/>
              <a:t>DMA controller takes over from CPU for I/O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of </a:t>
            </a:r>
            <a:r>
              <a:rPr lang="en-US" dirty="0" err="1"/>
              <a:t>Input/Output</a:t>
            </a:r>
            <a:r>
              <a:rPr lang="en-US" dirty="0"/>
              <a:t> module</a:t>
            </a:r>
          </a:p>
          <a:p>
            <a:r>
              <a:rPr lang="en-US" dirty="0"/>
              <a:t>I/O addressing</a:t>
            </a:r>
          </a:p>
          <a:p>
            <a:r>
              <a:rPr lang="en-US" dirty="0"/>
              <a:t>Different I/O techniques</a:t>
            </a:r>
          </a:p>
          <a:p>
            <a:pPr lvl="1"/>
            <a:r>
              <a:rPr lang="en-US" dirty="0"/>
              <a:t>Programmed</a:t>
            </a:r>
          </a:p>
          <a:p>
            <a:pPr lvl="1"/>
            <a:r>
              <a:rPr lang="en-US" dirty="0"/>
              <a:t>Interrupt</a:t>
            </a:r>
          </a:p>
          <a:p>
            <a:pPr lvl="1"/>
            <a:r>
              <a:rPr lang="en-US" dirty="0"/>
              <a:t>Direct Memory Access (DMA)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58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Operation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CPU tells DMA controller:-</a:t>
            </a:r>
          </a:p>
          <a:p>
            <a:pPr lvl="1"/>
            <a:r>
              <a:rPr lang="en-GB" dirty="0"/>
              <a:t>Read/Write</a:t>
            </a:r>
          </a:p>
          <a:p>
            <a:pPr lvl="1"/>
            <a:r>
              <a:rPr lang="en-GB" dirty="0"/>
              <a:t>Device address</a:t>
            </a:r>
          </a:p>
          <a:p>
            <a:pPr lvl="1"/>
            <a:r>
              <a:rPr lang="en-GB" dirty="0"/>
              <a:t>Starting address of memory block for data</a:t>
            </a:r>
          </a:p>
          <a:p>
            <a:pPr lvl="1"/>
            <a:r>
              <a:rPr lang="en-GB" dirty="0"/>
              <a:t>Amount of data to be transferred</a:t>
            </a:r>
          </a:p>
          <a:p>
            <a:r>
              <a:rPr lang="en-GB" dirty="0"/>
              <a:t>CPU carries on with other work</a:t>
            </a:r>
          </a:p>
          <a:p>
            <a:r>
              <a:rPr lang="en-GB" dirty="0"/>
              <a:t>DMA controller deals with transfer</a:t>
            </a:r>
          </a:p>
          <a:p>
            <a:r>
              <a:rPr lang="en-GB" dirty="0"/>
              <a:t>DMA controller sends interrupt when finished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300192" y="1628800"/>
            <a:ext cx="2654424" cy="2747744"/>
            <a:chOff x="6037560" y="1675408"/>
            <a:chExt cx="2654424" cy="2747744"/>
          </a:xfrm>
        </p:grpSpPr>
        <p:pic>
          <p:nvPicPr>
            <p:cNvPr id="7270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7560" y="1675408"/>
              <a:ext cx="2654424" cy="274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直接箭头连接符 4"/>
            <p:cNvCxnSpPr/>
            <p:nvPr/>
          </p:nvCxnSpPr>
          <p:spPr bwMode="auto">
            <a:xfrm>
              <a:off x="7537028" y="194223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>
              <a:off x="7630244" y="317487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 Transfer Cycle Stealing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427" y="1628800"/>
            <a:ext cx="8178800" cy="4171950"/>
          </a:xfrm>
        </p:spPr>
        <p:txBody>
          <a:bodyPr/>
          <a:lstStyle/>
          <a:p>
            <a:r>
              <a:rPr lang="en-GB" sz="2000" dirty="0"/>
              <a:t>In an instruction cycle, the processor may be suspended due to DMA operation</a:t>
            </a:r>
          </a:p>
          <a:p>
            <a:pPr lvl="1"/>
            <a:r>
              <a:rPr lang="en-GB" altLang="zh-CN" sz="1600" dirty="0"/>
              <a:t>CPU suspended just before it accesses bus</a:t>
            </a:r>
          </a:p>
          <a:p>
            <a:pPr lvl="1"/>
            <a:r>
              <a:rPr lang="en-GB" sz="1600" dirty="0"/>
              <a:t>DMA controller takes over bus for a cycle</a:t>
            </a:r>
          </a:p>
          <a:p>
            <a:pPr lvl="1"/>
            <a:r>
              <a:rPr lang="en-GB" sz="1600" dirty="0"/>
              <a:t>Transfer of one word of data</a:t>
            </a:r>
          </a:p>
          <a:p>
            <a:pPr lvl="1"/>
            <a:r>
              <a:rPr lang="en-GB" sz="1600" dirty="0"/>
              <a:t>Not an interrupt: CPU does not switch context</a:t>
            </a:r>
          </a:p>
          <a:p>
            <a:pPr lvl="1"/>
            <a:r>
              <a:rPr lang="en-GB" sz="1600" dirty="0"/>
              <a:t>Slows down CPU but not as much as CPU doing transfer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872064" cy="2459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6381328"/>
            <a:ext cx="762000" cy="343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6444928"/>
            <a:ext cx="1371600" cy="279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6425848"/>
            <a:ext cx="1117600" cy="25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156" y="6432397"/>
            <a:ext cx="1168400" cy="22896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 bwMode="auto">
          <a:xfrm flipH="1" flipV="1">
            <a:off x="1187624" y="6248604"/>
            <a:ext cx="901576" cy="1917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203848" y="6257406"/>
            <a:ext cx="94692" cy="16844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4365594" y="6233307"/>
            <a:ext cx="1093186" cy="20709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 flipV="1">
            <a:off x="6575084" y="6234052"/>
            <a:ext cx="117450" cy="1917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178800" cy="1562100"/>
          </a:xfrm>
        </p:spPr>
        <p:txBody>
          <a:bodyPr/>
          <a:lstStyle/>
          <a:p>
            <a:r>
              <a:rPr lang="en-GB" dirty="0"/>
              <a:t>Single Bus, Detached DMA controller</a:t>
            </a:r>
          </a:p>
          <a:p>
            <a:r>
              <a:rPr lang="en-GB" dirty="0"/>
              <a:t>Each transfer uses bus twice</a:t>
            </a:r>
          </a:p>
          <a:p>
            <a:pPr lvl="1"/>
            <a:r>
              <a:rPr lang="en-GB" dirty="0"/>
              <a:t>e.g., I/O to DMA then DMA to memory</a:t>
            </a:r>
          </a:p>
          <a:p>
            <a:r>
              <a:rPr lang="en-GB" dirty="0"/>
              <a:t>For one transfer, CPU is suspended twice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57200" y="2819400"/>
            <a:ext cx="914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676400" y="28194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343400" y="28194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467600" y="2819400"/>
            <a:ext cx="1143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41325" y="30130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676400" y="28194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3434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791200" y="28194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7912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467600" y="2819400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381000" y="23622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9144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24384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48006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63246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79248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78800" cy="2971800"/>
          </a:xfrm>
        </p:spPr>
        <p:txBody>
          <a:bodyPr/>
          <a:lstStyle/>
          <a:p>
            <a:r>
              <a:rPr lang="en-GB" dirty="0"/>
              <a:t>Single Bus, Integrated DMA controller</a:t>
            </a:r>
          </a:p>
          <a:p>
            <a:r>
              <a:rPr lang="en-GB" dirty="0"/>
              <a:t>Controller may support &gt;1 device</a:t>
            </a:r>
          </a:p>
          <a:p>
            <a:r>
              <a:rPr lang="en-GB" dirty="0"/>
              <a:t>Each transfer uses bus once</a:t>
            </a:r>
          </a:p>
          <a:p>
            <a:pPr lvl="1"/>
            <a:r>
              <a:rPr lang="en-GB" dirty="0"/>
              <a:t>DMA to memory</a:t>
            </a:r>
          </a:p>
          <a:p>
            <a:r>
              <a:rPr lang="en-GB" dirty="0"/>
              <a:t>For one transfer, CPU is suspended once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3400" y="1905000"/>
            <a:ext cx="914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52600" y="19050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1600" y="3200400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543800" y="1905000"/>
            <a:ext cx="1143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17525" y="20986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52600" y="19050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71600" y="31242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2819400" y="3200400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19400" y="31242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543800" y="1905000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57200" y="16764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V="1">
            <a:off x="9906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25146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V="1">
            <a:off x="80010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3028" name="AutoShape 20"/>
          <p:cNvCxnSpPr>
            <a:cxnSpLocks noChangeShapeType="1"/>
          </p:cNvCxnSpPr>
          <p:nvPr/>
        </p:nvCxnSpPr>
        <p:spPr bwMode="auto">
          <a:xfrm flipV="1">
            <a:off x="1676400" y="2819400"/>
            <a:ext cx="619125" cy="381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029" name="AutoShape 21"/>
          <p:cNvCxnSpPr>
            <a:cxnSpLocks noChangeShapeType="1"/>
          </p:cNvCxnSpPr>
          <p:nvPr/>
        </p:nvCxnSpPr>
        <p:spPr bwMode="auto">
          <a:xfrm flipH="1" flipV="1">
            <a:off x="2743200" y="2819400"/>
            <a:ext cx="828675" cy="381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4724400" y="19050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4724400" y="19050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724400" y="28194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7244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54864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3657600"/>
            <a:ext cx="8178800" cy="2971800"/>
          </a:xfrm>
        </p:spPr>
        <p:txBody>
          <a:bodyPr/>
          <a:lstStyle/>
          <a:p>
            <a:r>
              <a:rPr lang="en-GB" dirty="0"/>
              <a:t>Separate I/O Bus</a:t>
            </a:r>
          </a:p>
          <a:p>
            <a:r>
              <a:rPr lang="en-GB" dirty="0"/>
              <a:t>Bus supports all DMA enabled devices</a:t>
            </a:r>
          </a:p>
          <a:p>
            <a:r>
              <a:rPr lang="en-GB" dirty="0"/>
              <a:t>Each transfer uses bus once</a:t>
            </a:r>
          </a:p>
          <a:p>
            <a:pPr lvl="1"/>
            <a:r>
              <a:rPr lang="en-GB" dirty="0"/>
              <a:t>DMA to memory</a:t>
            </a:r>
          </a:p>
          <a:p>
            <a:r>
              <a:rPr lang="en-GB" dirty="0"/>
              <a:t>For one transfer, CPU is suspended once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1920875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410200" y="1920875"/>
            <a:ext cx="1524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4102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7543800" y="1920875"/>
            <a:ext cx="1143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33400" y="19208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1844675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4102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6294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6294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7543800" y="1844675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57200" y="1692275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9906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61722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V="1">
            <a:off x="80010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H="1">
            <a:off x="457200" y="2835275"/>
            <a:ext cx="807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V="1">
            <a:off x="59436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70866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172200" y="26066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41910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1910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V="1">
            <a:off x="47244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8486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78486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V="1">
            <a:off x="83058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way is the best?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14" y="1772816"/>
            <a:ext cx="8178800" cy="2971800"/>
          </a:xfrm>
        </p:spPr>
        <p:txBody>
          <a:bodyPr/>
          <a:lstStyle/>
          <a:p>
            <a:r>
              <a:rPr lang="en-GB" dirty="0"/>
              <a:t>Simplicity</a:t>
            </a:r>
          </a:p>
          <a:p>
            <a:r>
              <a:rPr lang="en-GB" dirty="0"/>
              <a:t>Performance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045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Organization and Architecture 8e by William Stallings</a:t>
            </a:r>
          </a:p>
          <a:p>
            <a:pPr lvl="1"/>
            <a:r>
              <a:rPr lang="en-US" dirty="0"/>
              <a:t>Problem 7.8, 7.9, 7.10 (a, b)</a:t>
            </a:r>
          </a:p>
        </p:txBody>
      </p:sp>
    </p:spTree>
    <p:extLst>
      <p:ext uri="{BB962C8B-B14F-4D97-AF65-F5344CB8AC3E}">
        <p14:creationId xmlns:p14="http://schemas.microsoft.com/office/powerpoint/2010/main" val="18515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339" y="1628800"/>
            <a:ext cx="8178800" cy="4171950"/>
          </a:xfrm>
        </p:spPr>
        <p:txBody>
          <a:bodyPr/>
          <a:lstStyle/>
          <a:p>
            <a:r>
              <a:rPr lang="en-US" dirty="0"/>
              <a:t>Wide variety of peripherals</a:t>
            </a:r>
          </a:p>
          <a:p>
            <a:pPr lvl="1"/>
            <a:r>
              <a:rPr lang="en-US" dirty="0"/>
              <a:t>Different operation logic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-&gt; impractical for CPU to control all kinds of devices</a:t>
            </a:r>
          </a:p>
          <a:p>
            <a:pPr lvl="1"/>
            <a:r>
              <a:rPr lang="en-US" dirty="0"/>
              <a:t>Speak different "languages"</a:t>
            </a:r>
          </a:p>
          <a:p>
            <a:pPr lvl="2"/>
            <a:r>
              <a:rPr lang="en-US" dirty="0"/>
              <a:t>Delivering different amounts of data, e.g., serial/parallel</a:t>
            </a:r>
          </a:p>
          <a:p>
            <a:pPr lvl="2"/>
            <a:r>
              <a:rPr lang="en-US" dirty="0"/>
              <a:t>At different speeds</a:t>
            </a:r>
          </a:p>
          <a:p>
            <a:pPr lvl="2"/>
            <a:r>
              <a:rPr lang="en-US" dirty="0"/>
              <a:t>In different formats, e.g., analog/digital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-&gt; impractical for CPU to understand</a:t>
            </a:r>
            <a:endParaRPr lang="en-US" dirty="0"/>
          </a:p>
          <a:p>
            <a:pPr lvl="1"/>
            <a:r>
              <a:rPr lang="en-US" dirty="0"/>
              <a:t>Slower than CPU and RAM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-&gt; impractical to directly connect devices with high-speed system bus</a:t>
            </a:r>
          </a:p>
          <a:p>
            <a:r>
              <a:rPr lang="en-US" dirty="0">
                <a:solidFill>
                  <a:srgbClr val="0070C0"/>
                </a:solidFill>
              </a:rPr>
              <a:t>We need I/O modules (ports)!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Module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to the CPU and Memory</a:t>
            </a:r>
          </a:p>
          <a:p>
            <a:r>
              <a:rPr lang="en-US" dirty="0"/>
              <a:t>Interface to one or more peripherals</a:t>
            </a:r>
          </a:p>
          <a:p>
            <a:r>
              <a:rPr lang="en-US" dirty="0"/>
              <a:t>It's like a bridge, an interpreter, a buffer, and 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Human readable</a:t>
            </a:r>
          </a:p>
          <a:p>
            <a:pPr lvl="1"/>
            <a:r>
              <a:rPr lang="en-US"/>
              <a:t>Screen, printer, keyboard</a:t>
            </a:r>
          </a:p>
          <a:p>
            <a:r>
              <a:rPr lang="en-US"/>
              <a:t>Machine readable</a:t>
            </a:r>
          </a:p>
          <a:p>
            <a:pPr lvl="1"/>
            <a:r>
              <a:rPr lang="en-US"/>
              <a:t>Monitoring and control</a:t>
            </a:r>
          </a:p>
          <a:p>
            <a:r>
              <a:rPr lang="en-US"/>
              <a:t>Communication</a:t>
            </a:r>
          </a:p>
          <a:p>
            <a:pPr lvl="1"/>
            <a:r>
              <a:rPr lang="en-US"/>
              <a:t>Modem</a:t>
            </a:r>
          </a:p>
          <a:p>
            <a:pPr lvl="1"/>
            <a:r>
              <a:rPr lang="en-US"/>
              <a:t>Network Interface Card (NIC)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60848"/>
            <a:ext cx="3612060" cy="29671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Module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 &amp; Timing</a:t>
            </a:r>
          </a:p>
          <a:p>
            <a:r>
              <a:rPr lang="en-US"/>
              <a:t>CPU Communication</a:t>
            </a:r>
          </a:p>
          <a:p>
            <a:r>
              <a:rPr lang="en-US"/>
              <a:t>Device Communication</a:t>
            </a:r>
          </a:p>
          <a:p>
            <a:r>
              <a:rPr lang="en-US"/>
              <a:t>Data Buffering</a:t>
            </a:r>
          </a:p>
          <a:p>
            <a:r>
              <a:rPr lang="en-US"/>
              <a:t>Error Detection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the control of the transfer of data from an external device to the processor</a:t>
            </a:r>
            <a:endParaRPr lang="en-US" dirty="0"/>
          </a:p>
          <a:p>
            <a:pPr lvl="1"/>
            <a:r>
              <a:rPr lang="en-US" dirty="0"/>
              <a:t>CPU checks I/O module for device status</a:t>
            </a:r>
          </a:p>
          <a:p>
            <a:pPr lvl="1"/>
            <a:r>
              <a:rPr lang="en-US" dirty="0"/>
              <a:t>I/O module returns the device status</a:t>
            </a:r>
          </a:p>
          <a:p>
            <a:pPr lvl="1"/>
            <a:r>
              <a:rPr lang="en-US" dirty="0"/>
              <a:t>If the device is ready, CPU requests data transfer by means of a command to the I/O module</a:t>
            </a:r>
          </a:p>
          <a:p>
            <a:pPr lvl="1"/>
            <a:r>
              <a:rPr lang="en-US" dirty="0"/>
              <a:t>I/O module gets a unit of data from device</a:t>
            </a:r>
          </a:p>
          <a:p>
            <a:pPr lvl="1"/>
            <a:r>
              <a:rPr lang="en-US" dirty="0"/>
              <a:t>I/O module transfers the data to CPU</a:t>
            </a:r>
          </a:p>
          <a:p>
            <a:pPr lvl="1"/>
            <a:r>
              <a:rPr lang="en-US" dirty="0"/>
              <a:t>Variations for output, DMA,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Module Diagram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19200" y="2362200"/>
            <a:ext cx="6553200" cy="41862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371600" y="2519363"/>
            <a:ext cx="3200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371600" y="3281363"/>
            <a:ext cx="3200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24600" y="2443163"/>
            <a:ext cx="1219200" cy="1524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86200" y="4500563"/>
            <a:ext cx="1600200" cy="1752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981200" y="2595563"/>
            <a:ext cx="1849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 Register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447800" y="3276600"/>
            <a:ext cx="30337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Status/Control Register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324600" y="2366963"/>
            <a:ext cx="126523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324600" y="4881563"/>
            <a:ext cx="1219200" cy="1524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24600" y="4805363"/>
            <a:ext cx="126523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175125" y="4694238"/>
            <a:ext cx="1030288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Output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685800" y="2819400"/>
            <a:ext cx="6858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685800" y="35052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0" y="2671763"/>
            <a:ext cx="86042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cxnSp>
        <p:nvCxnSpPr>
          <p:cNvPr id="10260" name="AutoShape 20"/>
          <p:cNvCxnSpPr>
            <a:cxnSpLocks noChangeShapeType="1"/>
            <a:stCxn id="10245" idx="3"/>
          </p:cNvCxnSpPr>
          <p:nvPr/>
        </p:nvCxnSpPr>
        <p:spPr bwMode="auto">
          <a:xfrm>
            <a:off x="4572000" y="2786063"/>
            <a:ext cx="342900" cy="1676400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cxnSp>
        <p:nvCxnSpPr>
          <p:cNvPr id="10261" name="AutoShape 21"/>
          <p:cNvCxnSpPr>
            <a:cxnSpLocks noChangeShapeType="1"/>
            <a:stCxn id="10246" idx="3"/>
            <a:endCxn id="10248" idx="0"/>
          </p:cNvCxnSpPr>
          <p:nvPr/>
        </p:nvCxnSpPr>
        <p:spPr bwMode="auto">
          <a:xfrm>
            <a:off x="4572000" y="3548063"/>
            <a:ext cx="114300" cy="952500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685800" y="4876800"/>
            <a:ext cx="32004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685800" y="5719763"/>
            <a:ext cx="3200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0" y="4424363"/>
            <a:ext cx="11842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Address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5496" y="5262299"/>
            <a:ext cx="1055097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cxnSp>
        <p:nvCxnSpPr>
          <p:cNvPr id="10266" name="AutoShape 26"/>
          <p:cNvCxnSpPr>
            <a:cxnSpLocks noChangeShapeType="1"/>
            <a:stCxn id="10248" idx="3"/>
            <a:endCxn id="10252" idx="1"/>
          </p:cNvCxnSpPr>
          <p:nvPr/>
        </p:nvCxnSpPr>
        <p:spPr bwMode="auto">
          <a:xfrm flipV="1">
            <a:off x="5486400" y="3143250"/>
            <a:ext cx="838200" cy="2233613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5486400" y="5719763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7543800" y="2590800"/>
            <a:ext cx="3810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7543800" y="31289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7543800" y="36623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7924800" y="2366963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7924800" y="2900363"/>
            <a:ext cx="9286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7924800" y="3429000"/>
            <a:ext cx="1219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7543800" y="50339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H="1">
            <a:off x="7543800" y="55673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V="1">
            <a:off x="7543800" y="61007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7924800" y="4805363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7924800" y="5338763"/>
            <a:ext cx="9286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7924800" y="5867400"/>
            <a:ext cx="1219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268231" y="1796965"/>
            <a:ext cx="342593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Interface to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Systems Bus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5076056" y="1772816"/>
            <a:ext cx="396044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Interface to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External Device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1484</Words>
  <Application>Microsoft Macintosh PowerPoint</Application>
  <PresentationFormat>On-screen Show (4:3)</PresentationFormat>
  <Paragraphs>310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Black</vt:lpstr>
      <vt:lpstr>Calibri</vt:lpstr>
      <vt:lpstr>Monotype Sorts</vt:lpstr>
      <vt:lpstr>Tahoma</vt:lpstr>
      <vt:lpstr>Times New Roman</vt:lpstr>
      <vt:lpstr>Office 主题</vt:lpstr>
      <vt:lpstr>stallings</vt:lpstr>
      <vt:lpstr>Lecture 02: More on Memory and I/O Modules</vt:lpstr>
      <vt:lpstr>William Stallings  Computer Organization  and Architecture</vt:lpstr>
      <vt:lpstr>Key Content</vt:lpstr>
      <vt:lpstr>Input/Output Problems</vt:lpstr>
      <vt:lpstr>Input/Output Module</vt:lpstr>
      <vt:lpstr>External Devices</vt:lpstr>
      <vt:lpstr>I/O Module Function</vt:lpstr>
      <vt:lpstr>I/O Steps</vt:lpstr>
      <vt:lpstr>I/O Module Diagram</vt:lpstr>
      <vt:lpstr>I/O Module Design Decisions</vt:lpstr>
      <vt:lpstr>Input Output Techniques</vt:lpstr>
      <vt:lpstr>Programmed I/O</vt:lpstr>
      <vt:lpstr>Programmed I/O - detail</vt:lpstr>
      <vt:lpstr>I/O Commands</vt:lpstr>
      <vt:lpstr>Addressing I/O Devices</vt:lpstr>
      <vt:lpstr>Addressing Schemes Revisited</vt:lpstr>
      <vt:lpstr>Problem with Programmed I/O?</vt:lpstr>
      <vt:lpstr>Interrupt Driven I/O</vt:lpstr>
      <vt:lpstr>Interrupt Driven I/O Basic Operation</vt:lpstr>
      <vt:lpstr>Handling an Interrupt: from a Protocol Perspective</vt:lpstr>
      <vt:lpstr>CPU Viewpoint</vt:lpstr>
      <vt:lpstr>Design Issues</vt:lpstr>
      <vt:lpstr>Identifying Interrupting Module (1)</vt:lpstr>
      <vt:lpstr>Identifying Interrupting Module (2)</vt:lpstr>
      <vt:lpstr>Localizing Handler Programs</vt:lpstr>
      <vt:lpstr>Dealing with Multiple Interrupts</vt:lpstr>
      <vt:lpstr>Problem with Programmed and Interrupt-driven I/O?</vt:lpstr>
      <vt:lpstr>Direct Memory Access</vt:lpstr>
      <vt:lpstr>DMA Function</vt:lpstr>
      <vt:lpstr>DMA Operation</vt:lpstr>
      <vt:lpstr>DMA Transfer Cycle Stealing</vt:lpstr>
      <vt:lpstr>DMA Configurations (1)</vt:lpstr>
      <vt:lpstr>DMA Configurations (2)</vt:lpstr>
      <vt:lpstr>DMA Configurations (3)</vt:lpstr>
      <vt:lpstr>Which way is the best?</vt:lpstr>
      <vt:lpstr>Assignment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Leng Jingwen</cp:lastModifiedBy>
  <cp:revision>178</cp:revision>
  <dcterms:created xsi:type="dcterms:W3CDTF">2012-02-15T06:15:34Z</dcterms:created>
  <dcterms:modified xsi:type="dcterms:W3CDTF">2020-02-23T04:16:12Z</dcterms:modified>
</cp:coreProperties>
</file>