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4"/>
  </p:notesMasterIdLst>
  <p:sldIdLst>
    <p:sldId id="257" r:id="rId3"/>
    <p:sldId id="462" r:id="rId4"/>
    <p:sldId id="439" r:id="rId5"/>
    <p:sldId id="440" r:id="rId6"/>
    <p:sldId id="460" r:id="rId7"/>
    <p:sldId id="445" r:id="rId8"/>
    <p:sldId id="446" r:id="rId9"/>
    <p:sldId id="447" r:id="rId10"/>
    <p:sldId id="444" r:id="rId11"/>
    <p:sldId id="443" r:id="rId12"/>
    <p:sldId id="4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8" autoAdjust="0"/>
    <p:restoredTop sz="94660"/>
  </p:normalViewPr>
  <p:slideViewPr>
    <p:cSldViewPr>
      <p:cViewPr varScale="1">
        <p:scale>
          <a:sx n="94" d="100"/>
          <a:sy n="94" d="100"/>
        </p:scale>
        <p:origin x="115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97659-6C04-48EA-B305-2919BD7837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5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A50021"/>
                </a:solidFill>
              </a:rPr>
              <a:t>Lecture 10: BIOS and DOS Programming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String on Screen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298321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AH=09H</a:t>
            </a:r>
          </a:p>
          <a:p>
            <a:pPr lvl="1"/>
            <a:r>
              <a:rPr lang="en-US" dirty="0" smtClean="0"/>
              <a:t>Can be used to send a set of ASCII data to the monitor</a:t>
            </a:r>
          </a:p>
          <a:p>
            <a:pPr lvl="1"/>
            <a:r>
              <a:rPr lang="en-US" dirty="0" smtClean="0"/>
              <a:t>DX is set to the offset address of the ASCII string to be displayed (DS is assumed to be the data segment)</a:t>
            </a:r>
          </a:p>
          <a:p>
            <a:pPr lvl="1"/>
            <a:r>
              <a:rPr lang="en-US" dirty="0" smtClean="0"/>
              <a:t>All characters will be displayed until it encounters the dollar sign “</a:t>
            </a:r>
            <a:r>
              <a:rPr lang="en-US" dirty="0" smtClean="0">
                <a:solidFill>
                  <a:srgbClr val="00B0F0"/>
                </a:solidFill>
              </a:rPr>
              <a:t>$</a:t>
            </a:r>
            <a:r>
              <a:rPr lang="en-US" dirty="0" smtClean="0"/>
              <a:t>” </a:t>
            </a:r>
          </a:p>
        </p:txBody>
      </p:sp>
      <p:pic>
        <p:nvPicPr>
          <p:cNvPr id="151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157192"/>
            <a:ext cx="8424936" cy="13653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Exit to DOS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AH=4CH</a:t>
            </a:r>
          </a:p>
          <a:p>
            <a:pPr lvl="1"/>
            <a:r>
              <a:rPr lang="en-US" altLang="zh-CN" dirty="0" smtClean="0"/>
              <a:t>AL=00H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MOV AX, 4C00H</a:t>
            </a:r>
          </a:p>
          <a:p>
            <a:pPr lvl="1">
              <a:buNone/>
            </a:pPr>
            <a:r>
              <a:rPr lang="en-US" altLang="zh-CN" dirty="0" smtClean="0"/>
              <a:t>INT 21H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7544" y="685800"/>
            <a:ext cx="8320856" cy="180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Reference Book: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The 80x86 IBM PC and Compatible Computers</a:t>
            </a:r>
            <a:endParaRPr kumimoji="1" lang="en-GB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67544" y="3356992"/>
            <a:ext cx="58326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Chapter 4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BOIS and DOS Programming in Assembly and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endParaRPr kumimoji="1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endParaRPr kumimoji="1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9" y="3068960"/>
            <a:ext cx="2401357" cy="31941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6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BIOS and DOS Interrupts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1700808"/>
            <a:ext cx="842493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800" dirty="0" smtClean="0">
                <a:latin typeface="Times" pitchFamily="18" charset="0"/>
              </a:rPr>
              <a:t>You can use those useful subroutines within BIOS and DOS to implement your applications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800" dirty="0" smtClean="0">
                <a:latin typeface="Times" pitchFamily="18" charset="0"/>
              </a:rPr>
              <a:t>You can “CALL” those subroutines by explicitly embedding BIOS and DOS interrupt instructions in your program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800" b="1" dirty="0" smtClean="0">
                <a:latin typeface="Times" pitchFamily="18" charset="0"/>
              </a:rPr>
              <a:t>We study: </a:t>
            </a:r>
            <a:r>
              <a:rPr lang="en-US" sz="2800" b="1" dirty="0" smtClean="0">
                <a:solidFill>
                  <a:srgbClr val="7030A0"/>
                </a:solidFill>
                <a:latin typeface="Times" pitchFamily="18" charset="0"/>
              </a:rPr>
              <a:t>INT 10h </a:t>
            </a:r>
            <a:r>
              <a:rPr lang="en-US" sz="2800" b="1" dirty="0" smtClean="0">
                <a:latin typeface="Times" pitchFamily="18" charset="0"/>
              </a:rPr>
              <a:t>(BIOS interrupt) </a:t>
            </a:r>
            <a:r>
              <a:rPr lang="en-US" sz="2800" dirty="0" smtClean="0">
                <a:latin typeface="Times" pitchFamily="18" charset="0"/>
              </a:rPr>
              <a:t>and </a:t>
            </a:r>
            <a:r>
              <a:rPr lang="en-US" sz="2800" b="1" dirty="0" smtClean="0">
                <a:solidFill>
                  <a:srgbClr val="FF0000"/>
                </a:solidFill>
                <a:latin typeface="Times" pitchFamily="18" charset="0"/>
              </a:rPr>
              <a:t>INT 21h </a:t>
            </a:r>
            <a:r>
              <a:rPr lang="en-US" sz="2800" b="1" dirty="0" smtClean="0">
                <a:latin typeface="Times" pitchFamily="18" charset="0"/>
              </a:rPr>
              <a:t>(DOS interrupt)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Each one can perform many functions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See Appendices D and E for the complete function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INT 10H Programming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4824536"/>
          </a:xfrm>
        </p:spPr>
        <p:txBody>
          <a:bodyPr/>
          <a:lstStyle/>
          <a:p>
            <a:r>
              <a:rPr lang="en-US" dirty="0" smtClean="0"/>
              <a:t>INT 10H subroutines are burned into the ROM BIOS (in 80x86-based IBM PCs)</a:t>
            </a:r>
          </a:p>
          <a:p>
            <a:r>
              <a:rPr lang="en-US" dirty="0" smtClean="0"/>
              <a:t>Used to communicate with the computer’s screen video</a:t>
            </a:r>
          </a:p>
          <a:p>
            <a:pPr lvl="1"/>
            <a:r>
              <a:rPr lang="en-US" dirty="0" smtClean="0"/>
              <a:t>E.g., changing the color of characters or background color, cleaning the screen, changing the location of the cursor, drawing lines on the screen</a:t>
            </a:r>
          </a:p>
          <a:p>
            <a:pPr lvl="1"/>
            <a:r>
              <a:rPr lang="en-US" dirty="0" smtClean="0"/>
              <a:t>By setting </a:t>
            </a:r>
            <a:r>
              <a:rPr lang="en-US" dirty="0" smtClean="0">
                <a:solidFill>
                  <a:srgbClr val="00B0F0"/>
                </a:solidFill>
              </a:rPr>
              <a:t>AH</a:t>
            </a:r>
            <a:r>
              <a:rPr lang="en-US" dirty="0" smtClean="0"/>
              <a:t> with different values, you can “call” those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852936"/>
            <a:ext cx="3315444" cy="191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Scrolling Window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5987008" cy="1008112"/>
          </a:xfrm>
        </p:spPr>
        <p:txBody>
          <a:bodyPr/>
          <a:lstStyle/>
          <a:p>
            <a:r>
              <a:rPr lang="en-US" dirty="0" smtClean="0"/>
              <a:t>Scroll window up</a:t>
            </a:r>
          </a:p>
          <a:p>
            <a:pPr lvl="1"/>
            <a:r>
              <a:rPr lang="en-US" sz="2000" dirty="0" smtClean="0"/>
              <a:t> </a:t>
            </a:r>
            <a:r>
              <a:rPr lang="en-US" dirty="0" smtClean="0">
                <a:solidFill>
                  <a:srgbClr val="7030A0"/>
                </a:solidFill>
                <a:ea typeface="+mn-ea"/>
                <a:cs typeface="+mn-cs"/>
              </a:rPr>
              <a:t>AH=06h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  <a:p>
            <a:r>
              <a:rPr lang="en-US" dirty="0" smtClean="0"/>
              <a:t> Code example: clear the screen</a:t>
            </a: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802648"/>
            <a:ext cx="3637037" cy="199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725144"/>
            <a:ext cx="4176464" cy="2758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0" y="1772816"/>
            <a:ext cx="41764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Scroll window down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y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1" lang="en-US" sz="2400" dirty="0" smtClean="0">
                <a:solidFill>
                  <a:srgbClr val="7030A0"/>
                </a:solidFill>
              </a:rPr>
              <a:t>AH=07h</a:t>
            </a:r>
            <a:endParaRPr kumimoji="1" lang="en-US" sz="2800" dirty="0" smtClean="0">
              <a:solidFill>
                <a:srgbClr val="7030A0"/>
              </a:solidFill>
            </a:endParaRPr>
          </a:p>
        </p:txBody>
      </p:sp>
      <p:pic>
        <p:nvPicPr>
          <p:cNvPr id="1607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5589240"/>
            <a:ext cx="4880363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cursor position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79208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AH=02h</a:t>
            </a: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645024"/>
            <a:ext cx="861477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20888"/>
            <a:ext cx="3127995" cy="101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Video Mode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4824536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AH=00h</a:t>
            </a:r>
          </a:p>
          <a:p>
            <a:pPr lvl="1"/>
            <a:r>
              <a:rPr lang="en-US" dirty="0" smtClean="0"/>
              <a:t>In text mode, the screen is viewed as a matrix of rows and columns of characters</a:t>
            </a:r>
          </a:p>
          <a:p>
            <a:pPr lvl="2"/>
            <a:r>
              <a:rPr lang="en-US" dirty="0" smtClean="0"/>
              <a:t>E.g., AL = 03h: VGA 80x25 chars, 16 colors</a:t>
            </a:r>
          </a:p>
          <a:p>
            <a:pPr lvl="1"/>
            <a:r>
              <a:rPr lang="en-US" dirty="0" smtClean="0"/>
              <a:t>In graphics mode, the screen is viewed as a matrix of horizontal and vertical pixels</a:t>
            </a:r>
          </a:p>
          <a:p>
            <a:pPr lvl="2"/>
            <a:r>
              <a:rPr lang="en-US" dirty="0" smtClean="0"/>
              <a:t>Each pixel can have different color</a:t>
            </a:r>
          </a:p>
          <a:p>
            <a:pPr lvl="2"/>
            <a:r>
              <a:rPr lang="en-US" dirty="0" smtClean="0"/>
              <a:t>The size of video memory decides the number of pixels and colors</a:t>
            </a:r>
          </a:p>
          <a:p>
            <a:pPr lvl="2"/>
            <a:r>
              <a:rPr lang="en-US" dirty="0" smtClean="0"/>
              <a:t>E.g., AL = 13H: VGA 320x200 pixels, 256 colors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Pixel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72008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AH=0CH</a:t>
            </a:r>
          </a:p>
          <a:p>
            <a:endParaRPr lang="en-US" dirty="0" smtClean="0"/>
          </a:p>
        </p:txBody>
      </p:sp>
      <p:pic>
        <p:nvPicPr>
          <p:cNvPr id="153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3384376" cy="110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60000">
            <a:off x="2411760" y="3068960"/>
            <a:ext cx="6319065" cy="364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 bwMode="auto">
          <a:xfrm>
            <a:off x="2843808" y="3746292"/>
            <a:ext cx="3722471" cy="21602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(b) Set the mode to VGA of 320x200 resolution</a:t>
            </a:r>
            <a:endParaRPr lang="zh-CN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3377" y="5202224"/>
            <a:ext cx="8096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82700" y="5186452"/>
            <a:ext cx="57150" cy="12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7393" y="5202224"/>
            <a:ext cx="7239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6773" y="5194909"/>
            <a:ext cx="8096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5179137"/>
            <a:ext cx="57150" cy="12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3474" y="5187594"/>
            <a:ext cx="7239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09373" y="5164507"/>
            <a:ext cx="272415" cy="12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Interrupt 21H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4824536"/>
          </a:xfrm>
        </p:spPr>
        <p:txBody>
          <a:bodyPr/>
          <a:lstStyle/>
          <a:p>
            <a:r>
              <a:rPr lang="en-US" dirty="0" smtClean="0"/>
              <a:t>Provided by MS-DOS</a:t>
            </a:r>
          </a:p>
          <a:p>
            <a:pPr lvl="1"/>
            <a:r>
              <a:rPr lang="en-US" dirty="0" smtClean="0"/>
              <a:t>Based on BIOS-ROM</a:t>
            </a:r>
          </a:p>
          <a:p>
            <a:pPr lvl="1"/>
            <a:r>
              <a:rPr lang="en-US" dirty="0" smtClean="0"/>
              <a:t>After the DOS is loaded into the memory, you can invoke INT 21H to perform some extremely useful functions</a:t>
            </a:r>
          </a:p>
          <a:p>
            <a:pPr lvl="1"/>
            <a:r>
              <a:rPr lang="en-US" dirty="0" smtClean="0"/>
              <a:t>E.g., input from keyboard, display results on screen</a:t>
            </a:r>
          </a:p>
          <a:p>
            <a:pPr lvl="1"/>
            <a:r>
              <a:rPr lang="en-US" altLang="zh-CN" dirty="0" smtClean="0"/>
              <a:t>By setting </a:t>
            </a:r>
            <a:r>
              <a:rPr lang="en-US" altLang="zh-CN" dirty="0" smtClean="0">
                <a:solidFill>
                  <a:srgbClr val="00B0F0"/>
                </a:solidFill>
              </a:rPr>
              <a:t>AH</a:t>
            </a:r>
            <a:r>
              <a:rPr lang="en-US" altLang="zh-CN" dirty="0" smtClean="0"/>
              <a:t> with different values, you can invoke those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5278</TotalTime>
  <Words>397</Words>
  <Application>Microsoft Office PowerPoint</Application>
  <PresentationFormat>全屏显示(4:3)</PresentationFormat>
  <Paragraphs>60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Monotype Sorts</vt:lpstr>
      <vt:lpstr>宋体</vt:lpstr>
      <vt:lpstr>Arial</vt:lpstr>
      <vt:lpstr>Arial Black</vt:lpstr>
      <vt:lpstr>Calibri</vt:lpstr>
      <vt:lpstr>Tahoma</vt:lpstr>
      <vt:lpstr>Times</vt:lpstr>
      <vt:lpstr>Times New Roman</vt:lpstr>
      <vt:lpstr>Office 主题</vt:lpstr>
      <vt:lpstr>1_stallings</vt:lpstr>
      <vt:lpstr>Lecture 10: BIOS and DOS Programming</vt:lpstr>
      <vt:lpstr>PowerPoint 演示文稿</vt:lpstr>
      <vt:lpstr>BIOS and DOS Interrupts</vt:lpstr>
      <vt:lpstr>BIOS INT 10H Programming</vt:lpstr>
      <vt:lpstr>Scrolling Window</vt:lpstr>
      <vt:lpstr>Set cursor position</vt:lpstr>
      <vt:lpstr>Set Video Mode</vt:lpstr>
      <vt:lpstr>Draw Pixel</vt:lpstr>
      <vt:lpstr>DOS Interrupt 21H</vt:lpstr>
      <vt:lpstr>Output String on Screen</vt:lpstr>
      <vt:lpstr>Exit to 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archee</cp:lastModifiedBy>
  <cp:revision>307</cp:revision>
  <dcterms:created xsi:type="dcterms:W3CDTF">2012-02-15T06:15:34Z</dcterms:created>
  <dcterms:modified xsi:type="dcterms:W3CDTF">2018-04-10T06:12:50Z</dcterms:modified>
</cp:coreProperties>
</file>