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</p:sldMasterIdLst>
  <p:notesMasterIdLst>
    <p:notesMasterId r:id="rId43"/>
  </p:notesMasterIdLst>
  <p:sldIdLst>
    <p:sldId id="257" r:id="rId3"/>
    <p:sldId id="490" r:id="rId4"/>
    <p:sldId id="439" r:id="rId5"/>
    <p:sldId id="456" r:id="rId6"/>
    <p:sldId id="440" r:id="rId7"/>
    <p:sldId id="463" r:id="rId8"/>
    <p:sldId id="464" r:id="rId9"/>
    <p:sldId id="445" r:id="rId10"/>
    <p:sldId id="446" r:id="rId11"/>
    <p:sldId id="476" r:id="rId12"/>
    <p:sldId id="478" r:id="rId13"/>
    <p:sldId id="489" r:id="rId14"/>
    <p:sldId id="479" r:id="rId15"/>
    <p:sldId id="480" r:id="rId16"/>
    <p:sldId id="481" r:id="rId17"/>
    <p:sldId id="482" r:id="rId18"/>
    <p:sldId id="483" r:id="rId19"/>
    <p:sldId id="484" r:id="rId20"/>
    <p:sldId id="459" r:id="rId21"/>
    <p:sldId id="485" r:id="rId22"/>
    <p:sldId id="486" r:id="rId23"/>
    <p:sldId id="487" r:id="rId24"/>
    <p:sldId id="488" r:id="rId25"/>
    <p:sldId id="442" r:id="rId26"/>
    <p:sldId id="462" r:id="rId27"/>
    <p:sldId id="457" r:id="rId28"/>
    <p:sldId id="458" r:id="rId29"/>
    <p:sldId id="447" r:id="rId30"/>
    <p:sldId id="461" r:id="rId31"/>
    <p:sldId id="466" r:id="rId32"/>
    <p:sldId id="465" r:id="rId33"/>
    <p:sldId id="467" r:id="rId34"/>
    <p:sldId id="469" r:id="rId35"/>
    <p:sldId id="470" r:id="rId36"/>
    <p:sldId id="471" r:id="rId37"/>
    <p:sldId id="472" r:id="rId38"/>
    <p:sldId id="468" r:id="rId39"/>
    <p:sldId id="473" r:id="rId40"/>
    <p:sldId id="474" r:id="rId41"/>
    <p:sldId id="475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CDFF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08" autoAdjust="0"/>
    <p:restoredTop sz="89136" autoAdjust="0"/>
  </p:normalViewPr>
  <p:slideViewPr>
    <p:cSldViewPr>
      <p:cViewPr varScale="1">
        <p:scale>
          <a:sx n="84" d="100"/>
          <a:sy n="84" d="100"/>
        </p:scale>
        <p:origin x="1443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F5332-2E67-4197-A9D6-96730940DD45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D3CE85-8A39-439B-A638-99B69752E8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51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C97659-6C04-48EA-B305-2919BD7837F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61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87E5E6-C63B-40EA-BA86-4CAB31B02106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14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87E5E6-C63B-40EA-BA86-4CAB31B02106}" type="slidenum">
              <a:rPr lang="en-US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46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What does synchronization</a:t>
            </a:r>
            <a:r>
              <a:rPr lang="en-US" altLang="zh-CN" baseline="0" dirty="0" smtClean="0"/>
              <a:t> mean?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3CE85-8A39-439B-A638-99B69752E80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37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What is the problem of</a:t>
            </a:r>
            <a:r>
              <a:rPr lang="en-US" altLang="zh-CN" baseline="0" dirty="0" smtClean="0"/>
              <a:t> asynchronous transmission in practice?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3CE85-8A39-439B-A638-99B69752E80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33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3CE85-8A39-439B-A638-99B69752E80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73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33400"/>
            <a:ext cx="77216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02895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spcBef>
                <a:spcPct val="0"/>
              </a:spcBef>
              <a:defRPr>
                <a:solidFill>
                  <a:srgbClr val="5E574E"/>
                </a:solidFill>
              </a:defRPr>
            </a:lvl1pPr>
          </a:lstStyle>
          <a:p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fld id="{916C66C5-7DFE-4220-9FE1-A3CA8EA0103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6567" name="Line 7"/>
          <p:cNvSpPr>
            <a:spLocks noChangeShapeType="1"/>
          </p:cNvSpPr>
          <p:nvPr/>
        </p:nvSpPr>
        <p:spPr bwMode="auto">
          <a:xfrm>
            <a:off x="457200" y="25146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DFD222-E453-472C-B553-43E1189E21AE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D94EAD-3A0D-43D4-AD18-89E091F4326E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D81A84-347F-4DDF-BAE7-4AD7EF67DA1A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33EE4D-9D4E-4EF0-AD47-C324AD7553D9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AB8B5A-F46E-49EF-8E49-7D4823E30156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B12839-AB46-4EE9-A4EF-3FE952E895F7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F5C15F-19E2-41FF-8AF4-667E84177D41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altLang="zh-CN" sz="3400" b="1" kern="1200" dirty="0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418FE5-389E-4DA0-81AC-5EB98838DD89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BCC775-3ADC-47AB-BC2E-E60055130C74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BCE291-D8F3-4C90-A8DB-6733BB373E02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8204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3093B3B-E81E-490B-8F1F-1C571ED82160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DF7D1-4D51-4000-A8B3-8D20A340E8CD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8204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endParaRPr lang="en-US" smtClean="0">
              <a:solidFill>
                <a:srgbClr val="5E574E"/>
              </a:solidFill>
            </a:endParaRP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endParaRPr lang="en-US" smtClean="0">
              <a:solidFill>
                <a:srgbClr val="5E574E"/>
              </a:solidFill>
            </a:endParaRP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fld id="{6B1821FE-FA4C-47C1-B685-876E6334E4D6}" type="slidenum">
              <a:rPr lang="en-US" smtClean="0">
                <a:solidFill>
                  <a:srgbClr val="5E574E"/>
                </a:solidFill>
              </a:rPr>
              <a:pPr eaLnBrk="0" fontAlgn="base" hangingPunct="0">
                <a:spcAft>
                  <a:spcPct val="0"/>
                </a:spcAft>
              </a:pPr>
              <a:t>‹#›</a:t>
            </a:fld>
            <a:endParaRPr lang="en-US" smtClean="0">
              <a:solidFill>
                <a:srgbClr val="5E574E"/>
              </a:solidFill>
            </a:endParaRPr>
          </a:p>
        </p:txBody>
      </p:sp>
      <p:sp>
        <p:nvSpPr>
          <p:cNvPr id="65543" name="Line 7"/>
          <p:cNvSpPr>
            <a:spLocks noChangeShapeType="1"/>
          </p:cNvSpPr>
          <p:nvPr/>
        </p:nvSpPr>
        <p:spPr bwMode="auto">
          <a:xfrm>
            <a:off x="457200" y="16002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onotype Sorts" pitchFamily="2" charset="2"/>
        <a:buChar char="z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onotype Sorts" pitchFamily="2" charset="2"/>
        <a:buChar char="y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onotype Sorts" pitchFamily="2" charset="2"/>
        <a:buChar char="x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9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1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30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5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it" TargetMode="External"/><Relationship Id="rId2" Type="http://schemas.openxmlformats.org/officeDocument/2006/relationships/hyperlink" Target="http://en.wikipedia.org/wiki/Symbol_(data)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en.wikipedia.org/wiki/Data_rate_unit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295400"/>
            <a:ext cx="8153400" cy="3048000"/>
          </a:xfrm>
        </p:spPr>
        <p:txBody>
          <a:bodyPr/>
          <a:lstStyle/>
          <a:p>
            <a:r>
              <a:rPr lang="en-US" altLang="zh-CN" sz="3200" b="1" dirty="0" smtClean="0">
                <a:solidFill>
                  <a:srgbClr val="A50021"/>
                </a:solidFill>
              </a:rPr>
              <a:t>Lecture 11: Serial Data Communication &amp; 8251</a:t>
            </a:r>
            <a:endParaRPr lang="en-US" altLang="zh-CN" sz="3200" dirty="0" smtClean="0">
              <a:solidFill>
                <a:srgbClr val="A500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Transmission</a:t>
            </a:r>
            <a:endParaRPr lang="en-US" dirty="0"/>
          </a:p>
        </p:txBody>
      </p:sp>
      <p:pic>
        <p:nvPicPr>
          <p:cNvPr id="2129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29006"/>
            <a:ext cx="8533209" cy="422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Transmission</a:t>
            </a:r>
            <a:endParaRPr lang="en-US" dirty="0"/>
          </a:p>
        </p:txBody>
      </p:sp>
      <p:pic>
        <p:nvPicPr>
          <p:cNvPr id="2140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502" y="1700808"/>
            <a:ext cx="6533778" cy="5095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514" y="4797152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Amplitude/Phase Distortions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14" y="1844824"/>
            <a:ext cx="5164274" cy="419943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068960"/>
            <a:ext cx="3833185" cy="2808312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 bwMode="auto">
          <a:xfrm>
            <a:off x="4652516" y="4077072"/>
            <a:ext cx="423540" cy="36004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76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Transmission</a:t>
            </a:r>
            <a:endParaRPr lang="en-US" dirty="0"/>
          </a:p>
        </p:txBody>
      </p:sp>
      <p:pic>
        <p:nvPicPr>
          <p:cNvPr id="2150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1772816"/>
            <a:ext cx="9096375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Transmission</a:t>
            </a:r>
            <a:endParaRPr lang="en-US" dirty="0"/>
          </a:p>
        </p:txBody>
      </p:sp>
      <p:pic>
        <p:nvPicPr>
          <p:cNvPr id="2160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03412"/>
            <a:ext cx="8611732" cy="4749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Transmission</a:t>
            </a:r>
            <a:endParaRPr lang="en-US" dirty="0"/>
          </a:p>
        </p:txBody>
      </p:sp>
      <p:pic>
        <p:nvPicPr>
          <p:cNvPr id="2170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9432" y="1721693"/>
            <a:ext cx="8001000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Transmission</a:t>
            </a:r>
            <a:endParaRPr lang="en-US" dirty="0"/>
          </a:p>
        </p:txBody>
      </p:sp>
      <p:pic>
        <p:nvPicPr>
          <p:cNvPr id="2181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5999" y="1666900"/>
            <a:ext cx="7972425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Transmission</a:t>
            </a:r>
            <a:endParaRPr lang="en-US" dirty="0"/>
          </a:p>
        </p:txBody>
      </p:sp>
      <p:pic>
        <p:nvPicPr>
          <p:cNvPr id="2191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5132" y="1772816"/>
            <a:ext cx="8115300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Transmission</a:t>
            </a:r>
            <a:endParaRPr lang="en-US" dirty="0"/>
          </a:p>
        </p:txBody>
      </p:sp>
      <p:pic>
        <p:nvPicPr>
          <p:cNvPr id="2201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13477"/>
            <a:ext cx="8927976" cy="4351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Transmission</a:t>
            </a:r>
            <a:endParaRPr lang="en-US" dirty="0"/>
          </a:p>
        </p:txBody>
      </p:sp>
      <p:pic>
        <p:nvPicPr>
          <p:cNvPr id="1576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016" y="1701106"/>
            <a:ext cx="8892480" cy="3960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467544" y="685800"/>
            <a:ext cx="8320856" cy="1807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Reference Book: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The 80x86 IBM PC and Compatible Computers</a:t>
            </a:r>
            <a:endParaRPr kumimoji="1" lang="en-GB" sz="3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467544" y="3356992"/>
            <a:ext cx="583264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None/>
            </a:pPr>
            <a:r>
              <a:rPr kumimoji="1" lang="en-GB" altLang="zh-CN" sz="2800" dirty="0">
                <a:solidFill>
                  <a:srgbClr val="000000"/>
                </a:solidFill>
                <a:latin typeface="Arial Black" pitchFamily="34" charset="0"/>
              </a:rPr>
              <a:t>Chapter 17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None/>
            </a:pPr>
            <a:r>
              <a:rPr kumimoji="1" lang="en-GB" altLang="zh-CN" sz="2800" dirty="0">
                <a:solidFill>
                  <a:srgbClr val="000000"/>
                </a:solidFill>
                <a:latin typeface="Arial Black" pitchFamily="34" charset="0"/>
              </a:rPr>
              <a:t>Serial Data Communication and the 8251 Chip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Monotype Sorts" pitchFamily="2" charset="2"/>
              <a:buNone/>
              <a:tabLst/>
              <a:defRPr/>
            </a:pPr>
            <a:endParaRPr kumimoji="1" lang="en-GB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Monotype Sorts" pitchFamily="2" charset="2"/>
              <a:buNone/>
              <a:tabLst/>
              <a:defRPr/>
            </a:pPr>
            <a:endParaRPr kumimoji="1" lang="en-GB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099" y="3068960"/>
            <a:ext cx="2401357" cy="319418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031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Transmission</a:t>
            </a:r>
            <a:endParaRPr lang="en-US" dirty="0"/>
          </a:p>
        </p:txBody>
      </p:sp>
      <p:pic>
        <p:nvPicPr>
          <p:cNvPr id="2211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630026"/>
            <a:ext cx="8568952" cy="5183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Transmission</a:t>
            </a:r>
            <a:endParaRPr lang="en-US" dirty="0"/>
          </a:p>
        </p:txBody>
      </p:sp>
      <p:pic>
        <p:nvPicPr>
          <p:cNvPr id="2222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72816"/>
            <a:ext cx="7686675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Transmission</a:t>
            </a:r>
            <a:endParaRPr lang="en-US" dirty="0"/>
          </a:p>
        </p:txBody>
      </p:sp>
      <p:pic>
        <p:nvPicPr>
          <p:cNvPr id="2232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687413"/>
            <a:ext cx="8658225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Transmission</a:t>
            </a:r>
            <a:endParaRPr lang="en-US" dirty="0"/>
          </a:p>
        </p:txBody>
      </p:sp>
      <p:pic>
        <p:nvPicPr>
          <p:cNvPr id="2242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628800"/>
            <a:ext cx="862965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3851920" y="2060848"/>
            <a:ext cx="4536504" cy="5909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dirty="0" smtClean="0"/>
              <a:t>Bit stuffing (or </a:t>
            </a:r>
            <a:r>
              <a:rPr lang="en-US" i="1" dirty="0" smtClean="0"/>
              <a:t>zero bit insertion</a:t>
            </a:r>
            <a:r>
              <a:rPr lang="en-US" dirty="0" smtClean="0"/>
              <a:t>): i</a:t>
            </a:r>
            <a:r>
              <a:rPr lang="en-US" dirty="0" smtClean="0">
                <a:sym typeface="Wingdings" pitchFamily="2" charset="2"/>
              </a:rPr>
              <a:t>nserts a “0” after five consecutive 1s</a:t>
            </a:r>
          </a:p>
        </p:txBody>
      </p:sp>
      <p:sp>
        <p:nvSpPr>
          <p:cNvPr id="5" name="矩形 4"/>
          <p:cNvSpPr/>
          <p:nvPr/>
        </p:nvSpPr>
        <p:spPr>
          <a:xfrm>
            <a:off x="3635896" y="6093296"/>
            <a:ext cx="4536504" cy="5909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dirty="0" smtClean="0"/>
              <a:t>Bit stuffing (or </a:t>
            </a:r>
            <a:r>
              <a:rPr lang="en-US" i="1" dirty="0" smtClean="0"/>
              <a:t>zero bit insertion</a:t>
            </a:r>
            <a:r>
              <a:rPr lang="en-US" dirty="0" smtClean="0"/>
              <a:t>): i</a:t>
            </a:r>
            <a:r>
              <a:rPr lang="en-US" dirty="0" smtClean="0">
                <a:sym typeface="Wingdings" pitchFamily="2" charset="2"/>
              </a:rPr>
              <a:t>nserts a “0” after five consecutive 1s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Modes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4186808" cy="4824536"/>
          </a:xfrm>
        </p:spPr>
        <p:txBody>
          <a:bodyPr/>
          <a:lstStyle/>
          <a:p>
            <a:r>
              <a:rPr lang="en-US" dirty="0" smtClean="0"/>
              <a:t>Simplex:</a:t>
            </a:r>
          </a:p>
          <a:p>
            <a:pPr lvl="1"/>
            <a:r>
              <a:rPr lang="en-US" dirty="0" smtClean="0"/>
              <a:t>Only one way</a:t>
            </a:r>
          </a:p>
          <a:p>
            <a:pPr lvl="1"/>
            <a:r>
              <a:rPr lang="en-US" dirty="0" smtClean="0"/>
              <a:t>E.g., printer</a:t>
            </a:r>
          </a:p>
          <a:p>
            <a:r>
              <a:rPr lang="en-US" dirty="0" smtClean="0"/>
              <a:t>Half-duplex:</a:t>
            </a:r>
          </a:p>
          <a:p>
            <a:pPr lvl="1"/>
            <a:r>
              <a:rPr lang="en-US" dirty="0" smtClean="0"/>
              <a:t>Data is transmitted one way at a time</a:t>
            </a:r>
          </a:p>
          <a:p>
            <a:pPr lvl="1"/>
            <a:r>
              <a:rPr lang="en-US" dirty="0" smtClean="0"/>
              <a:t>E.g., walky-talky</a:t>
            </a:r>
          </a:p>
          <a:p>
            <a:r>
              <a:rPr lang="en-US" dirty="0" smtClean="0"/>
              <a:t>Full-duplex</a:t>
            </a:r>
          </a:p>
          <a:p>
            <a:pPr lvl="1"/>
            <a:r>
              <a:rPr lang="en-US" dirty="0" smtClean="0"/>
              <a:t>Data can go both ways at the same time</a:t>
            </a:r>
          </a:p>
          <a:p>
            <a:pPr lvl="1"/>
            <a:r>
              <a:rPr lang="en-US" dirty="0" smtClean="0"/>
              <a:t>E.g., telephone</a:t>
            </a:r>
          </a:p>
        </p:txBody>
      </p:sp>
      <p:graphicFrame>
        <p:nvGraphicFramePr>
          <p:cNvPr id="156673" name="Object 5"/>
          <p:cNvGraphicFramePr>
            <a:graphicFrameLocks noChangeAspect="1"/>
          </p:cNvGraphicFramePr>
          <p:nvPr/>
        </p:nvGraphicFramePr>
        <p:xfrm>
          <a:off x="4735388" y="2348880"/>
          <a:ext cx="4229100" cy="352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96" name="Visio" r:id="rId3" imgW="2543130" imgH="2119942" progId="Visio.Drawing.11">
                  <p:embed/>
                </p:oleObj>
              </mc:Choice>
              <mc:Fallback>
                <p:oleObj name="Visio" r:id="rId3" imgW="2543130" imgH="2119942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5388" y="2348880"/>
                        <a:ext cx="4229100" cy="352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Detection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178800" cy="4357092"/>
          </a:xfrm>
        </p:spPr>
        <p:txBody>
          <a:bodyPr/>
          <a:lstStyle/>
          <a:p>
            <a:r>
              <a:rPr lang="en-US" dirty="0" smtClean="0"/>
              <a:t>Parity bit</a:t>
            </a:r>
          </a:p>
          <a:p>
            <a:pPr lvl="1"/>
            <a:r>
              <a:rPr lang="en-US" dirty="0" smtClean="0"/>
              <a:t>Used in asynchronous serial communication</a:t>
            </a:r>
          </a:p>
          <a:p>
            <a:pPr lvl="1"/>
            <a:r>
              <a:rPr lang="en-US" dirty="0" smtClean="0"/>
              <a:t>Put an extra parity bit at the end of each character</a:t>
            </a:r>
          </a:p>
          <a:p>
            <a:pPr lvl="2"/>
            <a:r>
              <a:rPr lang="en-US" dirty="0" smtClean="0"/>
              <a:t>Even-parity: the data and the parity bit has an even number of 1s; odd-parity</a:t>
            </a:r>
          </a:p>
          <a:p>
            <a:r>
              <a:rPr lang="en-US" dirty="0" smtClean="0"/>
              <a:t>CRC Calculation</a:t>
            </a:r>
            <a:endParaRPr lang="en-US" i="1" dirty="0" smtClean="0"/>
          </a:p>
          <a:p>
            <a:pPr lvl="1"/>
            <a:r>
              <a:rPr lang="en-US" i="1" dirty="0" smtClean="0"/>
              <a:t>k</a:t>
            </a:r>
            <a:r>
              <a:rPr lang="en-US" dirty="0" smtClean="0"/>
              <a:t>-bit data, </a:t>
            </a:r>
            <a:r>
              <a:rPr lang="en-US" i="1" dirty="0" smtClean="0"/>
              <a:t>n</a:t>
            </a:r>
            <a:r>
              <a:rPr lang="en-US" dirty="0" smtClean="0"/>
              <a:t>-bit CRC:</a:t>
            </a:r>
          </a:p>
          <a:p>
            <a:pPr lvl="1"/>
            <a:r>
              <a:rPr lang="en-US" dirty="0" smtClean="0"/>
              <a:t>Example:</a:t>
            </a:r>
          </a:p>
          <a:p>
            <a:pPr lvl="1">
              <a:buFont typeface="Wingdings" pitchFamily="2" charset="2"/>
              <a:buChar char="v"/>
            </a:pPr>
            <a:r>
              <a:rPr lang="en-US" sz="1800" dirty="0" smtClean="0"/>
              <a:t>Given G(x)= x</a:t>
            </a:r>
            <a:r>
              <a:rPr lang="en-US" sz="1800" baseline="30000" dirty="0" smtClean="0"/>
              <a:t>3 </a:t>
            </a:r>
            <a:r>
              <a:rPr lang="en-US" sz="1800" dirty="0" smtClean="0"/>
              <a:t>+ x</a:t>
            </a:r>
            <a:r>
              <a:rPr lang="en-US" sz="1800" baseline="30000" dirty="0" smtClean="0"/>
              <a:t>2</a:t>
            </a:r>
            <a:r>
              <a:rPr lang="en-US" sz="1800" dirty="0" smtClean="0"/>
              <a:t> + 1 -&gt;1101, (take the coefficients of the polynomial, n=3)</a:t>
            </a:r>
          </a:p>
          <a:p>
            <a:pPr lvl="1">
              <a:buFont typeface="Wingdings" pitchFamily="2" charset="2"/>
              <a:buChar char="v"/>
            </a:pPr>
            <a:r>
              <a:rPr lang="en-US" sz="1800" dirty="0" smtClean="0"/>
              <a:t>If data is 1010110, M(x) * </a:t>
            </a:r>
            <a:r>
              <a:rPr lang="en-US" sz="1800" dirty="0" err="1" smtClean="0"/>
              <a:t>X</a:t>
            </a:r>
            <a:r>
              <a:rPr lang="en-US" sz="1800" baseline="30000" dirty="0" err="1" smtClean="0"/>
              <a:t>n</a:t>
            </a:r>
            <a:r>
              <a:rPr lang="en-US" sz="1800" dirty="0" smtClean="0"/>
              <a:t> -&gt; 1010110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000</a:t>
            </a:r>
          </a:p>
          <a:p>
            <a:pPr lvl="1">
              <a:buFont typeface="Wingdings" pitchFamily="2" charset="2"/>
              <a:buChar char="v"/>
            </a:pPr>
            <a:r>
              <a:rPr lang="en-US" sz="1800" dirty="0" smtClean="0"/>
              <a:t>CRC = 1010110000</a:t>
            </a:r>
            <a:r>
              <a:rPr lang="en-US" sz="1800" dirty="0" smtClean="0">
                <a:solidFill>
                  <a:srgbClr val="FF0000"/>
                </a:solidFill>
              </a:rPr>
              <a:t>%</a:t>
            </a:r>
            <a:r>
              <a:rPr lang="en-US" sz="1800" dirty="0" smtClean="0"/>
              <a:t>1101 (the remainder of binary division, using XOR operation)</a:t>
            </a:r>
            <a:endParaRPr lang="en-US" dirty="0"/>
          </a:p>
        </p:txBody>
      </p:sp>
      <p:pic>
        <p:nvPicPr>
          <p:cNvPr id="1617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7361" y="4064868"/>
            <a:ext cx="162877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Modulation and Demodulation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178800" cy="4968552"/>
          </a:xfrm>
        </p:spPr>
        <p:txBody>
          <a:bodyPr/>
          <a:lstStyle/>
          <a:p>
            <a:r>
              <a:rPr lang="en-US" dirty="0" smtClean="0"/>
              <a:t>It is not suitable to transmit digital signals directly on a channel for a long distance</a:t>
            </a:r>
          </a:p>
          <a:p>
            <a:pPr lvl="1"/>
            <a:r>
              <a:rPr lang="en-US" dirty="0" smtClean="0"/>
              <a:t>signal distortion</a:t>
            </a:r>
          </a:p>
          <a:p>
            <a:pPr lvl="1"/>
            <a:r>
              <a:rPr lang="en-US" dirty="0" smtClean="0"/>
              <a:t>Need to modulate digital signals and get analog signals at the sender, and demodulate the analog signals and get the original digital signals</a:t>
            </a:r>
          </a:p>
          <a:p>
            <a:pPr marL="342900" lvl="1" indent="-342900">
              <a:buFont typeface="Monotype Sorts" pitchFamily="2" charset="2"/>
              <a:buChar char="z"/>
            </a:pPr>
            <a:r>
              <a:rPr lang="en-US" dirty="0" smtClean="0"/>
              <a:t>Three parameters (</a:t>
            </a:r>
            <a:r>
              <a:rPr lang="en-US" altLang="zh-CN" dirty="0" smtClean="0">
                <a:solidFill>
                  <a:srgbClr val="7030A0"/>
                </a:solidFill>
              </a:rPr>
              <a:t>Amplitude</a:t>
            </a:r>
            <a:r>
              <a:rPr lang="en-US" dirty="0" smtClean="0">
                <a:solidFill>
                  <a:srgbClr val="7030A0"/>
                </a:solidFill>
              </a:rPr>
              <a:t>, frequency, phase</a:t>
            </a:r>
            <a:r>
              <a:rPr lang="en-US" dirty="0" smtClean="0"/>
              <a:t>) of </a:t>
            </a:r>
            <a:r>
              <a:rPr lang="en-US" dirty="0" smtClean="0">
                <a:solidFill>
                  <a:srgbClr val="FF0000"/>
                </a:solidFill>
              </a:rPr>
              <a:t>the carrier</a:t>
            </a:r>
            <a:r>
              <a:rPr lang="en-US" dirty="0" smtClean="0"/>
              <a:t> can be used for the modulation and demodulation purpose</a:t>
            </a:r>
          </a:p>
          <a:p>
            <a:pPr lvl="1"/>
            <a:r>
              <a:rPr lang="en-US" altLang="zh-CN" dirty="0" smtClean="0">
                <a:solidFill>
                  <a:srgbClr val="0000CC"/>
                </a:solidFill>
              </a:rPr>
              <a:t>Amplitude-Modulating (AM)</a:t>
            </a:r>
          </a:p>
          <a:p>
            <a:pPr lvl="1"/>
            <a:r>
              <a:rPr lang="en-US" altLang="zh-CN" dirty="0" smtClean="0">
                <a:solidFill>
                  <a:srgbClr val="0000CC"/>
                </a:solidFill>
              </a:rPr>
              <a:t>Frequency-Shift Keying (FSK)</a:t>
            </a:r>
          </a:p>
          <a:p>
            <a:pPr lvl="1"/>
            <a:r>
              <a:rPr lang="en-US" dirty="0" smtClean="0">
                <a:solidFill>
                  <a:srgbClr val="0000CC"/>
                </a:solidFill>
              </a:rPr>
              <a:t>Phase-Shift Keying (PSK)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Modulation and Demodulation</a:t>
            </a:r>
            <a:endParaRPr lang="en-US" dirty="0"/>
          </a:p>
        </p:txBody>
      </p:sp>
      <p:graphicFrame>
        <p:nvGraphicFramePr>
          <p:cNvPr id="160770" name="Object 3"/>
          <p:cNvGraphicFramePr>
            <a:graphicFrameLocks noChangeAspect="1"/>
          </p:cNvGraphicFramePr>
          <p:nvPr/>
        </p:nvGraphicFramePr>
        <p:xfrm>
          <a:off x="323528" y="1916832"/>
          <a:ext cx="42164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39" name="Visio" r:id="rId3" imgW="3005023" imgH="1124712" progId="Visio.Drawing.11">
                  <p:embed/>
                </p:oleObj>
              </mc:Choice>
              <mc:Fallback>
                <p:oleObj name="Visio" r:id="rId3" imgW="3005023" imgH="1124712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916832"/>
                        <a:ext cx="4216400" cy="157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1" name="Object 4"/>
          <p:cNvGraphicFramePr>
            <a:graphicFrameLocks noChangeAspect="1"/>
          </p:cNvGraphicFramePr>
          <p:nvPr/>
        </p:nvGraphicFramePr>
        <p:xfrm>
          <a:off x="4786188" y="1916832"/>
          <a:ext cx="4178300" cy="157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40" name="Visio" r:id="rId5" imgW="3005023" imgH="1137818" progId="Visio.Drawing.11">
                  <p:embed/>
                </p:oleObj>
              </mc:Choice>
              <mc:Fallback>
                <p:oleObj name="Visio" r:id="rId5" imgW="3005023" imgH="1137818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188" y="1916832"/>
                        <a:ext cx="4178300" cy="1573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7655" name="Object 7"/>
          <p:cNvGraphicFramePr>
            <a:graphicFrameLocks noChangeAspect="1"/>
          </p:cNvGraphicFramePr>
          <p:nvPr/>
        </p:nvGraphicFramePr>
        <p:xfrm>
          <a:off x="467544" y="4725144"/>
          <a:ext cx="8366125" cy="140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41" name="Visio" r:id="rId7" imgW="5297130" imgH="911165" progId="Visio.Drawing.11">
                  <p:embed/>
                </p:oleObj>
              </mc:Choice>
              <mc:Fallback>
                <p:oleObj name="Visio" r:id="rId7" imgW="5297130" imgH="911165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725144"/>
                        <a:ext cx="8366125" cy="1408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51520" y="3645024"/>
            <a:ext cx="4104456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Clr>
                <a:schemeClr val="folHlink"/>
              </a:buClr>
              <a:buSzPct val="85000"/>
            </a:pPr>
            <a:r>
              <a:rPr lang="en-US" altLang="zh-CN" sz="2200" dirty="0" smtClean="0">
                <a:solidFill>
                  <a:srgbClr val="0000FF"/>
                </a:solidFill>
                <a:latin typeface="Arial" pitchFamily="34" charset="0"/>
              </a:rPr>
              <a:t>1 and 0 are represented using different amplitude</a:t>
            </a:r>
            <a:endParaRPr kumimoji="0" lang="en-US" altLang="zh-CN" sz="2200" dirty="0">
              <a:solidFill>
                <a:srgbClr val="0000FF"/>
              </a:solidFill>
              <a:latin typeface="Arial" pitchFamily="34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788024" y="3789040"/>
            <a:ext cx="4104456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Clr>
                <a:schemeClr val="folHlink"/>
              </a:buClr>
              <a:buSzPct val="85000"/>
            </a:pPr>
            <a:r>
              <a:rPr lang="en-US" altLang="zh-CN" sz="2200" dirty="0" smtClean="0">
                <a:solidFill>
                  <a:srgbClr val="0000FF"/>
                </a:solidFill>
                <a:latin typeface="Arial" pitchFamily="34" charset="0"/>
              </a:rPr>
              <a:t>1 and 0 are represented using different frequency</a:t>
            </a:r>
            <a:endParaRPr kumimoji="0" lang="en-US" altLang="zh-CN" sz="2200" dirty="0">
              <a:solidFill>
                <a:srgbClr val="0000FF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8251 USART Chip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178800" cy="4824536"/>
          </a:xfrm>
        </p:spPr>
        <p:txBody>
          <a:bodyPr/>
          <a:lstStyle/>
          <a:p>
            <a:r>
              <a:rPr lang="en-US" dirty="0" smtClean="0"/>
              <a:t>Capable of doing both asynchronous and synchronous data communication</a:t>
            </a:r>
          </a:p>
          <a:p>
            <a:pPr lvl="1"/>
            <a:r>
              <a:rPr lang="en-US" dirty="0" smtClean="0"/>
              <a:t>synchronous: baud rate 0-64K, characters can be 5, 6, 7, or 8 bits, automatically detect or insert sync characters</a:t>
            </a:r>
          </a:p>
          <a:p>
            <a:pPr lvl="1"/>
            <a:r>
              <a:rPr lang="en-US" dirty="0" smtClean="0"/>
              <a:t>Asynchronous: baud rate 0-19.2K, characters can be 5, 6, 7, or 8 bits, automatically insert start, stop and parity bits, </a:t>
            </a:r>
            <a:r>
              <a:rPr lang="en-US" dirty="0" err="1" smtClean="0"/>
              <a:t>TxC</a:t>
            </a:r>
            <a:r>
              <a:rPr lang="en-US" dirty="0" smtClean="0"/>
              <a:t> and </a:t>
            </a:r>
            <a:r>
              <a:rPr lang="en-US" dirty="0" err="1" smtClean="0"/>
              <a:t>RxC</a:t>
            </a:r>
            <a:r>
              <a:rPr lang="en-US" dirty="0" smtClean="0"/>
              <a:t> clocks can be 1, 16, or 64 times of the baud rate</a:t>
            </a:r>
          </a:p>
          <a:p>
            <a:r>
              <a:rPr lang="en-US" dirty="0" smtClean="0"/>
              <a:t>Full duplex, double-buffered</a:t>
            </a:r>
          </a:p>
          <a:p>
            <a:r>
              <a:rPr lang="en-US" dirty="0" smtClean="0"/>
              <a:t>Error checking circuit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8204200" cy="896144"/>
          </a:xfrm>
        </p:spPr>
        <p:txBody>
          <a:bodyPr/>
          <a:lstStyle/>
          <a:p>
            <a:r>
              <a:rPr lang="en-US" dirty="0" smtClean="0"/>
              <a:t>8251</a:t>
            </a:r>
            <a:endParaRPr lang="en-US" dirty="0"/>
          </a:p>
        </p:txBody>
      </p:sp>
      <p:pic>
        <p:nvPicPr>
          <p:cNvPr id="200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008112"/>
            <a:ext cx="8516458" cy="5805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Data Communication</a:t>
            </a:r>
            <a:endParaRPr lang="en-GB" sz="32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7544" y="1700808"/>
            <a:ext cx="8136904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z"/>
              <a:defRPr/>
            </a:pPr>
            <a:r>
              <a:rPr lang="en-US" sz="2400" b="1" dirty="0" smtClean="0">
                <a:solidFill>
                  <a:srgbClr val="7030A0"/>
                </a:solidFill>
                <a:latin typeface="Times" pitchFamily="18" charset="0"/>
              </a:rPr>
              <a:t>Data transmission </a:t>
            </a:r>
            <a:r>
              <a:rPr lang="en-US" sz="2400" dirty="0" smtClean="0">
                <a:latin typeface="Times" pitchFamily="18" charset="0"/>
              </a:rPr>
              <a:t>is the transfer of data from point to point often represented as an electromagnetic signal over a physical communication channel</a:t>
            </a: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z"/>
              <a:defRPr/>
            </a:pPr>
            <a:r>
              <a:rPr lang="en-US" sz="2400" dirty="0" smtClean="0">
                <a:latin typeface="Times" pitchFamily="18" charset="0"/>
              </a:rPr>
              <a:t>A </a:t>
            </a:r>
            <a:r>
              <a:rPr lang="en-US" sz="2400" b="1" dirty="0" smtClean="0">
                <a:latin typeface="Times" pitchFamily="18" charset="0"/>
              </a:rPr>
              <a:t>communication channel </a:t>
            </a:r>
            <a:r>
              <a:rPr lang="en-US" sz="2400" dirty="0" smtClean="0">
                <a:latin typeface="Times" pitchFamily="18" charset="0"/>
              </a:rPr>
              <a:t>refers to the medium used to convey information from a sender (or transmitter) to a receiver.</a:t>
            </a:r>
          </a:p>
          <a:p>
            <a:pPr marL="800100" lvl="1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z"/>
              <a:defRPr/>
            </a:pPr>
            <a:r>
              <a:rPr lang="en-US" sz="2400" dirty="0" smtClean="0">
                <a:latin typeface="Times" pitchFamily="18" charset="0"/>
              </a:rPr>
              <a:t>Examples: copper wires, optical fibbers or wireless communication channels.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8251 Communication Interface</a:t>
            </a:r>
            <a:endParaRPr lang="en-US" dirty="0"/>
          </a:p>
        </p:txBody>
      </p:sp>
      <p:pic>
        <p:nvPicPr>
          <p:cNvPr id="202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654793"/>
            <a:ext cx="6598320" cy="5149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27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75077" y="4715619"/>
            <a:ext cx="174489" cy="34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275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2559535" y="4703809"/>
            <a:ext cx="183185" cy="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组合 5"/>
          <p:cNvGrpSpPr/>
          <p:nvPr/>
        </p:nvGrpSpPr>
        <p:grpSpPr>
          <a:xfrm>
            <a:off x="2651126" y="3182681"/>
            <a:ext cx="1848865" cy="750375"/>
            <a:chOff x="2651126" y="3182681"/>
            <a:chExt cx="1848865" cy="750375"/>
          </a:xfrm>
        </p:grpSpPr>
        <p:cxnSp>
          <p:nvCxnSpPr>
            <p:cNvPr id="4" name="直接箭头连接符 3"/>
            <p:cNvCxnSpPr/>
            <p:nvPr/>
          </p:nvCxnSpPr>
          <p:spPr bwMode="auto">
            <a:xfrm flipH="1" flipV="1">
              <a:off x="3779912" y="3789040"/>
              <a:ext cx="288032" cy="144016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" name="文本框 4"/>
            <p:cNvSpPr txBox="1"/>
            <p:nvPr/>
          </p:nvSpPr>
          <p:spPr>
            <a:xfrm>
              <a:off x="2651126" y="3182681"/>
              <a:ext cx="18488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</a:rPr>
                <a:t>read from the data port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580112" y="3645024"/>
            <a:ext cx="2088232" cy="646331"/>
            <a:chOff x="2602461" y="3182681"/>
            <a:chExt cx="2088232" cy="646331"/>
          </a:xfrm>
        </p:grpSpPr>
        <p:cxnSp>
          <p:nvCxnSpPr>
            <p:cNvPr id="11" name="直接箭头连接符 10"/>
            <p:cNvCxnSpPr/>
            <p:nvPr/>
          </p:nvCxnSpPr>
          <p:spPr bwMode="auto">
            <a:xfrm flipH="1">
              <a:off x="2602461" y="3686737"/>
              <a:ext cx="216024" cy="94847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" name="文本框 11"/>
            <p:cNvSpPr txBox="1"/>
            <p:nvPr/>
          </p:nvSpPr>
          <p:spPr>
            <a:xfrm>
              <a:off x="2841828" y="3182681"/>
              <a:ext cx="18488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</a:rPr>
                <a:t>write to the data port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076055" y="2348880"/>
            <a:ext cx="2016225" cy="891477"/>
            <a:chOff x="5076055" y="2348880"/>
            <a:chExt cx="2016225" cy="891477"/>
          </a:xfrm>
        </p:grpSpPr>
        <p:sp>
          <p:nvSpPr>
            <p:cNvPr id="16" name="文本框 15"/>
            <p:cNvSpPr txBox="1"/>
            <p:nvPr/>
          </p:nvSpPr>
          <p:spPr>
            <a:xfrm>
              <a:off x="5243415" y="2594026"/>
              <a:ext cx="18488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</a:rPr>
                <a:t>write to the control port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右大括号 7"/>
            <p:cNvSpPr/>
            <p:nvPr/>
          </p:nvSpPr>
          <p:spPr bwMode="auto">
            <a:xfrm>
              <a:off x="5076055" y="2348880"/>
              <a:ext cx="167359" cy="886233"/>
            </a:xfrm>
            <a:prstGeom prst="rightBrac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151622" y="5824520"/>
            <a:ext cx="1848865" cy="915107"/>
            <a:chOff x="2651126" y="2985913"/>
            <a:chExt cx="1848865" cy="915107"/>
          </a:xfrm>
        </p:grpSpPr>
        <p:cxnSp>
          <p:nvCxnSpPr>
            <p:cNvPr id="20" name="直接箭头连接符 19"/>
            <p:cNvCxnSpPr/>
            <p:nvPr/>
          </p:nvCxnSpPr>
          <p:spPr bwMode="auto">
            <a:xfrm flipH="1" flipV="1">
              <a:off x="3375871" y="2985913"/>
              <a:ext cx="55673" cy="268776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" name="文本框 20"/>
            <p:cNvSpPr txBox="1"/>
            <p:nvPr/>
          </p:nvSpPr>
          <p:spPr>
            <a:xfrm>
              <a:off x="2651126" y="3254689"/>
              <a:ext cx="18488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</a:rPr>
                <a:t>read from the control port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Interfacing to 8088</a:t>
            </a:r>
            <a:endParaRPr lang="en-US" dirty="0"/>
          </a:p>
        </p:txBody>
      </p:sp>
      <p:pic>
        <p:nvPicPr>
          <p:cNvPr id="2017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796578"/>
            <a:ext cx="8964487" cy="4368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8251 Signals</a:t>
            </a:r>
            <a:endParaRPr lang="en-US" dirty="0"/>
          </a:p>
        </p:txBody>
      </p:sp>
      <p:pic>
        <p:nvPicPr>
          <p:cNvPr id="2037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7655" y="1677850"/>
            <a:ext cx="7820769" cy="513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8251 Mode Word</a:t>
            </a:r>
            <a:endParaRPr lang="en-US" dirty="0"/>
          </a:p>
        </p:txBody>
      </p:sp>
      <p:graphicFrame>
        <p:nvGraphicFramePr>
          <p:cNvPr id="205826" name="Object 5"/>
          <p:cNvGraphicFramePr>
            <a:graphicFrameLocks noChangeAspect="1"/>
          </p:cNvGraphicFramePr>
          <p:nvPr/>
        </p:nvGraphicFramePr>
        <p:xfrm>
          <a:off x="3275856" y="1700808"/>
          <a:ext cx="5307335" cy="2898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72" name="Visio" r:id="rId3" imgW="3301560" imgH="1810738" progId="Visio.Drawing.11">
                  <p:embed/>
                </p:oleObj>
              </mc:Choice>
              <mc:Fallback>
                <p:oleObj name="Visio" r:id="rId3" imgW="3301560" imgH="1810738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1700808"/>
                        <a:ext cx="5307335" cy="28989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22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9135486"/>
              </p:ext>
            </p:extLst>
          </p:nvPr>
        </p:nvGraphicFramePr>
        <p:xfrm>
          <a:off x="2555776" y="4972675"/>
          <a:ext cx="5898679" cy="1552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73" name="Visio" r:id="rId5" imgW="3567303" imgH="938403" progId="Visio.Drawing.11">
                  <p:embed/>
                </p:oleObj>
              </mc:Choice>
              <mc:Fallback>
                <p:oleObj name="Visio" r:id="rId5" imgW="3567303" imgH="938403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4972675"/>
                        <a:ext cx="5898679" cy="15526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7544" y="249289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Asynchronous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013176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Synchronous</a:t>
            </a:r>
            <a:endParaRPr 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8251 Command Word</a:t>
            </a:r>
            <a:endParaRPr lang="en-US" dirty="0"/>
          </a:p>
        </p:txBody>
      </p:sp>
      <p:pic>
        <p:nvPicPr>
          <p:cNvPr id="2068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772816"/>
            <a:ext cx="7308304" cy="4842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8251 Command Word</a:t>
            </a:r>
            <a:endParaRPr lang="en-US" dirty="0"/>
          </a:p>
        </p:txBody>
      </p:sp>
      <p:pic>
        <p:nvPicPr>
          <p:cNvPr id="2078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3460" y="1693064"/>
            <a:ext cx="7920211" cy="5094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8251 Status Word</a:t>
            </a:r>
            <a:endParaRPr lang="en-US" dirty="0"/>
          </a:p>
        </p:txBody>
      </p:sp>
      <p:pic>
        <p:nvPicPr>
          <p:cNvPr id="2088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673556"/>
            <a:ext cx="8463061" cy="5071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 of </a:t>
            </a:r>
            <a:r>
              <a:rPr lang="en-US" dirty="0" smtClean="0"/>
              <a:t>8251A</a:t>
            </a:r>
            <a:endParaRPr lang="en-US" dirty="0"/>
          </a:p>
        </p:txBody>
      </p:sp>
      <p:graphicFrame>
        <p:nvGraphicFramePr>
          <p:cNvPr id="20684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7237226"/>
              </p:ext>
            </p:extLst>
          </p:nvPr>
        </p:nvGraphicFramePr>
        <p:xfrm>
          <a:off x="243376" y="1371600"/>
          <a:ext cx="8296815" cy="5873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72" name="Visio" r:id="rId3" imgW="5357812" imgH="3957638" progId="Visio.Drawing.11">
                  <p:embed/>
                </p:oleObj>
              </mc:Choice>
              <mc:Fallback>
                <p:oleObj name="Visio" r:id="rId3" imgW="5357812" imgH="3957638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376" y="1371600"/>
                        <a:ext cx="8296815" cy="58738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08" y="228600"/>
            <a:ext cx="8964488" cy="1143000"/>
          </a:xfrm>
        </p:spPr>
        <p:txBody>
          <a:bodyPr/>
          <a:lstStyle/>
          <a:p>
            <a:r>
              <a:rPr lang="en-US" dirty="0" smtClean="0"/>
              <a:t>8251A Internal Reset on Power-Up</a:t>
            </a:r>
            <a:endParaRPr lang="en-US" dirty="0"/>
          </a:p>
        </p:txBody>
      </p:sp>
      <p:pic>
        <p:nvPicPr>
          <p:cNvPr id="2099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00068"/>
            <a:ext cx="7920880" cy="4465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8251 Programming Example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28800"/>
            <a:ext cx="8964488" cy="4429100"/>
          </a:xfrm>
        </p:spPr>
        <p:txBody>
          <a:bodyPr/>
          <a:lstStyle/>
          <a:p>
            <a:r>
              <a:rPr lang="en-US" sz="2000" dirty="0" smtClean="0"/>
              <a:t>Use 8251 to transfer 256 characters in asynchronous mode, assuming that the port addresses are 208H and 209H, the baud factor is 16, and 1 stop bit, 1 start bit, no parity bit, and 8-bit character are used.</a:t>
            </a:r>
          </a:p>
          <a:p>
            <a:pPr>
              <a:buNone/>
            </a:pPr>
            <a:r>
              <a:rPr lang="en-US" sz="2000" b="1" dirty="0" smtClean="0"/>
              <a:t>Solution: </a:t>
            </a:r>
            <a:r>
              <a:rPr lang="en-US" sz="2000" u="sng" dirty="0" smtClean="0">
                <a:solidFill>
                  <a:srgbClr val="00B050"/>
                </a:solidFill>
              </a:rPr>
              <a:t>Sender side: data is stored in Buf1</a:t>
            </a:r>
          </a:p>
          <a:p>
            <a:pPr lvl="1">
              <a:buNone/>
            </a:pPr>
            <a:endParaRPr lang="en-US" sz="16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520" y="3059141"/>
            <a:ext cx="3744416" cy="361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dirty="0">
                <a:solidFill>
                  <a:srgbClr val="000066"/>
                </a:solidFill>
              </a:rPr>
              <a:t>LEA DI, Buf1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 dirty="0">
                <a:solidFill>
                  <a:srgbClr val="00B050"/>
                </a:solidFill>
              </a:rPr>
              <a:t>MOV DX,209H</a:t>
            </a:r>
          </a:p>
          <a:p>
            <a:pPr eaLnBrk="0" hangingPunct="0"/>
            <a:r>
              <a:rPr lang="en-US" altLang="zh-CN" dirty="0">
                <a:solidFill>
                  <a:srgbClr val="00B050"/>
                </a:solidFill>
              </a:rPr>
              <a:t>MOV AL,00H        </a:t>
            </a:r>
            <a:r>
              <a:rPr lang="en-US" altLang="zh-CN" dirty="0" smtClean="0">
                <a:solidFill>
                  <a:srgbClr val="00B050"/>
                </a:solidFill>
              </a:rPr>
              <a:t>;worse-case </a:t>
            </a:r>
            <a:r>
              <a:rPr lang="en-US" altLang="zh-CN" dirty="0" err="1" smtClean="0">
                <a:solidFill>
                  <a:srgbClr val="00B050"/>
                </a:solidFill>
              </a:rPr>
              <a:t>init.</a:t>
            </a:r>
            <a:endParaRPr lang="zh-CN" altLang="en-US" dirty="0">
              <a:solidFill>
                <a:srgbClr val="00B050"/>
              </a:solidFill>
            </a:endParaRPr>
          </a:p>
          <a:p>
            <a:pPr eaLnBrk="0" hangingPunct="0"/>
            <a:r>
              <a:rPr lang="en-US" altLang="zh-CN" dirty="0">
                <a:solidFill>
                  <a:srgbClr val="00B050"/>
                </a:solidFill>
              </a:rPr>
              <a:t>OUT DX</a:t>
            </a:r>
            <a:r>
              <a:rPr lang="zh-CN" altLang="en-US" dirty="0">
                <a:solidFill>
                  <a:srgbClr val="00B050"/>
                </a:solidFill>
              </a:rPr>
              <a:t>，</a:t>
            </a:r>
            <a:r>
              <a:rPr lang="en-US" altLang="zh-CN" dirty="0">
                <a:solidFill>
                  <a:srgbClr val="00B050"/>
                </a:solidFill>
              </a:rPr>
              <a:t>AL</a:t>
            </a:r>
          </a:p>
          <a:p>
            <a:pPr eaLnBrk="0" hangingPunct="0"/>
            <a:r>
              <a:rPr lang="en-US" altLang="zh-CN" dirty="0">
                <a:solidFill>
                  <a:srgbClr val="00B050"/>
                </a:solidFill>
              </a:rPr>
              <a:t>CALL DELAY</a:t>
            </a:r>
          </a:p>
          <a:p>
            <a:pPr eaLnBrk="0" hangingPunct="0"/>
            <a:r>
              <a:rPr lang="en-US" altLang="zh-CN" dirty="0">
                <a:solidFill>
                  <a:srgbClr val="00B050"/>
                </a:solidFill>
              </a:rPr>
              <a:t>MOV AL,00H        </a:t>
            </a:r>
            <a:r>
              <a:rPr lang="en-US" altLang="zh-CN" dirty="0" smtClean="0">
                <a:solidFill>
                  <a:srgbClr val="00B050"/>
                </a:solidFill>
              </a:rPr>
              <a:t>;</a:t>
            </a:r>
            <a:endParaRPr lang="zh-CN" altLang="en-US" dirty="0">
              <a:solidFill>
                <a:srgbClr val="00B050"/>
              </a:solidFill>
            </a:endParaRPr>
          </a:p>
          <a:p>
            <a:pPr eaLnBrk="0" hangingPunct="0"/>
            <a:r>
              <a:rPr lang="en-US" altLang="zh-CN" dirty="0">
                <a:solidFill>
                  <a:srgbClr val="00B050"/>
                </a:solidFill>
              </a:rPr>
              <a:t>OUT DX</a:t>
            </a:r>
            <a:r>
              <a:rPr lang="zh-CN" altLang="en-US" dirty="0">
                <a:solidFill>
                  <a:srgbClr val="00B050"/>
                </a:solidFill>
              </a:rPr>
              <a:t>，</a:t>
            </a:r>
            <a:r>
              <a:rPr lang="en-US" altLang="zh-CN" dirty="0">
                <a:solidFill>
                  <a:srgbClr val="00B050"/>
                </a:solidFill>
              </a:rPr>
              <a:t>AL</a:t>
            </a:r>
          </a:p>
          <a:p>
            <a:pPr eaLnBrk="0" hangingPunct="0"/>
            <a:r>
              <a:rPr lang="en-US" altLang="zh-CN" dirty="0">
                <a:solidFill>
                  <a:srgbClr val="00B050"/>
                </a:solidFill>
              </a:rPr>
              <a:t>CALL DELAY</a:t>
            </a:r>
          </a:p>
          <a:p>
            <a:pPr eaLnBrk="0" hangingPunct="0"/>
            <a:r>
              <a:rPr lang="en-US" altLang="zh-CN" dirty="0">
                <a:solidFill>
                  <a:srgbClr val="00B050"/>
                </a:solidFill>
              </a:rPr>
              <a:t>MOV AL,00H       </a:t>
            </a:r>
            <a:r>
              <a:rPr lang="en-US" altLang="zh-CN" dirty="0" smtClean="0">
                <a:solidFill>
                  <a:srgbClr val="00B050"/>
                </a:solidFill>
              </a:rPr>
              <a:t> ;</a:t>
            </a:r>
            <a:endParaRPr lang="zh-CN" altLang="en-US" dirty="0">
              <a:solidFill>
                <a:srgbClr val="00B050"/>
              </a:solidFill>
            </a:endParaRPr>
          </a:p>
          <a:p>
            <a:pPr eaLnBrk="0" hangingPunct="0"/>
            <a:r>
              <a:rPr lang="en-US" altLang="zh-CN" dirty="0">
                <a:solidFill>
                  <a:srgbClr val="00B050"/>
                </a:solidFill>
              </a:rPr>
              <a:t>OUT DX</a:t>
            </a:r>
            <a:r>
              <a:rPr lang="zh-CN" altLang="en-US" dirty="0">
                <a:solidFill>
                  <a:srgbClr val="00B050"/>
                </a:solidFill>
              </a:rPr>
              <a:t>，</a:t>
            </a:r>
            <a:r>
              <a:rPr lang="en-US" altLang="zh-CN" dirty="0">
                <a:solidFill>
                  <a:srgbClr val="00B050"/>
                </a:solidFill>
              </a:rPr>
              <a:t>AL</a:t>
            </a:r>
          </a:p>
          <a:p>
            <a:pPr eaLnBrk="0" hangingPunct="0"/>
            <a:r>
              <a:rPr lang="en-US" altLang="zh-CN" dirty="0">
                <a:solidFill>
                  <a:srgbClr val="00B050"/>
                </a:solidFill>
              </a:rPr>
              <a:t>CALL DELAY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 dirty="0">
                <a:solidFill>
                  <a:srgbClr val="00B0F0"/>
                </a:solidFill>
              </a:rPr>
              <a:t>MOV AL,40H       </a:t>
            </a:r>
            <a:r>
              <a:rPr lang="en-US" altLang="zh-CN" dirty="0" smtClean="0">
                <a:solidFill>
                  <a:srgbClr val="00B0F0"/>
                </a:solidFill>
              </a:rPr>
              <a:t>;reset command</a:t>
            </a:r>
            <a:endParaRPr lang="zh-CN" altLang="en-US" dirty="0">
              <a:solidFill>
                <a:srgbClr val="00B0F0"/>
              </a:solidFill>
            </a:endParaRPr>
          </a:p>
          <a:p>
            <a:pPr eaLnBrk="0" hangingPunct="0">
              <a:lnSpc>
                <a:spcPct val="90000"/>
              </a:lnSpc>
            </a:pPr>
            <a:r>
              <a:rPr lang="en-US" altLang="zh-CN" dirty="0">
                <a:solidFill>
                  <a:srgbClr val="00B0F0"/>
                </a:solidFill>
              </a:rPr>
              <a:t>OUT DX</a:t>
            </a:r>
            <a:r>
              <a:rPr lang="zh-CN" altLang="en-US" dirty="0">
                <a:solidFill>
                  <a:srgbClr val="00B0F0"/>
                </a:solidFill>
              </a:rPr>
              <a:t>，</a:t>
            </a:r>
            <a:r>
              <a:rPr lang="en-US" altLang="zh-CN" dirty="0">
                <a:solidFill>
                  <a:srgbClr val="00B0F0"/>
                </a:solidFill>
              </a:rPr>
              <a:t>AL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067944" y="3140968"/>
            <a:ext cx="4934024" cy="361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zh-CN" dirty="0">
                <a:solidFill>
                  <a:srgbClr val="000066"/>
                </a:solidFill>
              </a:rPr>
              <a:t>  MOV AL</a:t>
            </a:r>
            <a:r>
              <a:rPr lang="zh-CN" altLang="en-US" dirty="0">
                <a:solidFill>
                  <a:srgbClr val="000066"/>
                </a:solidFill>
              </a:rPr>
              <a:t>，</a:t>
            </a:r>
            <a:r>
              <a:rPr lang="en-US" altLang="zh-CN" dirty="0">
                <a:solidFill>
                  <a:srgbClr val="000066"/>
                </a:solidFill>
              </a:rPr>
              <a:t>01001110B     </a:t>
            </a:r>
            <a:r>
              <a:rPr lang="en-US" altLang="zh-CN" dirty="0" smtClean="0">
                <a:solidFill>
                  <a:srgbClr val="000066"/>
                </a:solidFill>
              </a:rPr>
              <a:t>; mode word</a:t>
            </a:r>
            <a:endParaRPr lang="zh-CN" altLang="en-US" dirty="0">
              <a:solidFill>
                <a:srgbClr val="000066"/>
              </a:solidFill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dirty="0">
                <a:solidFill>
                  <a:srgbClr val="000066"/>
                </a:solidFill>
              </a:rPr>
              <a:t>  </a:t>
            </a:r>
            <a:r>
              <a:rPr lang="en-US" altLang="zh-CN" dirty="0">
                <a:solidFill>
                  <a:srgbClr val="000066"/>
                </a:solidFill>
              </a:rPr>
              <a:t>OUT</a:t>
            </a:r>
            <a:r>
              <a:rPr lang="en-US" altLang="zh-CN" dirty="0" smtClean="0">
                <a:solidFill>
                  <a:srgbClr val="000066"/>
                </a:solidFill>
              </a:rPr>
              <a:t> </a:t>
            </a:r>
            <a:r>
              <a:rPr lang="en-US" altLang="zh-CN" dirty="0">
                <a:solidFill>
                  <a:srgbClr val="000066"/>
                </a:solidFill>
              </a:rPr>
              <a:t>DX</a:t>
            </a:r>
            <a:r>
              <a:rPr lang="zh-CN" altLang="en-US" dirty="0">
                <a:solidFill>
                  <a:srgbClr val="000066"/>
                </a:solidFill>
              </a:rPr>
              <a:t>，</a:t>
            </a:r>
            <a:r>
              <a:rPr lang="en-US" altLang="zh-CN" dirty="0">
                <a:solidFill>
                  <a:srgbClr val="000066"/>
                </a:solidFill>
              </a:rPr>
              <a:t>AL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 dirty="0">
                <a:solidFill>
                  <a:srgbClr val="000066"/>
                </a:solidFill>
              </a:rPr>
              <a:t>  MOV AL</a:t>
            </a:r>
            <a:r>
              <a:rPr lang="zh-CN" altLang="en-US" dirty="0">
                <a:solidFill>
                  <a:srgbClr val="000066"/>
                </a:solidFill>
              </a:rPr>
              <a:t>，</a:t>
            </a:r>
            <a:r>
              <a:rPr lang="en-US" altLang="zh-CN" dirty="0">
                <a:solidFill>
                  <a:srgbClr val="000066"/>
                </a:solidFill>
              </a:rPr>
              <a:t>00110111B     </a:t>
            </a:r>
            <a:r>
              <a:rPr lang="en-US" altLang="zh-CN" dirty="0" smtClean="0">
                <a:solidFill>
                  <a:srgbClr val="000066"/>
                </a:solidFill>
              </a:rPr>
              <a:t>; command word</a:t>
            </a:r>
            <a:endParaRPr lang="zh-CN" altLang="en-US" dirty="0">
              <a:solidFill>
                <a:srgbClr val="000066"/>
              </a:solidFill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dirty="0">
                <a:solidFill>
                  <a:srgbClr val="000066"/>
                </a:solidFill>
              </a:rPr>
              <a:t>  </a:t>
            </a:r>
            <a:r>
              <a:rPr lang="en-US" altLang="zh-CN" dirty="0">
                <a:solidFill>
                  <a:srgbClr val="000066"/>
                </a:solidFill>
              </a:rPr>
              <a:t>OUT DX</a:t>
            </a:r>
            <a:r>
              <a:rPr lang="zh-CN" altLang="en-US" dirty="0">
                <a:solidFill>
                  <a:srgbClr val="000066"/>
                </a:solidFill>
              </a:rPr>
              <a:t>，</a:t>
            </a:r>
            <a:r>
              <a:rPr lang="en-US" altLang="zh-CN" dirty="0">
                <a:solidFill>
                  <a:srgbClr val="000066"/>
                </a:solidFill>
              </a:rPr>
              <a:t>AL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 dirty="0">
                <a:solidFill>
                  <a:srgbClr val="000066"/>
                </a:solidFill>
              </a:rPr>
              <a:t>  MOV CX</a:t>
            </a:r>
            <a:r>
              <a:rPr lang="zh-CN" altLang="en-US" dirty="0">
                <a:solidFill>
                  <a:srgbClr val="000066"/>
                </a:solidFill>
              </a:rPr>
              <a:t>，</a:t>
            </a:r>
            <a:r>
              <a:rPr lang="en-US" altLang="zh-CN" dirty="0">
                <a:solidFill>
                  <a:srgbClr val="000066"/>
                </a:solidFill>
              </a:rPr>
              <a:t>256     </a:t>
            </a:r>
            <a:r>
              <a:rPr lang="en-US" altLang="zh-CN" dirty="0" smtClean="0">
                <a:solidFill>
                  <a:srgbClr val="000066"/>
                </a:solidFill>
              </a:rPr>
              <a:t>           ; to send 256 char.</a:t>
            </a:r>
            <a:endParaRPr lang="zh-CN" altLang="en-US" dirty="0">
              <a:solidFill>
                <a:srgbClr val="000066"/>
              </a:solidFill>
            </a:endParaRPr>
          </a:p>
          <a:p>
            <a:pPr eaLnBrk="0" hangingPunct="0"/>
            <a:r>
              <a:rPr lang="en-US" altLang="zh-CN" dirty="0">
                <a:solidFill>
                  <a:srgbClr val="FF0000"/>
                </a:solidFill>
              </a:rPr>
              <a:t>NEXT</a:t>
            </a:r>
            <a:r>
              <a:rPr lang="zh-CN" altLang="en-US" dirty="0">
                <a:solidFill>
                  <a:srgbClr val="000066"/>
                </a:solidFill>
              </a:rPr>
              <a:t>： </a:t>
            </a:r>
            <a:r>
              <a:rPr lang="en-US" altLang="zh-CN" dirty="0">
                <a:solidFill>
                  <a:srgbClr val="000066"/>
                </a:solidFill>
              </a:rPr>
              <a:t>MOV DX, 209H </a:t>
            </a:r>
            <a:r>
              <a:rPr lang="en-US" altLang="zh-CN" dirty="0" smtClean="0">
                <a:solidFill>
                  <a:srgbClr val="000066"/>
                </a:solidFill>
              </a:rPr>
              <a:t>     </a:t>
            </a:r>
            <a:endParaRPr lang="en-US" altLang="zh-CN" dirty="0">
              <a:solidFill>
                <a:srgbClr val="000066"/>
              </a:solidFill>
            </a:endParaRPr>
          </a:p>
          <a:p>
            <a:pPr eaLnBrk="0" hangingPunct="0">
              <a:lnSpc>
                <a:spcPct val="90000"/>
              </a:lnSpc>
            </a:pPr>
            <a:r>
              <a:rPr lang="en-US" altLang="zh-CN" dirty="0">
                <a:solidFill>
                  <a:srgbClr val="000066"/>
                </a:solidFill>
              </a:rPr>
              <a:t>  IN AL</a:t>
            </a:r>
            <a:r>
              <a:rPr lang="zh-CN" altLang="en-US" dirty="0">
                <a:solidFill>
                  <a:srgbClr val="000066"/>
                </a:solidFill>
              </a:rPr>
              <a:t>，</a:t>
            </a:r>
            <a:r>
              <a:rPr lang="en-US" altLang="zh-CN" dirty="0">
                <a:solidFill>
                  <a:srgbClr val="000066"/>
                </a:solidFill>
              </a:rPr>
              <a:t>DX	  </a:t>
            </a:r>
            <a:r>
              <a:rPr lang="en-US" altLang="zh-CN" dirty="0" smtClean="0">
                <a:solidFill>
                  <a:srgbClr val="000066"/>
                </a:solidFill>
              </a:rPr>
              <a:t>          ; status word</a:t>
            </a:r>
            <a:endParaRPr lang="zh-CN" altLang="en-US" dirty="0">
              <a:solidFill>
                <a:srgbClr val="000066"/>
              </a:solidFill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dirty="0">
                <a:solidFill>
                  <a:srgbClr val="000066"/>
                </a:solidFill>
              </a:rPr>
              <a:t>  </a:t>
            </a:r>
            <a:r>
              <a:rPr lang="en-US" altLang="zh-CN" dirty="0">
                <a:solidFill>
                  <a:srgbClr val="000066"/>
                </a:solidFill>
              </a:rPr>
              <a:t>AND AL</a:t>
            </a:r>
            <a:r>
              <a:rPr lang="zh-CN" altLang="en-US" dirty="0">
                <a:solidFill>
                  <a:srgbClr val="000066"/>
                </a:solidFill>
              </a:rPr>
              <a:t>，</a:t>
            </a:r>
            <a:r>
              <a:rPr lang="en-US" altLang="zh-CN" dirty="0">
                <a:solidFill>
                  <a:srgbClr val="000066"/>
                </a:solidFill>
              </a:rPr>
              <a:t>01H   </a:t>
            </a:r>
            <a:r>
              <a:rPr lang="en-US" altLang="zh-CN" dirty="0" smtClean="0">
                <a:solidFill>
                  <a:srgbClr val="000066"/>
                </a:solidFill>
              </a:rPr>
              <a:t>             ; </a:t>
            </a:r>
            <a:r>
              <a:rPr lang="en-US" altLang="zh-CN" dirty="0" err="1" smtClean="0">
                <a:solidFill>
                  <a:srgbClr val="000066"/>
                </a:solidFill>
              </a:rPr>
              <a:t>TxRDY</a:t>
            </a:r>
            <a:r>
              <a:rPr lang="en-US" altLang="zh-CN" dirty="0" smtClean="0">
                <a:solidFill>
                  <a:srgbClr val="000066"/>
                </a:solidFill>
              </a:rPr>
              <a:t>?</a:t>
            </a:r>
            <a:endParaRPr lang="zh-CN" altLang="en-US" dirty="0">
              <a:solidFill>
                <a:srgbClr val="000066"/>
              </a:solidFill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dirty="0">
                <a:solidFill>
                  <a:srgbClr val="000066"/>
                </a:solidFill>
              </a:rPr>
              <a:t>  </a:t>
            </a:r>
            <a:r>
              <a:rPr lang="en-US" altLang="zh-CN" dirty="0">
                <a:solidFill>
                  <a:srgbClr val="000066"/>
                </a:solidFill>
              </a:rPr>
              <a:t>JZ </a:t>
            </a:r>
            <a:r>
              <a:rPr lang="en-US" altLang="zh-CN" dirty="0">
                <a:solidFill>
                  <a:srgbClr val="FF0000"/>
                </a:solidFill>
              </a:rPr>
              <a:t>NEXT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 dirty="0">
                <a:solidFill>
                  <a:srgbClr val="000066"/>
                </a:solidFill>
              </a:rPr>
              <a:t>  MOV AL</a:t>
            </a:r>
            <a:r>
              <a:rPr lang="zh-CN" altLang="en-US" dirty="0">
                <a:solidFill>
                  <a:srgbClr val="000066"/>
                </a:solidFill>
              </a:rPr>
              <a:t>，</a:t>
            </a:r>
            <a:r>
              <a:rPr lang="en-US" altLang="zh-CN" dirty="0">
                <a:solidFill>
                  <a:srgbClr val="000066"/>
                </a:solidFill>
              </a:rPr>
              <a:t>[DI]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 dirty="0">
                <a:solidFill>
                  <a:srgbClr val="000066"/>
                </a:solidFill>
              </a:rPr>
              <a:t>  MOV DX</a:t>
            </a:r>
            <a:r>
              <a:rPr lang="zh-CN" altLang="en-US" dirty="0">
                <a:solidFill>
                  <a:srgbClr val="000066"/>
                </a:solidFill>
              </a:rPr>
              <a:t>，</a:t>
            </a:r>
            <a:r>
              <a:rPr lang="en-US" altLang="zh-CN" dirty="0">
                <a:solidFill>
                  <a:srgbClr val="000066"/>
                </a:solidFill>
              </a:rPr>
              <a:t>208H </a:t>
            </a:r>
            <a:r>
              <a:rPr lang="en-US" altLang="zh-CN" dirty="0" smtClean="0">
                <a:solidFill>
                  <a:srgbClr val="000066"/>
                </a:solidFill>
              </a:rPr>
              <a:t>            ; </a:t>
            </a:r>
            <a:r>
              <a:rPr lang="en-US" altLang="zh-CN" dirty="0" smtClean="0">
                <a:solidFill>
                  <a:srgbClr val="000066"/>
                </a:solidFill>
                <a:latin typeface="Arial" charset="0"/>
              </a:rPr>
              <a:t>data register 208H</a:t>
            </a:r>
            <a:endParaRPr lang="en-US" altLang="zh-CN" dirty="0">
              <a:solidFill>
                <a:srgbClr val="000066"/>
              </a:solidFill>
            </a:endParaRPr>
          </a:p>
          <a:p>
            <a:pPr eaLnBrk="0" hangingPunct="0">
              <a:lnSpc>
                <a:spcPct val="90000"/>
              </a:lnSpc>
            </a:pPr>
            <a:r>
              <a:rPr lang="en-US" altLang="zh-CN" dirty="0">
                <a:solidFill>
                  <a:srgbClr val="000066"/>
                </a:solidFill>
              </a:rPr>
              <a:t>  OUT DX</a:t>
            </a:r>
            <a:r>
              <a:rPr lang="zh-CN" altLang="en-US" dirty="0">
                <a:solidFill>
                  <a:srgbClr val="000066"/>
                </a:solidFill>
              </a:rPr>
              <a:t>，</a:t>
            </a:r>
            <a:r>
              <a:rPr lang="en-US" altLang="zh-CN" dirty="0">
                <a:solidFill>
                  <a:srgbClr val="000066"/>
                </a:solidFill>
              </a:rPr>
              <a:t>AL      </a:t>
            </a:r>
            <a:r>
              <a:rPr lang="en-US" altLang="zh-CN" dirty="0" smtClean="0">
                <a:solidFill>
                  <a:srgbClr val="000066"/>
                </a:solidFill>
              </a:rPr>
              <a:t>            ; send the char.</a:t>
            </a:r>
            <a:endParaRPr lang="zh-CN" altLang="en-US" dirty="0">
              <a:solidFill>
                <a:srgbClr val="000066"/>
              </a:solidFill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dirty="0">
                <a:solidFill>
                  <a:srgbClr val="000066"/>
                </a:solidFill>
              </a:rPr>
              <a:t>  </a:t>
            </a:r>
            <a:r>
              <a:rPr lang="en-US" altLang="zh-CN" dirty="0">
                <a:solidFill>
                  <a:srgbClr val="000066"/>
                </a:solidFill>
              </a:rPr>
              <a:t>INC DI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 dirty="0">
                <a:solidFill>
                  <a:srgbClr val="000066"/>
                </a:solidFill>
              </a:rPr>
              <a:t>  LOOP </a:t>
            </a:r>
            <a:r>
              <a:rPr lang="en-US" altLang="zh-CN" dirty="0">
                <a:solidFill>
                  <a:srgbClr val="FF0000"/>
                </a:solidFill>
              </a:rPr>
              <a:t>NEXT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3995936" y="3140968"/>
            <a:ext cx="0" cy="35265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Two Ways: Parallel &amp; Serial</a:t>
            </a:r>
            <a:endParaRPr lang="en-GB" sz="32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7544" y="1700808"/>
            <a:ext cx="8136904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z"/>
              <a:defRPr/>
            </a:pPr>
            <a:r>
              <a:rPr lang="en-US" sz="2400" b="1" dirty="0" smtClean="0">
                <a:solidFill>
                  <a:srgbClr val="7030A0"/>
                </a:solidFill>
                <a:latin typeface="Times" pitchFamily="18" charset="0"/>
              </a:rPr>
              <a:t>Parallel data transfers:</a:t>
            </a:r>
          </a:p>
          <a:p>
            <a:pPr marL="800100" lvl="1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z"/>
              <a:defRPr/>
            </a:pPr>
            <a:r>
              <a:rPr lang="en-US" sz="2400" dirty="0" smtClean="0">
                <a:latin typeface="Times" pitchFamily="18" charset="0"/>
              </a:rPr>
              <a:t>Each bit uses a separate line (wire)</a:t>
            </a:r>
          </a:p>
          <a:p>
            <a:pPr marL="800100" lvl="1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z"/>
              <a:defRPr/>
            </a:pPr>
            <a:r>
              <a:rPr lang="en-US" sz="2400" dirty="0" smtClean="0">
                <a:latin typeface="Times" pitchFamily="18" charset="0"/>
              </a:rPr>
              <a:t>Often 8 or more lines are used</a:t>
            </a:r>
          </a:p>
          <a:p>
            <a:pPr marL="800100" lvl="1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z"/>
              <a:defRPr/>
            </a:pPr>
            <a:r>
              <a:rPr lang="en-US" sz="2400" dirty="0" smtClean="0">
                <a:latin typeface="Times" pitchFamily="18" charset="0"/>
              </a:rPr>
              <a:t>Control signals in addition</a:t>
            </a:r>
          </a:p>
          <a:p>
            <a:pPr marL="800100" lvl="1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z"/>
              <a:defRPr/>
            </a:pPr>
            <a:r>
              <a:rPr lang="en-US" sz="2400" dirty="0" smtClean="0">
                <a:latin typeface="Times" pitchFamily="18" charset="0"/>
              </a:rPr>
              <a:t>Fast &amp; expensive &amp; for short-distance communication</a:t>
            </a: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z"/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Times" pitchFamily="18" charset="0"/>
              </a:rPr>
              <a:t>Serial data transfers:</a:t>
            </a:r>
          </a:p>
          <a:p>
            <a:pPr marL="800100" lvl="1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z"/>
              <a:defRPr/>
            </a:pPr>
            <a:r>
              <a:rPr lang="en-US" sz="2400" dirty="0" smtClean="0">
                <a:latin typeface="Times" pitchFamily="18" charset="0"/>
              </a:rPr>
              <a:t>One single data line</a:t>
            </a:r>
          </a:p>
          <a:p>
            <a:pPr marL="800100" lvl="1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z"/>
              <a:defRPr/>
            </a:pPr>
            <a:r>
              <a:rPr lang="en-US" sz="2400" dirty="0" smtClean="0">
                <a:latin typeface="Times" pitchFamily="18" charset="0"/>
              </a:rPr>
              <a:t>Bits are sent over the line one by one</a:t>
            </a:r>
          </a:p>
          <a:p>
            <a:pPr marL="800100" lvl="1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z"/>
              <a:defRPr/>
            </a:pPr>
            <a:r>
              <a:rPr lang="en-US" sz="2400" dirty="0" smtClean="0">
                <a:latin typeface="Times" pitchFamily="18" charset="0"/>
              </a:rPr>
              <a:t>No dedicated lines for control signals</a:t>
            </a:r>
          </a:p>
          <a:p>
            <a:pPr marL="800100" lvl="1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z"/>
              <a:defRPr/>
            </a:pPr>
            <a:r>
              <a:rPr lang="en-US" sz="2400" dirty="0" smtClean="0">
                <a:latin typeface="Times" pitchFamily="18" charset="0"/>
              </a:rPr>
              <a:t>Cheap &amp; slow &amp; for long-distance communication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8251 Programming Example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28800"/>
            <a:ext cx="8640960" cy="4429100"/>
          </a:xfrm>
        </p:spPr>
        <p:txBody>
          <a:bodyPr/>
          <a:lstStyle/>
          <a:p>
            <a:pPr>
              <a:buNone/>
            </a:pPr>
            <a:r>
              <a:rPr lang="en-US" sz="2000" u="sng" dirty="0" smtClean="0">
                <a:solidFill>
                  <a:srgbClr val="00B050"/>
                </a:solidFill>
              </a:rPr>
              <a:t>Receiver side: data will be stored in Buf2</a:t>
            </a:r>
          </a:p>
          <a:p>
            <a:pPr lvl="1">
              <a:buNone/>
            </a:pPr>
            <a:endParaRPr lang="en-US" sz="16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85428" y="1980486"/>
            <a:ext cx="3646487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dirty="0">
                <a:solidFill>
                  <a:srgbClr val="000066"/>
                </a:solidFill>
              </a:rPr>
              <a:t>Data segment</a:t>
            </a:r>
          </a:p>
          <a:p>
            <a:pPr eaLnBrk="0" hangingPunct="0"/>
            <a:r>
              <a:rPr lang="en-US" altLang="zh-CN" dirty="0">
                <a:solidFill>
                  <a:srgbClr val="000066"/>
                </a:solidFill>
              </a:rPr>
              <a:t>buf2 DB 256 dup(?)</a:t>
            </a:r>
          </a:p>
          <a:p>
            <a:pPr eaLnBrk="0" hangingPunct="0"/>
            <a:r>
              <a:rPr lang="en-US" altLang="zh-CN" dirty="0">
                <a:solidFill>
                  <a:srgbClr val="000066"/>
                </a:solidFill>
              </a:rPr>
              <a:t>Data ends</a:t>
            </a:r>
          </a:p>
          <a:p>
            <a:pPr eaLnBrk="0" hangingPunct="0"/>
            <a:r>
              <a:rPr lang="en-US" altLang="zh-CN" dirty="0">
                <a:solidFill>
                  <a:srgbClr val="000066"/>
                </a:solidFill>
              </a:rPr>
              <a:t>       ┆</a:t>
            </a:r>
          </a:p>
          <a:p>
            <a:pPr eaLnBrk="0" hangingPunct="0"/>
            <a:endParaRPr lang="en-US" altLang="zh-CN" dirty="0">
              <a:solidFill>
                <a:srgbClr val="000066"/>
              </a:solidFill>
            </a:endParaRPr>
          </a:p>
          <a:p>
            <a:pPr eaLnBrk="0" hangingPunct="0"/>
            <a:r>
              <a:rPr lang="en-US" altLang="zh-CN" dirty="0">
                <a:solidFill>
                  <a:srgbClr val="FF0000"/>
                </a:solidFill>
              </a:rPr>
              <a:t>        </a:t>
            </a:r>
            <a:r>
              <a:rPr lang="en-US" altLang="zh-CN" dirty="0">
                <a:solidFill>
                  <a:srgbClr val="00B050"/>
                </a:solidFill>
              </a:rPr>
              <a:t>MOV DX,209H</a:t>
            </a:r>
          </a:p>
          <a:p>
            <a:pPr eaLnBrk="0" hangingPunct="0"/>
            <a:r>
              <a:rPr lang="en-US" altLang="zh-CN" dirty="0">
                <a:solidFill>
                  <a:srgbClr val="00B050"/>
                </a:solidFill>
              </a:rPr>
              <a:t>        MOV AL,00H        </a:t>
            </a:r>
            <a:endParaRPr lang="zh-CN" altLang="en-US" dirty="0">
              <a:solidFill>
                <a:srgbClr val="00B050"/>
              </a:solidFill>
            </a:endParaRPr>
          </a:p>
          <a:p>
            <a:pPr eaLnBrk="0" hangingPunct="0"/>
            <a:r>
              <a:rPr lang="zh-CN" altLang="en-US" dirty="0">
                <a:solidFill>
                  <a:srgbClr val="00B050"/>
                </a:solidFill>
              </a:rPr>
              <a:t>        </a:t>
            </a:r>
            <a:r>
              <a:rPr lang="en-US" altLang="zh-CN" dirty="0">
                <a:solidFill>
                  <a:srgbClr val="00B050"/>
                </a:solidFill>
              </a:rPr>
              <a:t>OUT DX</a:t>
            </a:r>
            <a:r>
              <a:rPr lang="zh-CN" altLang="en-US" dirty="0">
                <a:solidFill>
                  <a:srgbClr val="00B050"/>
                </a:solidFill>
              </a:rPr>
              <a:t>，</a:t>
            </a:r>
            <a:r>
              <a:rPr lang="en-US" altLang="zh-CN" dirty="0">
                <a:solidFill>
                  <a:srgbClr val="00B050"/>
                </a:solidFill>
              </a:rPr>
              <a:t>AL</a:t>
            </a:r>
          </a:p>
          <a:p>
            <a:pPr eaLnBrk="0" hangingPunct="0"/>
            <a:r>
              <a:rPr lang="en-US" altLang="zh-CN" dirty="0">
                <a:solidFill>
                  <a:srgbClr val="00B050"/>
                </a:solidFill>
              </a:rPr>
              <a:t>        CALL DELAY</a:t>
            </a:r>
          </a:p>
          <a:p>
            <a:pPr eaLnBrk="0" hangingPunct="0"/>
            <a:r>
              <a:rPr lang="en-US" altLang="zh-CN" dirty="0">
                <a:solidFill>
                  <a:srgbClr val="00B050"/>
                </a:solidFill>
              </a:rPr>
              <a:t>        </a:t>
            </a:r>
            <a:r>
              <a:rPr lang="en-US" altLang="zh-CN" dirty="0" smtClean="0">
                <a:solidFill>
                  <a:srgbClr val="00B050"/>
                </a:solidFill>
              </a:rPr>
              <a:t>MOV AL,00H</a:t>
            </a:r>
            <a:endParaRPr lang="zh-CN" altLang="en-US" dirty="0">
              <a:solidFill>
                <a:srgbClr val="00B050"/>
              </a:solidFill>
            </a:endParaRPr>
          </a:p>
          <a:p>
            <a:pPr eaLnBrk="0" hangingPunct="0"/>
            <a:r>
              <a:rPr lang="zh-CN" altLang="en-US" dirty="0">
                <a:solidFill>
                  <a:srgbClr val="00B050"/>
                </a:solidFill>
              </a:rPr>
              <a:t>        </a:t>
            </a:r>
            <a:r>
              <a:rPr lang="en-US" altLang="zh-CN" dirty="0" smtClean="0">
                <a:solidFill>
                  <a:srgbClr val="00B050"/>
                </a:solidFill>
              </a:rPr>
              <a:t>OUT </a:t>
            </a:r>
            <a:r>
              <a:rPr lang="en-US" altLang="zh-CN" dirty="0">
                <a:solidFill>
                  <a:srgbClr val="00B050"/>
                </a:solidFill>
              </a:rPr>
              <a:t>DX</a:t>
            </a:r>
            <a:r>
              <a:rPr lang="zh-CN" altLang="en-US" dirty="0">
                <a:solidFill>
                  <a:srgbClr val="00B050"/>
                </a:solidFill>
              </a:rPr>
              <a:t>，</a:t>
            </a:r>
            <a:r>
              <a:rPr lang="en-US" altLang="zh-CN" dirty="0">
                <a:solidFill>
                  <a:srgbClr val="00B050"/>
                </a:solidFill>
              </a:rPr>
              <a:t>AL</a:t>
            </a:r>
          </a:p>
          <a:p>
            <a:pPr eaLnBrk="0" hangingPunct="0"/>
            <a:r>
              <a:rPr lang="en-US" altLang="zh-CN" dirty="0" smtClean="0">
                <a:solidFill>
                  <a:srgbClr val="00B050"/>
                </a:solidFill>
              </a:rPr>
              <a:t>        CALL </a:t>
            </a:r>
            <a:r>
              <a:rPr lang="en-US" altLang="zh-CN" dirty="0">
                <a:solidFill>
                  <a:srgbClr val="00B050"/>
                </a:solidFill>
              </a:rPr>
              <a:t>DELAY</a:t>
            </a:r>
          </a:p>
          <a:p>
            <a:pPr eaLnBrk="0" hangingPunct="0"/>
            <a:r>
              <a:rPr lang="en-US" altLang="zh-CN" dirty="0">
                <a:solidFill>
                  <a:srgbClr val="00B050"/>
                </a:solidFill>
              </a:rPr>
              <a:t>        </a:t>
            </a:r>
            <a:r>
              <a:rPr lang="en-US" altLang="zh-CN" dirty="0" smtClean="0">
                <a:solidFill>
                  <a:srgbClr val="00B050"/>
                </a:solidFill>
              </a:rPr>
              <a:t>MOV AL,00H</a:t>
            </a:r>
            <a:endParaRPr lang="zh-CN" altLang="en-US" dirty="0">
              <a:solidFill>
                <a:srgbClr val="00B050"/>
              </a:solidFill>
            </a:endParaRPr>
          </a:p>
          <a:p>
            <a:pPr eaLnBrk="0" hangingPunct="0"/>
            <a:r>
              <a:rPr lang="zh-CN" altLang="en-US" dirty="0">
                <a:solidFill>
                  <a:srgbClr val="00B050"/>
                </a:solidFill>
              </a:rPr>
              <a:t>        </a:t>
            </a:r>
            <a:r>
              <a:rPr lang="en-US" altLang="zh-CN" dirty="0" smtClean="0">
                <a:solidFill>
                  <a:srgbClr val="00B050"/>
                </a:solidFill>
              </a:rPr>
              <a:t>OUT </a:t>
            </a:r>
            <a:r>
              <a:rPr lang="en-US" altLang="zh-CN" dirty="0">
                <a:solidFill>
                  <a:srgbClr val="00B050"/>
                </a:solidFill>
              </a:rPr>
              <a:t>DX</a:t>
            </a:r>
            <a:r>
              <a:rPr lang="zh-CN" altLang="en-US" dirty="0">
                <a:solidFill>
                  <a:srgbClr val="00B050"/>
                </a:solidFill>
              </a:rPr>
              <a:t>，</a:t>
            </a:r>
            <a:r>
              <a:rPr lang="en-US" altLang="zh-CN" dirty="0">
                <a:solidFill>
                  <a:srgbClr val="00B050"/>
                </a:solidFill>
              </a:rPr>
              <a:t>AL</a:t>
            </a:r>
          </a:p>
          <a:p>
            <a:pPr eaLnBrk="0" hangingPunct="0"/>
            <a:r>
              <a:rPr lang="en-US" altLang="zh-CN" dirty="0" smtClean="0">
                <a:solidFill>
                  <a:srgbClr val="00B050"/>
                </a:solidFill>
              </a:rPr>
              <a:t>        CALL </a:t>
            </a:r>
            <a:r>
              <a:rPr lang="en-US" altLang="zh-CN" dirty="0">
                <a:solidFill>
                  <a:srgbClr val="00B050"/>
                </a:solidFill>
              </a:rPr>
              <a:t>DELAY</a:t>
            </a:r>
          </a:p>
          <a:p>
            <a:pPr eaLnBrk="0" hangingPunct="0"/>
            <a:r>
              <a:rPr lang="en-US" altLang="zh-CN" dirty="0">
                <a:solidFill>
                  <a:srgbClr val="000066"/>
                </a:solidFill>
              </a:rPr>
              <a:t>        </a:t>
            </a:r>
            <a:r>
              <a:rPr lang="en-US" altLang="zh-CN" dirty="0" smtClean="0">
                <a:solidFill>
                  <a:srgbClr val="000066"/>
                </a:solidFill>
              </a:rPr>
              <a:t>MOV </a:t>
            </a:r>
            <a:r>
              <a:rPr lang="en-US" altLang="zh-CN" dirty="0">
                <a:solidFill>
                  <a:srgbClr val="000066"/>
                </a:solidFill>
              </a:rPr>
              <a:t>AL,40H       </a:t>
            </a:r>
            <a:r>
              <a:rPr lang="en-US" altLang="zh-CN" dirty="0" smtClean="0">
                <a:solidFill>
                  <a:srgbClr val="000066"/>
                </a:solidFill>
              </a:rPr>
              <a:t>; reset</a:t>
            </a:r>
            <a:endParaRPr lang="zh-CN" altLang="en-US" dirty="0">
              <a:solidFill>
                <a:srgbClr val="000066"/>
              </a:solidFill>
            </a:endParaRPr>
          </a:p>
          <a:p>
            <a:pPr eaLnBrk="0" hangingPunct="0"/>
            <a:r>
              <a:rPr lang="zh-CN" altLang="en-US" dirty="0">
                <a:solidFill>
                  <a:srgbClr val="000066"/>
                </a:solidFill>
              </a:rPr>
              <a:t>        </a:t>
            </a:r>
            <a:r>
              <a:rPr lang="en-US" altLang="zh-CN" dirty="0" smtClean="0">
                <a:solidFill>
                  <a:srgbClr val="000066"/>
                </a:solidFill>
              </a:rPr>
              <a:t>OUT </a:t>
            </a:r>
            <a:r>
              <a:rPr lang="en-US" altLang="zh-CN" dirty="0">
                <a:solidFill>
                  <a:srgbClr val="000066"/>
                </a:solidFill>
              </a:rPr>
              <a:t>DX</a:t>
            </a:r>
            <a:r>
              <a:rPr lang="zh-CN" altLang="en-US" dirty="0">
                <a:solidFill>
                  <a:srgbClr val="000066"/>
                </a:solidFill>
              </a:rPr>
              <a:t>，</a:t>
            </a:r>
            <a:r>
              <a:rPr lang="en-US" altLang="zh-CN" dirty="0">
                <a:solidFill>
                  <a:srgbClr val="000066"/>
                </a:solidFill>
              </a:rPr>
              <a:t>AL                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816424" y="2132856"/>
            <a:ext cx="5004048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000" dirty="0">
                <a:solidFill>
                  <a:srgbClr val="000066"/>
                </a:solidFill>
              </a:rPr>
              <a:t>        </a:t>
            </a:r>
            <a:r>
              <a:rPr lang="en-US" altLang="zh-CN" dirty="0">
                <a:solidFill>
                  <a:srgbClr val="000066"/>
                </a:solidFill>
              </a:rPr>
              <a:t>MOV AL</a:t>
            </a:r>
            <a:r>
              <a:rPr lang="zh-CN" altLang="en-US" dirty="0">
                <a:solidFill>
                  <a:srgbClr val="000066"/>
                </a:solidFill>
              </a:rPr>
              <a:t>，</a:t>
            </a:r>
            <a:r>
              <a:rPr lang="en-US" altLang="zh-CN" dirty="0">
                <a:solidFill>
                  <a:srgbClr val="000066"/>
                </a:solidFill>
              </a:rPr>
              <a:t>01001110B    </a:t>
            </a:r>
            <a:r>
              <a:rPr lang="en-US" altLang="zh-CN" dirty="0" smtClean="0">
                <a:solidFill>
                  <a:srgbClr val="000066"/>
                </a:solidFill>
              </a:rPr>
              <a:t>; mode word</a:t>
            </a:r>
            <a:endParaRPr lang="zh-CN" altLang="en-US" dirty="0">
              <a:solidFill>
                <a:srgbClr val="000066"/>
              </a:solidFill>
            </a:endParaRPr>
          </a:p>
          <a:p>
            <a:pPr eaLnBrk="0" hangingPunct="0"/>
            <a:r>
              <a:rPr lang="zh-CN" altLang="en-US" dirty="0">
                <a:solidFill>
                  <a:srgbClr val="000066"/>
                </a:solidFill>
              </a:rPr>
              <a:t>        </a:t>
            </a:r>
            <a:r>
              <a:rPr lang="zh-CN" altLang="en-US" dirty="0" smtClean="0">
                <a:solidFill>
                  <a:srgbClr val="000066"/>
                </a:solidFill>
              </a:rPr>
              <a:t> </a:t>
            </a:r>
            <a:r>
              <a:rPr lang="en-US" altLang="zh-CN" dirty="0" smtClean="0">
                <a:solidFill>
                  <a:srgbClr val="000066"/>
                </a:solidFill>
              </a:rPr>
              <a:t>OUT </a:t>
            </a:r>
            <a:r>
              <a:rPr lang="en-US" altLang="zh-CN" dirty="0">
                <a:solidFill>
                  <a:srgbClr val="000066"/>
                </a:solidFill>
              </a:rPr>
              <a:t>DX</a:t>
            </a:r>
            <a:r>
              <a:rPr lang="zh-CN" altLang="en-US" dirty="0">
                <a:solidFill>
                  <a:srgbClr val="000066"/>
                </a:solidFill>
              </a:rPr>
              <a:t>，</a:t>
            </a:r>
            <a:r>
              <a:rPr lang="en-US" altLang="zh-CN" dirty="0">
                <a:solidFill>
                  <a:srgbClr val="000066"/>
                </a:solidFill>
              </a:rPr>
              <a:t>AL</a:t>
            </a:r>
          </a:p>
          <a:p>
            <a:pPr eaLnBrk="0" hangingPunct="0"/>
            <a:r>
              <a:rPr lang="en-US" altLang="zh-CN" dirty="0">
                <a:solidFill>
                  <a:srgbClr val="000066"/>
                </a:solidFill>
              </a:rPr>
              <a:t>        </a:t>
            </a:r>
            <a:r>
              <a:rPr lang="en-US" altLang="zh-CN" dirty="0" smtClean="0">
                <a:solidFill>
                  <a:srgbClr val="000066"/>
                </a:solidFill>
              </a:rPr>
              <a:t> MOV </a:t>
            </a:r>
            <a:r>
              <a:rPr lang="en-US" altLang="zh-CN" dirty="0">
                <a:solidFill>
                  <a:srgbClr val="000066"/>
                </a:solidFill>
              </a:rPr>
              <a:t>AL</a:t>
            </a:r>
            <a:r>
              <a:rPr lang="zh-CN" altLang="en-US" dirty="0">
                <a:solidFill>
                  <a:srgbClr val="000066"/>
                </a:solidFill>
              </a:rPr>
              <a:t>，</a:t>
            </a:r>
            <a:r>
              <a:rPr lang="en-US" altLang="zh-CN" dirty="0">
                <a:solidFill>
                  <a:srgbClr val="000066"/>
                </a:solidFill>
              </a:rPr>
              <a:t>00110111B  </a:t>
            </a:r>
            <a:r>
              <a:rPr lang="en-US" altLang="zh-CN" dirty="0" smtClean="0">
                <a:solidFill>
                  <a:srgbClr val="000066"/>
                </a:solidFill>
              </a:rPr>
              <a:t>  ;</a:t>
            </a:r>
            <a:r>
              <a:rPr lang="zh-CN" altLang="en-US" dirty="0" smtClean="0">
                <a:solidFill>
                  <a:srgbClr val="000066"/>
                </a:solidFill>
              </a:rPr>
              <a:t> </a:t>
            </a:r>
            <a:r>
              <a:rPr lang="en-US" altLang="zh-CN" dirty="0" smtClean="0">
                <a:solidFill>
                  <a:srgbClr val="000066"/>
                </a:solidFill>
              </a:rPr>
              <a:t>command word</a:t>
            </a:r>
            <a:endParaRPr lang="zh-CN" altLang="en-US" dirty="0">
              <a:solidFill>
                <a:srgbClr val="000066"/>
              </a:solidFill>
            </a:endParaRPr>
          </a:p>
          <a:p>
            <a:pPr eaLnBrk="0" hangingPunct="0"/>
            <a:r>
              <a:rPr lang="zh-CN" altLang="en-US" dirty="0">
                <a:solidFill>
                  <a:srgbClr val="000066"/>
                </a:solidFill>
              </a:rPr>
              <a:t>        </a:t>
            </a:r>
            <a:r>
              <a:rPr lang="zh-CN" altLang="en-US" dirty="0" smtClean="0">
                <a:solidFill>
                  <a:srgbClr val="000066"/>
                </a:solidFill>
              </a:rPr>
              <a:t> </a:t>
            </a:r>
            <a:r>
              <a:rPr lang="en-US" altLang="zh-CN" dirty="0" smtClean="0">
                <a:solidFill>
                  <a:srgbClr val="000066"/>
                </a:solidFill>
              </a:rPr>
              <a:t>OUT </a:t>
            </a:r>
            <a:r>
              <a:rPr lang="en-US" altLang="zh-CN" dirty="0">
                <a:solidFill>
                  <a:srgbClr val="000066"/>
                </a:solidFill>
              </a:rPr>
              <a:t>DX</a:t>
            </a:r>
            <a:r>
              <a:rPr lang="zh-CN" altLang="en-US" dirty="0">
                <a:solidFill>
                  <a:srgbClr val="000066"/>
                </a:solidFill>
              </a:rPr>
              <a:t>，</a:t>
            </a:r>
            <a:r>
              <a:rPr lang="en-US" altLang="zh-CN" dirty="0">
                <a:solidFill>
                  <a:srgbClr val="000066"/>
                </a:solidFill>
              </a:rPr>
              <a:t>AL</a:t>
            </a:r>
          </a:p>
          <a:p>
            <a:pPr eaLnBrk="0" hangingPunct="0"/>
            <a:r>
              <a:rPr lang="en-US" altLang="zh-CN" dirty="0">
                <a:solidFill>
                  <a:srgbClr val="000066"/>
                </a:solidFill>
              </a:rPr>
              <a:t>       </a:t>
            </a:r>
            <a:r>
              <a:rPr lang="en-US" altLang="zh-CN" dirty="0" smtClean="0">
                <a:solidFill>
                  <a:srgbClr val="000066"/>
                </a:solidFill>
              </a:rPr>
              <a:t>  MOV </a:t>
            </a:r>
            <a:r>
              <a:rPr lang="en-US" altLang="zh-CN" dirty="0">
                <a:solidFill>
                  <a:srgbClr val="000066"/>
                </a:solidFill>
              </a:rPr>
              <a:t>CX</a:t>
            </a:r>
            <a:r>
              <a:rPr lang="zh-CN" altLang="en-US" dirty="0">
                <a:solidFill>
                  <a:srgbClr val="000066"/>
                </a:solidFill>
              </a:rPr>
              <a:t>，</a:t>
            </a:r>
            <a:r>
              <a:rPr lang="en-US" altLang="zh-CN" dirty="0">
                <a:solidFill>
                  <a:srgbClr val="000066"/>
                </a:solidFill>
              </a:rPr>
              <a:t>256       </a:t>
            </a:r>
            <a:r>
              <a:rPr lang="en-US" altLang="zh-CN" dirty="0" smtClean="0">
                <a:solidFill>
                  <a:srgbClr val="000066"/>
                </a:solidFill>
              </a:rPr>
              <a:t>; to receive 256 char.</a:t>
            </a:r>
            <a:endParaRPr lang="zh-CN" altLang="en-US" dirty="0">
              <a:solidFill>
                <a:srgbClr val="000066"/>
              </a:solidFill>
            </a:endParaRPr>
          </a:p>
          <a:p>
            <a:pPr eaLnBrk="0" hangingPunct="0"/>
            <a:r>
              <a:rPr lang="zh-CN" altLang="en-US" dirty="0">
                <a:solidFill>
                  <a:srgbClr val="000066"/>
                </a:solidFill>
              </a:rPr>
              <a:t>       </a:t>
            </a:r>
            <a:r>
              <a:rPr lang="zh-CN" altLang="en-US" dirty="0" smtClean="0">
                <a:solidFill>
                  <a:srgbClr val="000066"/>
                </a:solidFill>
              </a:rPr>
              <a:t>  </a:t>
            </a:r>
            <a:r>
              <a:rPr lang="en-US" altLang="zh-CN" dirty="0" smtClean="0">
                <a:solidFill>
                  <a:srgbClr val="000066"/>
                </a:solidFill>
              </a:rPr>
              <a:t>MOV </a:t>
            </a:r>
            <a:r>
              <a:rPr lang="en-US" altLang="zh-CN" dirty="0">
                <a:solidFill>
                  <a:srgbClr val="000066"/>
                </a:solidFill>
              </a:rPr>
              <a:t>SI</a:t>
            </a:r>
            <a:r>
              <a:rPr lang="zh-CN" altLang="en-US" dirty="0">
                <a:solidFill>
                  <a:srgbClr val="000066"/>
                </a:solidFill>
              </a:rPr>
              <a:t>，</a:t>
            </a:r>
            <a:r>
              <a:rPr lang="en-US" altLang="zh-CN" dirty="0" smtClean="0">
                <a:solidFill>
                  <a:srgbClr val="000066"/>
                </a:solidFill>
              </a:rPr>
              <a:t>0</a:t>
            </a:r>
          </a:p>
          <a:p>
            <a:pPr eaLnBrk="0" hangingPunct="0"/>
            <a:r>
              <a:rPr lang="en-US" altLang="zh-CN" dirty="0" smtClean="0">
                <a:solidFill>
                  <a:srgbClr val="FF0000"/>
                </a:solidFill>
              </a:rPr>
              <a:t>NEXT</a:t>
            </a:r>
            <a:r>
              <a:rPr lang="en-US" altLang="zh-CN" dirty="0" smtClean="0">
                <a:solidFill>
                  <a:srgbClr val="000066"/>
                </a:solidFill>
              </a:rPr>
              <a:t>: MOV DX</a:t>
            </a:r>
            <a:r>
              <a:rPr lang="zh-CN" altLang="en-US" dirty="0" smtClean="0">
                <a:solidFill>
                  <a:srgbClr val="000066"/>
                </a:solidFill>
              </a:rPr>
              <a:t>，</a:t>
            </a:r>
            <a:r>
              <a:rPr lang="en-US" altLang="zh-CN" dirty="0" smtClean="0">
                <a:solidFill>
                  <a:srgbClr val="000066"/>
                </a:solidFill>
              </a:rPr>
              <a:t>209H</a:t>
            </a:r>
          </a:p>
          <a:p>
            <a:pPr eaLnBrk="0" hangingPunct="0"/>
            <a:r>
              <a:rPr lang="en-US" altLang="zh-CN" dirty="0" smtClean="0">
                <a:solidFill>
                  <a:srgbClr val="000066"/>
                </a:solidFill>
              </a:rPr>
              <a:t>         </a:t>
            </a:r>
            <a:r>
              <a:rPr lang="en-US" altLang="zh-CN" dirty="0">
                <a:solidFill>
                  <a:srgbClr val="000066"/>
                </a:solidFill>
              </a:rPr>
              <a:t>IN AL</a:t>
            </a:r>
            <a:r>
              <a:rPr lang="zh-CN" altLang="en-US" dirty="0">
                <a:solidFill>
                  <a:srgbClr val="000066"/>
                </a:solidFill>
              </a:rPr>
              <a:t>，</a:t>
            </a:r>
            <a:r>
              <a:rPr lang="en-US" altLang="zh-CN" dirty="0">
                <a:solidFill>
                  <a:srgbClr val="000066"/>
                </a:solidFill>
              </a:rPr>
              <a:t>DX                 </a:t>
            </a:r>
            <a:r>
              <a:rPr lang="en-US" altLang="zh-CN" dirty="0" smtClean="0">
                <a:solidFill>
                  <a:srgbClr val="000066"/>
                </a:solidFill>
              </a:rPr>
              <a:t>; status word</a:t>
            </a:r>
            <a:endParaRPr lang="zh-CN" altLang="en-US" dirty="0">
              <a:solidFill>
                <a:srgbClr val="000066"/>
              </a:solidFill>
            </a:endParaRPr>
          </a:p>
          <a:p>
            <a:pPr eaLnBrk="0" hangingPunct="0"/>
            <a:r>
              <a:rPr lang="zh-CN" altLang="en-US" dirty="0">
                <a:solidFill>
                  <a:srgbClr val="000066"/>
                </a:solidFill>
              </a:rPr>
              <a:t>         </a:t>
            </a:r>
            <a:r>
              <a:rPr lang="en-US" altLang="zh-CN" dirty="0">
                <a:solidFill>
                  <a:srgbClr val="000066"/>
                </a:solidFill>
              </a:rPr>
              <a:t>AND AL</a:t>
            </a:r>
            <a:r>
              <a:rPr lang="zh-CN" altLang="en-US" dirty="0">
                <a:solidFill>
                  <a:srgbClr val="000066"/>
                </a:solidFill>
              </a:rPr>
              <a:t>，</a:t>
            </a:r>
            <a:r>
              <a:rPr lang="en-US" altLang="zh-CN" dirty="0">
                <a:solidFill>
                  <a:srgbClr val="000066"/>
                </a:solidFill>
              </a:rPr>
              <a:t>02H       </a:t>
            </a:r>
            <a:r>
              <a:rPr lang="en-US" altLang="zh-CN" dirty="0" smtClean="0">
                <a:solidFill>
                  <a:srgbClr val="000066"/>
                </a:solidFill>
              </a:rPr>
              <a:t>      ; </a:t>
            </a:r>
            <a:r>
              <a:rPr lang="en-US" altLang="zh-CN" dirty="0" err="1" smtClean="0">
                <a:solidFill>
                  <a:srgbClr val="000066"/>
                </a:solidFill>
              </a:rPr>
              <a:t>RxRDY</a:t>
            </a:r>
            <a:r>
              <a:rPr lang="zh-CN" altLang="en-US" dirty="0">
                <a:solidFill>
                  <a:srgbClr val="000066"/>
                </a:solidFill>
              </a:rPr>
              <a:t>？</a:t>
            </a:r>
          </a:p>
          <a:p>
            <a:pPr eaLnBrk="0" hangingPunct="0"/>
            <a:r>
              <a:rPr lang="zh-CN" altLang="en-US" dirty="0">
                <a:solidFill>
                  <a:srgbClr val="000066"/>
                </a:solidFill>
              </a:rPr>
              <a:t>         </a:t>
            </a:r>
            <a:r>
              <a:rPr lang="en-US" altLang="zh-CN" dirty="0">
                <a:solidFill>
                  <a:srgbClr val="000066"/>
                </a:solidFill>
              </a:rPr>
              <a:t>JZ </a:t>
            </a:r>
            <a:r>
              <a:rPr lang="en-US" altLang="zh-CN" dirty="0">
                <a:solidFill>
                  <a:srgbClr val="FF0000"/>
                </a:solidFill>
              </a:rPr>
              <a:t>NEXT</a:t>
            </a:r>
          </a:p>
          <a:p>
            <a:pPr eaLnBrk="0" hangingPunct="0"/>
            <a:r>
              <a:rPr lang="en-US" altLang="zh-CN" dirty="0">
                <a:solidFill>
                  <a:srgbClr val="000066"/>
                </a:solidFill>
              </a:rPr>
              <a:t>         MOV DX</a:t>
            </a:r>
            <a:r>
              <a:rPr lang="zh-CN" altLang="en-US" dirty="0">
                <a:solidFill>
                  <a:srgbClr val="000066"/>
                </a:solidFill>
              </a:rPr>
              <a:t>，</a:t>
            </a:r>
            <a:r>
              <a:rPr lang="en-US" altLang="zh-CN" dirty="0">
                <a:solidFill>
                  <a:srgbClr val="000066"/>
                </a:solidFill>
              </a:rPr>
              <a:t>208H</a:t>
            </a:r>
          </a:p>
          <a:p>
            <a:pPr eaLnBrk="0" hangingPunct="0"/>
            <a:r>
              <a:rPr lang="en-US" altLang="zh-CN" dirty="0">
                <a:solidFill>
                  <a:srgbClr val="000066"/>
                </a:solidFill>
              </a:rPr>
              <a:t>         IN AL</a:t>
            </a:r>
            <a:r>
              <a:rPr lang="zh-CN" altLang="en-US" dirty="0">
                <a:solidFill>
                  <a:srgbClr val="000066"/>
                </a:solidFill>
              </a:rPr>
              <a:t>，</a:t>
            </a:r>
            <a:r>
              <a:rPr lang="en-US" altLang="zh-CN" dirty="0">
                <a:solidFill>
                  <a:srgbClr val="000066"/>
                </a:solidFill>
              </a:rPr>
              <a:t>DX             </a:t>
            </a:r>
            <a:r>
              <a:rPr lang="en-US" altLang="zh-CN" dirty="0" smtClean="0">
                <a:solidFill>
                  <a:srgbClr val="000066"/>
                </a:solidFill>
              </a:rPr>
              <a:t>    ; receive a char</a:t>
            </a:r>
            <a:endParaRPr lang="zh-CN" altLang="en-US" dirty="0">
              <a:solidFill>
                <a:srgbClr val="000066"/>
              </a:solidFill>
            </a:endParaRPr>
          </a:p>
          <a:p>
            <a:pPr eaLnBrk="0" hangingPunct="0"/>
            <a:r>
              <a:rPr lang="zh-CN" altLang="en-US" dirty="0">
                <a:solidFill>
                  <a:srgbClr val="000066"/>
                </a:solidFill>
              </a:rPr>
              <a:t>         </a:t>
            </a:r>
            <a:r>
              <a:rPr lang="en-US" altLang="zh-CN" dirty="0">
                <a:solidFill>
                  <a:srgbClr val="000066"/>
                </a:solidFill>
              </a:rPr>
              <a:t>MOV buf2[SI]</a:t>
            </a:r>
            <a:r>
              <a:rPr lang="zh-CN" altLang="en-US" dirty="0">
                <a:solidFill>
                  <a:srgbClr val="000066"/>
                </a:solidFill>
              </a:rPr>
              <a:t>，</a:t>
            </a:r>
            <a:r>
              <a:rPr lang="en-US" altLang="zh-CN" dirty="0">
                <a:solidFill>
                  <a:srgbClr val="000066"/>
                </a:solidFill>
              </a:rPr>
              <a:t>AL</a:t>
            </a:r>
          </a:p>
          <a:p>
            <a:pPr eaLnBrk="0" hangingPunct="0"/>
            <a:r>
              <a:rPr lang="en-US" altLang="zh-CN" dirty="0">
                <a:solidFill>
                  <a:srgbClr val="000066"/>
                </a:solidFill>
              </a:rPr>
              <a:t>         INC SI</a:t>
            </a:r>
          </a:p>
          <a:p>
            <a:pPr eaLnBrk="0" hangingPunct="0"/>
            <a:r>
              <a:rPr lang="en-US" altLang="zh-CN" dirty="0">
                <a:solidFill>
                  <a:srgbClr val="000066"/>
                </a:solidFill>
              </a:rPr>
              <a:t>         LOOP </a:t>
            </a:r>
            <a:r>
              <a:rPr lang="en-US" altLang="zh-CN" dirty="0">
                <a:solidFill>
                  <a:srgbClr val="FF0000"/>
                </a:solidFill>
              </a:rPr>
              <a:t>NEXT</a:t>
            </a:r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 flipH="1">
            <a:off x="3779912" y="2276872"/>
            <a:ext cx="14486" cy="43906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Whole Picture of Serial Communication</a:t>
            </a:r>
            <a:endParaRPr lang="en-US" dirty="0"/>
          </a:p>
        </p:txBody>
      </p:sp>
      <p:grpSp>
        <p:nvGrpSpPr>
          <p:cNvPr id="27" name="Group 5"/>
          <p:cNvGrpSpPr>
            <a:grpSpLocks/>
          </p:cNvGrpSpPr>
          <p:nvPr/>
        </p:nvGrpSpPr>
        <p:grpSpPr bwMode="auto">
          <a:xfrm>
            <a:off x="395536" y="2996952"/>
            <a:ext cx="8203259" cy="1944216"/>
            <a:chOff x="92" y="689"/>
            <a:chExt cx="5468" cy="1256"/>
          </a:xfrm>
        </p:grpSpPr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124" y="743"/>
              <a:ext cx="745" cy="95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7"/>
            <p:cNvSpPr>
              <a:spLocks noChangeArrowheads="1"/>
            </p:cNvSpPr>
            <p:nvPr/>
          </p:nvSpPr>
          <p:spPr bwMode="auto">
            <a:xfrm>
              <a:off x="1162" y="1221"/>
              <a:ext cx="686" cy="3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8"/>
            <p:cNvSpPr>
              <a:spLocks noChangeArrowheads="1"/>
            </p:cNvSpPr>
            <p:nvPr/>
          </p:nvSpPr>
          <p:spPr bwMode="auto">
            <a:xfrm>
              <a:off x="2163" y="1259"/>
              <a:ext cx="1313" cy="3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9"/>
            <p:cNvSpPr>
              <a:spLocks noChangeArrowheads="1"/>
            </p:cNvSpPr>
            <p:nvPr/>
          </p:nvSpPr>
          <p:spPr bwMode="auto">
            <a:xfrm>
              <a:off x="4776" y="690"/>
              <a:ext cx="745" cy="9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10"/>
            <p:cNvSpPr>
              <a:spLocks noChangeArrowheads="1"/>
            </p:cNvSpPr>
            <p:nvPr/>
          </p:nvSpPr>
          <p:spPr bwMode="auto">
            <a:xfrm>
              <a:off x="3804" y="1226"/>
              <a:ext cx="686" cy="3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Text Box 11"/>
            <p:cNvSpPr txBox="1">
              <a:spLocks noChangeArrowheads="1"/>
            </p:cNvSpPr>
            <p:nvPr/>
          </p:nvSpPr>
          <p:spPr bwMode="auto">
            <a:xfrm>
              <a:off x="92" y="764"/>
              <a:ext cx="81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dirty="0" smtClean="0"/>
                <a:t>Computer</a:t>
              </a:r>
              <a:endParaRPr lang="zh-CN" altLang="en-US" sz="2000" dirty="0"/>
            </a:p>
          </p:txBody>
        </p:sp>
        <p:sp>
          <p:nvSpPr>
            <p:cNvPr id="34" name="Text Box 12"/>
            <p:cNvSpPr txBox="1">
              <a:spLocks noChangeArrowheads="1"/>
            </p:cNvSpPr>
            <p:nvPr/>
          </p:nvSpPr>
          <p:spPr bwMode="auto">
            <a:xfrm>
              <a:off x="1141" y="1273"/>
              <a:ext cx="765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MODEM</a:t>
              </a:r>
            </a:p>
          </p:txBody>
        </p:sp>
        <p:sp>
          <p:nvSpPr>
            <p:cNvPr id="35" name="Text Box 13"/>
            <p:cNvSpPr txBox="1">
              <a:spLocks noChangeArrowheads="1"/>
            </p:cNvSpPr>
            <p:nvPr/>
          </p:nvSpPr>
          <p:spPr bwMode="auto">
            <a:xfrm>
              <a:off x="3773" y="1275"/>
              <a:ext cx="765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MODEM</a:t>
              </a:r>
            </a:p>
          </p:txBody>
        </p:sp>
        <p:sp>
          <p:nvSpPr>
            <p:cNvPr id="36" name="Text Box 14"/>
            <p:cNvSpPr txBox="1">
              <a:spLocks noChangeArrowheads="1"/>
            </p:cNvSpPr>
            <p:nvPr/>
          </p:nvSpPr>
          <p:spPr bwMode="auto">
            <a:xfrm>
              <a:off x="4747" y="689"/>
              <a:ext cx="81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dirty="0" smtClean="0"/>
                <a:t>Computer</a:t>
              </a:r>
              <a:endParaRPr lang="zh-CN" altLang="en-US" sz="2000" dirty="0"/>
            </a:p>
          </p:txBody>
        </p:sp>
        <p:sp>
          <p:nvSpPr>
            <p:cNvPr id="37" name="Text Box 15"/>
            <p:cNvSpPr txBox="1">
              <a:spLocks noChangeArrowheads="1"/>
            </p:cNvSpPr>
            <p:nvPr/>
          </p:nvSpPr>
          <p:spPr bwMode="auto">
            <a:xfrm>
              <a:off x="2111" y="1283"/>
              <a:ext cx="1436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2000" dirty="0" smtClean="0"/>
                <a:t>channel</a:t>
              </a:r>
              <a:endParaRPr lang="zh-CN" altLang="en-US" sz="1800" dirty="0"/>
            </a:p>
          </p:txBody>
        </p:sp>
        <p:sp>
          <p:nvSpPr>
            <p:cNvPr id="38" name="Line 16"/>
            <p:cNvSpPr>
              <a:spLocks noChangeShapeType="1"/>
            </p:cNvSpPr>
            <p:nvPr/>
          </p:nvSpPr>
          <p:spPr bwMode="auto">
            <a:xfrm>
              <a:off x="869" y="1411"/>
              <a:ext cx="2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7"/>
            <p:cNvSpPr>
              <a:spLocks noChangeShapeType="1"/>
            </p:cNvSpPr>
            <p:nvPr/>
          </p:nvSpPr>
          <p:spPr bwMode="auto">
            <a:xfrm>
              <a:off x="1848" y="1411"/>
              <a:ext cx="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8"/>
            <p:cNvSpPr>
              <a:spLocks noChangeShapeType="1"/>
            </p:cNvSpPr>
            <p:nvPr/>
          </p:nvSpPr>
          <p:spPr bwMode="auto">
            <a:xfrm>
              <a:off x="3476" y="1411"/>
              <a:ext cx="3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9"/>
            <p:cNvSpPr>
              <a:spLocks noChangeShapeType="1"/>
            </p:cNvSpPr>
            <p:nvPr/>
          </p:nvSpPr>
          <p:spPr bwMode="auto">
            <a:xfrm>
              <a:off x="4490" y="1411"/>
              <a:ext cx="2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20"/>
            <p:cNvSpPr>
              <a:spLocks noChangeArrowheads="1"/>
            </p:cNvSpPr>
            <p:nvPr/>
          </p:nvSpPr>
          <p:spPr bwMode="auto">
            <a:xfrm>
              <a:off x="303" y="1308"/>
              <a:ext cx="559" cy="394"/>
            </a:xfrm>
            <a:prstGeom prst="rect">
              <a:avLst/>
            </a:prstGeom>
            <a:noFill/>
            <a:ln w="9525">
              <a:solidFill>
                <a:srgbClr val="A5002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Text Box 21"/>
            <p:cNvSpPr txBox="1">
              <a:spLocks noChangeArrowheads="1"/>
            </p:cNvSpPr>
            <p:nvPr/>
          </p:nvSpPr>
          <p:spPr bwMode="auto">
            <a:xfrm>
              <a:off x="353" y="1273"/>
              <a:ext cx="735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dirty="0" smtClean="0">
                  <a:solidFill>
                    <a:srgbClr val="A50021"/>
                  </a:solidFill>
                </a:rPr>
                <a:t>Serial</a:t>
              </a:r>
            </a:p>
            <a:p>
              <a:r>
                <a:rPr lang="en-US" altLang="zh-CN" sz="2000" dirty="0" smtClean="0">
                  <a:solidFill>
                    <a:srgbClr val="A50021"/>
                  </a:solidFill>
                </a:rPr>
                <a:t>interface</a:t>
              </a:r>
              <a:endParaRPr lang="zh-CN" altLang="en-US" sz="2000" dirty="0">
                <a:solidFill>
                  <a:srgbClr val="A50021"/>
                </a:solidFill>
              </a:endParaRPr>
            </a:p>
          </p:txBody>
        </p:sp>
        <p:sp>
          <p:nvSpPr>
            <p:cNvPr id="44" name="Rectangle 22"/>
            <p:cNvSpPr>
              <a:spLocks noChangeArrowheads="1"/>
            </p:cNvSpPr>
            <p:nvPr/>
          </p:nvSpPr>
          <p:spPr bwMode="auto">
            <a:xfrm>
              <a:off x="4773" y="1274"/>
              <a:ext cx="559" cy="394"/>
            </a:xfrm>
            <a:prstGeom prst="rect">
              <a:avLst/>
            </a:prstGeom>
            <a:noFill/>
            <a:ln w="9525">
              <a:solidFill>
                <a:srgbClr val="A5002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Text Box 23"/>
            <p:cNvSpPr txBox="1">
              <a:spLocks noChangeArrowheads="1"/>
            </p:cNvSpPr>
            <p:nvPr/>
          </p:nvSpPr>
          <p:spPr bwMode="auto">
            <a:xfrm>
              <a:off x="4806" y="1254"/>
              <a:ext cx="735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dirty="0" smtClean="0">
                  <a:solidFill>
                    <a:srgbClr val="A50021"/>
                  </a:solidFill>
                </a:rPr>
                <a:t>Serial </a:t>
              </a:r>
            </a:p>
            <a:p>
              <a:r>
                <a:rPr lang="en-US" altLang="zh-CN" sz="2000" dirty="0" smtClean="0">
                  <a:solidFill>
                    <a:srgbClr val="A50021"/>
                  </a:solidFill>
                </a:rPr>
                <a:t>interface</a:t>
              </a:r>
              <a:endParaRPr lang="zh-CN" altLang="en-US" sz="2000" dirty="0">
                <a:solidFill>
                  <a:srgbClr val="A50021"/>
                </a:solidFill>
              </a:endParaRPr>
            </a:p>
          </p:txBody>
        </p:sp>
        <p:sp>
          <p:nvSpPr>
            <p:cNvPr id="46" name="Text Box 24"/>
            <p:cNvSpPr txBox="1">
              <a:spLocks noChangeArrowheads="1"/>
            </p:cNvSpPr>
            <p:nvPr/>
          </p:nvSpPr>
          <p:spPr bwMode="auto">
            <a:xfrm>
              <a:off x="301" y="1688"/>
              <a:ext cx="446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</a:rPr>
                <a:t>DTE</a:t>
              </a:r>
            </a:p>
          </p:txBody>
        </p:sp>
        <p:sp>
          <p:nvSpPr>
            <p:cNvPr id="47" name="Text Box 25"/>
            <p:cNvSpPr txBox="1">
              <a:spLocks noChangeArrowheads="1"/>
            </p:cNvSpPr>
            <p:nvPr/>
          </p:nvSpPr>
          <p:spPr bwMode="auto">
            <a:xfrm>
              <a:off x="1306" y="1641"/>
              <a:ext cx="455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</a:rPr>
                <a:t>DCE</a:t>
              </a:r>
            </a:p>
          </p:txBody>
        </p:sp>
        <p:sp>
          <p:nvSpPr>
            <p:cNvPr id="48" name="Text Box 26"/>
            <p:cNvSpPr txBox="1">
              <a:spLocks noChangeArrowheads="1"/>
            </p:cNvSpPr>
            <p:nvPr/>
          </p:nvSpPr>
          <p:spPr bwMode="auto">
            <a:xfrm>
              <a:off x="4961" y="1698"/>
              <a:ext cx="549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</a:rPr>
                <a:t>DTE</a:t>
              </a:r>
            </a:p>
          </p:txBody>
        </p:sp>
        <p:sp>
          <p:nvSpPr>
            <p:cNvPr id="49" name="Text Box 27"/>
            <p:cNvSpPr txBox="1">
              <a:spLocks noChangeArrowheads="1"/>
            </p:cNvSpPr>
            <p:nvPr/>
          </p:nvSpPr>
          <p:spPr bwMode="auto">
            <a:xfrm>
              <a:off x="3958" y="1615"/>
              <a:ext cx="455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</a:rPr>
                <a:t>DCE</a:t>
              </a:r>
            </a:p>
          </p:txBody>
        </p:sp>
      </p:grpSp>
      <p:sp>
        <p:nvSpPr>
          <p:cNvPr id="50" name="Text Box 4"/>
          <p:cNvSpPr txBox="1">
            <a:spLocks noChangeArrowheads="1"/>
          </p:cNvSpPr>
          <p:nvPr/>
        </p:nvSpPr>
        <p:spPr bwMode="auto">
          <a:xfrm>
            <a:off x="323528" y="5085184"/>
            <a:ext cx="830103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DTE</a:t>
            </a:r>
            <a:r>
              <a:rPr lang="en-US" altLang="zh-CN" dirty="0" smtClean="0">
                <a:solidFill>
                  <a:schemeClr val="accent2"/>
                </a:solidFill>
              </a:rPr>
              <a:t>- </a:t>
            </a:r>
            <a:r>
              <a:rPr lang="en-US" altLang="zh-CN" dirty="0"/>
              <a:t>Data Terminal </a:t>
            </a:r>
            <a:r>
              <a:rPr lang="en-US" altLang="zh-CN" dirty="0" smtClean="0"/>
              <a:t>Equipment, usually a computer.</a:t>
            </a:r>
            <a:endParaRPr lang="en-US" altLang="zh-CN" dirty="0"/>
          </a:p>
          <a:p>
            <a:pPr marL="457200" indent="-457200">
              <a:spcBef>
                <a:spcPct val="50000"/>
              </a:spcBef>
            </a:pPr>
            <a:r>
              <a:rPr lang="en-US" altLang="zh-CN" dirty="0" smtClean="0">
                <a:solidFill>
                  <a:srgbClr val="0000CC"/>
                </a:solidFill>
              </a:rPr>
              <a:t>DCE</a:t>
            </a:r>
            <a:r>
              <a:rPr lang="en-US" altLang="zh-CN" dirty="0" smtClean="0"/>
              <a:t>- </a:t>
            </a:r>
            <a:r>
              <a:rPr lang="en-US" altLang="zh-CN" dirty="0"/>
              <a:t>Data Communication Equipment</a:t>
            </a:r>
            <a:r>
              <a:rPr lang="en-US" altLang="zh-CN" dirty="0" smtClean="0"/>
              <a:t>, usually a </a:t>
            </a:r>
            <a:r>
              <a:rPr lang="en-US" altLang="zh-CN" i="1" dirty="0" smtClean="0"/>
              <a:t>modem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marL="457200" indent="-457200">
              <a:spcBef>
                <a:spcPct val="5000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Serial interface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–ICs such as 8251A,16550, and 8250, connecting DTE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 DCE</a:t>
            </a:r>
            <a:r>
              <a:rPr lang="en-US" altLang="zh-CN" dirty="0"/>
              <a:t>.</a:t>
            </a:r>
          </a:p>
        </p:txBody>
      </p:sp>
      <p:sp>
        <p:nvSpPr>
          <p:cNvPr id="51" name="矩形 50"/>
          <p:cNvSpPr/>
          <p:nvPr/>
        </p:nvSpPr>
        <p:spPr>
          <a:xfrm>
            <a:off x="395536" y="1772816"/>
            <a:ext cx="83529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sender and receiver need a </a:t>
            </a:r>
            <a:r>
              <a:rPr lang="en-US" b="1" u="sng" dirty="0" smtClean="0">
                <a:solidFill>
                  <a:srgbClr val="7030A0"/>
                </a:solidFill>
              </a:rPr>
              <a:t>protocol</a:t>
            </a:r>
            <a:r>
              <a:rPr lang="en-US" u="sng" dirty="0" smtClean="0"/>
              <a:t> </a:t>
            </a:r>
            <a:r>
              <a:rPr lang="en-US" dirty="0" smtClean="0"/>
              <a:t>to make sense of data: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e.g., how the data is packed, how many bits constitute a character, when the data begin and 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Communication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transfer rate</a:t>
            </a:r>
          </a:p>
          <a:p>
            <a:r>
              <a:rPr lang="en-US" dirty="0" smtClean="0"/>
              <a:t>Synchronization methods</a:t>
            </a:r>
          </a:p>
          <a:p>
            <a:r>
              <a:rPr lang="en-US" dirty="0" smtClean="0"/>
              <a:t>Communication modes</a:t>
            </a:r>
          </a:p>
          <a:p>
            <a:r>
              <a:rPr lang="en-US" dirty="0" smtClean="0"/>
              <a:t>Error detection</a:t>
            </a:r>
          </a:p>
          <a:p>
            <a:r>
              <a:rPr lang="en-US" dirty="0" smtClean="0"/>
              <a:t>Modulation and Demodulation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Transfer Rate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Symbol rate, a misnomer is </a:t>
            </a:r>
            <a:r>
              <a:rPr lang="en-US" i="1" dirty="0" smtClean="0"/>
              <a:t>baud rate</a:t>
            </a:r>
          </a:p>
          <a:p>
            <a:pPr lvl="1"/>
            <a:r>
              <a:rPr lang="en-US" sz="2000" dirty="0" smtClean="0"/>
              <a:t>The number of distinct </a:t>
            </a:r>
            <a:r>
              <a:rPr lang="en-US" sz="2000" dirty="0" smtClean="0">
                <a:hlinkClick r:id="rId2" action="ppaction://hlinkfile" tooltip="Symbol (data)"/>
              </a:rPr>
              <a:t>symbol</a:t>
            </a:r>
            <a:r>
              <a:rPr lang="en-US" sz="2000" dirty="0" smtClean="0"/>
              <a:t> or </a:t>
            </a:r>
            <a:r>
              <a:rPr lang="en-US" sz="2000" u="sng" dirty="0" smtClean="0">
                <a:solidFill>
                  <a:srgbClr val="00B050"/>
                </a:solidFill>
              </a:rPr>
              <a:t>pulse</a:t>
            </a:r>
            <a:r>
              <a:rPr lang="en-US" sz="2000" dirty="0" smtClean="0"/>
              <a:t> changes (signaling events) made to the transmission medium per second in a digitally modulated signal or a line code, quantified using the </a:t>
            </a:r>
            <a:r>
              <a:rPr lang="en-US" sz="2000" u="sng" dirty="0" smtClean="0">
                <a:solidFill>
                  <a:srgbClr val="00B050"/>
                </a:solidFill>
              </a:rPr>
              <a:t>baud</a:t>
            </a:r>
            <a:r>
              <a:rPr lang="en-US" sz="2000" dirty="0" smtClean="0"/>
              <a:t> unit</a:t>
            </a:r>
          </a:p>
          <a:p>
            <a:pPr lvl="1"/>
            <a:r>
              <a:rPr lang="en-IE" sz="2000" dirty="0" smtClean="0"/>
              <a:t>Each symbol can represent one (binary encoded signal) or several bits of data</a:t>
            </a:r>
          </a:p>
          <a:p>
            <a:r>
              <a:rPr lang="en-IE" dirty="0" smtClean="0"/>
              <a:t>Bit rate</a:t>
            </a:r>
          </a:p>
          <a:p>
            <a:pPr lvl="1"/>
            <a:r>
              <a:rPr lang="en-US" sz="2000" dirty="0" smtClean="0"/>
              <a:t>the number of </a:t>
            </a:r>
            <a:r>
              <a:rPr lang="en-US" sz="2000" dirty="0" smtClean="0">
                <a:hlinkClick r:id="rId3" action="ppaction://hlinkfile" tooltip="Bit"/>
              </a:rPr>
              <a:t>bits</a:t>
            </a:r>
            <a:r>
              <a:rPr lang="en-US" sz="2000" dirty="0" smtClean="0"/>
              <a:t> that are conveyed or processed per unit of time, quantified using the </a:t>
            </a:r>
            <a:r>
              <a:rPr lang="en-US" sz="2000" dirty="0" smtClean="0">
                <a:hlinkClick r:id="rId4" action="ppaction://hlinkfile" tooltip="Data rate units"/>
              </a:rPr>
              <a:t>bits per second</a:t>
            </a:r>
            <a:r>
              <a:rPr lang="en-US" sz="2000" dirty="0" smtClean="0"/>
              <a:t> (</a:t>
            </a:r>
            <a:r>
              <a:rPr lang="en-US" sz="2000" b="1" dirty="0" smtClean="0"/>
              <a:t>bit/s</a:t>
            </a:r>
            <a:r>
              <a:rPr lang="en-US" sz="2000" dirty="0" smtClean="0"/>
              <a:t> or </a:t>
            </a:r>
            <a:r>
              <a:rPr lang="en-US" sz="2000" b="1" dirty="0" smtClean="0"/>
              <a:t>bps</a:t>
            </a:r>
            <a:r>
              <a:rPr lang="en-US" sz="2000" dirty="0" smtClean="0"/>
              <a:t>) unit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 Methods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178800" cy="4824536"/>
          </a:xfrm>
        </p:spPr>
        <p:txBody>
          <a:bodyPr/>
          <a:lstStyle/>
          <a:p>
            <a:r>
              <a:rPr lang="en-US" dirty="0" smtClean="0"/>
              <a:t>Asynchronous serial communication:</a:t>
            </a:r>
          </a:p>
          <a:p>
            <a:pPr lvl="1"/>
            <a:r>
              <a:rPr lang="en-US" dirty="0" smtClean="0"/>
              <a:t>Transfer </a:t>
            </a:r>
            <a:r>
              <a:rPr lang="en-US" u="sng" dirty="0" smtClean="0">
                <a:solidFill>
                  <a:schemeClr val="accent6">
                    <a:lumMod val="75000"/>
                  </a:schemeClr>
                </a:solidFill>
              </a:rPr>
              <a:t>one byte</a:t>
            </a:r>
            <a:r>
              <a:rPr lang="en-US" dirty="0" smtClean="0"/>
              <a:t> at a time</a:t>
            </a:r>
          </a:p>
          <a:p>
            <a:pPr lvl="1"/>
            <a:r>
              <a:rPr lang="en-US" dirty="0" smtClean="0"/>
              <a:t>The starting of each byte is asynchronous, and therefore each byte needs synchronization between the sender and the receiver using </a:t>
            </a:r>
            <a:r>
              <a:rPr lang="en-US" u="sng" dirty="0" smtClean="0">
                <a:solidFill>
                  <a:schemeClr val="accent6">
                    <a:lumMod val="75000"/>
                  </a:schemeClr>
                </a:solidFill>
              </a:rPr>
              <a:t>start bit</a:t>
            </a:r>
            <a:r>
              <a:rPr lang="en-US" dirty="0" smtClean="0"/>
              <a:t>.</a:t>
            </a:r>
            <a:endParaRPr lang="en-US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Synchronous serial communication:</a:t>
            </a:r>
          </a:p>
          <a:p>
            <a:pPr lvl="1"/>
            <a:r>
              <a:rPr lang="en-US" dirty="0" smtClean="0"/>
              <a:t>Transfer </a:t>
            </a:r>
            <a:r>
              <a:rPr lang="en-US" u="sng" dirty="0" smtClean="0">
                <a:solidFill>
                  <a:srgbClr val="00B0F0"/>
                </a:solidFill>
              </a:rPr>
              <a:t>a block of data </a:t>
            </a:r>
            <a:r>
              <a:rPr lang="en-US" dirty="0" smtClean="0"/>
              <a:t>at a time</a:t>
            </a:r>
          </a:p>
          <a:p>
            <a:pPr lvl="1"/>
            <a:r>
              <a:rPr lang="en-US" dirty="0" smtClean="0"/>
              <a:t>The sender and the receiver are synchronized at the beginning of data transfer using </a:t>
            </a:r>
            <a:r>
              <a:rPr lang="en-US" u="sng" dirty="0" smtClean="0">
                <a:solidFill>
                  <a:srgbClr val="00B0F0"/>
                </a:solidFill>
              </a:rPr>
              <a:t>synch characters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Transmission</a:t>
            </a:r>
            <a:endParaRPr lang="en-US" dirty="0"/>
          </a:p>
        </p:txBody>
      </p:sp>
      <p:pic>
        <p:nvPicPr>
          <p:cNvPr id="1587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807" y="1666900"/>
            <a:ext cx="7779593" cy="5100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tallings">
  <a:themeElements>
    <a:clrScheme name="stallings.po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stallings.po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tallings.po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llings.po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llings.po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7359</TotalTime>
  <Words>1171</Words>
  <Application>Microsoft Office PowerPoint</Application>
  <PresentationFormat>全屏显示(4:3)</PresentationFormat>
  <Paragraphs>202</Paragraphs>
  <Slides>40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53" baseType="lpstr">
      <vt:lpstr>Monotype Sorts</vt:lpstr>
      <vt:lpstr>宋体</vt:lpstr>
      <vt:lpstr>Arial</vt:lpstr>
      <vt:lpstr>Arial Black</vt:lpstr>
      <vt:lpstr>Calibri</vt:lpstr>
      <vt:lpstr>Tahoma</vt:lpstr>
      <vt:lpstr>Times</vt:lpstr>
      <vt:lpstr>Times New Roman</vt:lpstr>
      <vt:lpstr>Wingdings</vt:lpstr>
      <vt:lpstr>Office 主题</vt:lpstr>
      <vt:lpstr>1_stallings</vt:lpstr>
      <vt:lpstr>Visio</vt:lpstr>
      <vt:lpstr>Microsoft Visio 2003-2010 绘图</vt:lpstr>
      <vt:lpstr>Lecture 11: Serial Data Communication &amp; 8251</vt:lpstr>
      <vt:lpstr>PowerPoint 演示文稿</vt:lpstr>
      <vt:lpstr>Data Communication</vt:lpstr>
      <vt:lpstr>Two Ways: Parallel &amp; Serial</vt:lpstr>
      <vt:lpstr>The Whole Picture of Serial Communication</vt:lpstr>
      <vt:lpstr>Serial Communication</vt:lpstr>
      <vt:lpstr>Data Transfer Rate</vt:lpstr>
      <vt:lpstr>Synchronization Methods</vt:lpstr>
      <vt:lpstr>Asynchronous Transmission</vt:lpstr>
      <vt:lpstr>Asynchronous Transmission</vt:lpstr>
      <vt:lpstr>Asynchronous Transmission</vt:lpstr>
      <vt:lpstr>Amplitude/Phase Distortions</vt:lpstr>
      <vt:lpstr>Asynchronous Transmission</vt:lpstr>
      <vt:lpstr>Asynchronous Transmission</vt:lpstr>
      <vt:lpstr>Asynchronous Transmission</vt:lpstr>
      <vt:lpstr>Asynchronous Transmission</vt:lpstr>
      <vt:lpstr>Asynchronous Transmission</vt:lpstr>
      <vt:lpstr>Asynchronous Transmission</vt:lpstr>
      <vt:lpstr>Synchronous Transmission</vt:lpstr>
      <vt:lpstr>Synchronous Transmission</vt:lpstr>
      <vt:lpstr>Synchronous Transmission</vt:lpstr>
      <vt:lpstr>Synchronous Transmission</vt:lpstr>
      <vt:lpstr>Synchronous Transmission</vt:lpstr>
      <vt:lpstr>Communication Modes</vt:lpstr>
      <vt:lpstr>Error Detection</vt:lpstr>
      <vt:lpstr>Modulation and Demodulation</vt:lpstr>
      <vt:lpstr>Modulation and Demodulation</vt:lpstr>
      <vt:lpstr>8251 USART Chip</vt:lpstr>
      <vt:lpstr>8251</vt:lpstr>
      <vt:lpstr>8251 Communication Interface</vt:lpstr>
      <vt:lpstr>Interfacing to 8088</vt:lpstr>
      <vt:lpstr>8251 Signals</vt:lpstr>
      <vt:lpstr>8251 Mode Word</vt:lpstr>
      <vt:lpstr>8251 Command Word</vt:lpstr>
      <vt:lpstr>8251 Command Word</vt:lpstr>
      <vt:lpstr>8251 Status Word</vt:lpstr>
      <vt:lpstr>Operation of 8251A</vt:lpstr>
      <vt:lpstr>8251A Internal Reset on Power-Up</vt:lpstr>
      <vt:lpstr>8251 Programming Example</vt:lpstr>
      <vt:lpstr>8251 Programming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2: More on I/O and Memory</dc:title>
  <dc:creator>archee</dc:creator>
  <cp:lastModifiedBy>archee</cp:lastModifiedBy>
  <cp:revision>341</cp:revision>
  <dcterms:created xsi:type="dcterms:W3CDTF">2012-02-15T06:15:34Z</dcterms:created>
  <dcterms:modified xsi:type="dcterms:W3CDTF">2019-04-30T05:08:02Z</dcterms:modified>
</cp:coreProperties>
</file>