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61" r:id="rId2"/>
    <p:sldId id="265" r:id="rId3"/>
    <p:sldId id="287" r:id="rId4"/>
    <p:sldId id="289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2" r:id="rId13"/>
    <p:sldId id="286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85" autoAdjust="0"/>
  </p:normalViewPr>
  <p:slideViewPr>
    <p:cSldViewPr snapToGrid="0">
      <p:cViewPr varScale="1">
        <p:scale>
          <a:sx n="86" d="100"/>
          <a:sy n="86" d="100"/>
        </p:scale>
        <p:origin x="16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tackoverflow.com/questions/14703349/mysql-disable-auto-tri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232484" y="4135011"/>
            <a:ext cx="7886700" cy="89951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-SQL-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小组分享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448571" y="5034521"/>
            <a:ext cx="7886700" cy="604299"/>
          </a:xfrm>
        </p:spPr>
        <p:txBody>
          <a:bodyPr/>
          <a:lstStyle/>
          <a:p>
            <a:r>
              <a:rPr lang="zh-CN" altLang="en-US" sz="2000" dirty="0"/>
              <a:t>小组成员：林江浩 亢虎权 王新哲 朱文杰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https://stackoverflow.com/questions/14703349/mysql-disable-auto-trim</a:t>
            </a:r>
            <a:endParaRPr lang="en-US" altLang="zh-CN" dirty="0"/>
          </a:p>
          <a:p>
            <a:r>
              <a:rPr lang="en-US" altLang="zh-CN" dirty="0"/>
              <a:t>SQL 92</a:t>
            </a:r>
            <a:r>
              <a:rPr lang="zh-CN" altLang="en-US" dirty="0"/>
              <a:t>：</a:t>
            </a:r>
            <a:r>
              <a:rPr lang="en-US" altLang="zh-CN" dirty="0"/>
              <a:t>http://www.contrib.andrew.cmu.edu/~shadow/sql/sql1992.txt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75852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#1.2.2</a:t>
            </a:r>
            <a:r>
              <a:rPr lang="zh-CN" altLang="en-US" dirty="0"/>
              <a:t> 字符串比较方式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768E5A-14EA-4E73-874F-6BEBA6F5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3" y="2687781"/>
            <a:ext cx="8372163" cy="36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Document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11719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#1.2.3</a:t>
            </a:r>
            <a:r>
              <a:rPr lang="zh-CN" altLang="en-US" dirty="0"/>
              <a:t> 方言问题？</a:t>
            </a:r>
          </a:p>
        </p:txBody>
      </p:sp>
      <p:pic>
        <p:nvPicPr>
          <p:cNvPr id="2052" name="Picture 4" descr="C:\Users\imwxz\Documents\Tencent Files\289747144\Image\Group\E2AL$L[LT%B43MAGCHMQX70.png">
            <a:extLst>
              <a:ext uri="{FF2B5EF4-FFF2-40B4-BE49-F238E27FC236}">
                <a16:creationId xmlns:a16="http://schemas.microsoft.com/office/drawing/2014/main" id="{27A3B73C-1D70-410C-9443-E517BBE5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4" y="2140054"/>
            <a:ext cx="8472996" cy="460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两台</a:t>
            </a:r>
            <a:r>
              <a:rPr lang="en-US" altLang="zh-CN" dirty="0"/>
              <a:t>Windows </a:t>
            </a:r>
            <a:r>
              <a:rPr lang="en-US" altLang="zh-CN" dirty="0" err="1"/>
              <a:t>Mysql</a:t>
            </a:r>
            <a:r>
              <a:rPr lang="zh-CN" altLang="en-US" dirty="0"/>
              <a:t>分别测试例子和仅添加一条数据的</a:t>
            </a:r>
            <a:r>
              <a:rPr lang="en-US" altLang="zh-CN" dirty="0"/>
              <a:t>takes</a:t>
            </a:r>
            <a:r>
              <a:rPr lang="zh-CN" altLang="en-US" dirty="0"/>
              <a:t>表，分别测试加不加空格的结果，玄学的事情发生了：</a:t>
            </a:r>
            <a:endParaRPr lang="en-US" altLang="zh-CN" dirty="0"/>
          </a:p>
          <a:p>
            <a:r>
              <a:rPr lang="en-US" altLang="zh-CN" dirty="0"/>
              <a:t>Host1</a:t>
            </a:r>
            <a:r>
              <a:rPr lang="zh-CN" altLang="en-US" dirty="0"/>
              <a:t>：例子与</a:t>
            </a:r>
            <a:r>
              <a:rPr lang="en-US" altLang="zh-CN" dirty="0"/>
              <a:t>Doc</a:t>
            </a:r>
            <a:r>
              <a:rPr lang="zh-CN" altLang="en-US" dirty="0"/>
              <a:t>相同，小数据不加空格成功，</a:t>
            </a:r>
            <a:r>
              <a:rPr lang="en-US" altLang="zh-CN" dirty="0"/>
              <a:t>University</a:t>
            </a:r>
            <a:r>
              <a:rPr lang="zh-CN" altLang="en-US" dirty="0"/>
              <a:t>数据库不加空格</a:t>
            </a:r>
            <a:r>
              <a:rPr lang="zh-CN" altLang="en-US" b="1" dirty="0">
                <a:solidFill>
                  <a:srgbClr val="FF0000"/>
                </a:solidFill>
              </a:rPr>
              <a:t>失败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Host2</a:t>
            </a:r>
            <a:r>
              <a:rPr lang="zh-CN" altLang="en-US" dirty="0"/>
              <a:t>：例子与</a:t>
            </a:r>
            <a:r>
              <a:rPr lang="en-US" altLang="zh-CN" dirty="0"/>
              <a:t>Doc</a:t>
            </a:r>
            <a:r>
              <a:rPr lang="zh-CN" altLang="en-US" b="1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（不加空格失败），小数据不加空格</a:t>
            </a:r>
            <a:r>
              <a:rPr lang="zh-CN" altLang="en-US" b="1" dirty="0">
                <a:solidFill>
                  <a:srgbClr val="FF0000"/>
                </a:solidFill>
              </a:rPr>
              <a:t>失败</a:t>
            </a:r>
            <a:r>
              <a:rPr lang="zh-CN" altLang="en-US" dirty="0"/>
              <a:t>，</a:t>
            </a:r>
            <a:r>
              <a:rPr lang="en-US" altLang="zh-CN" dirty="0"/>
              <a:t>University</a:t>
            </a:r>
            <a:r>
              <a:rPr lang="zh-CN" altLang="en-US" dirty="0"/>
              <a:t>数据库不加空格</a:t>
            </a:r>
            <a:r>
              <a:rPr lang="zh-CN" altLang="en-US" b="1" dirty="0">
                <a:solidFill>
                  <a:srgbClr val="FF0000"/>
                </a:solidFill>
              </a:rPr>
              <a:t>失败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上面的测试在</a:t>
            </a:r>
            <a:r>
              <a:rPr lang="en-US" altLang="zh-CN" dirty="0"/>
              <a:t>Workbench</a:t>
            </a:r>
            <a:r>
              <a:rPr lang="zh-CN" altLang="en-US" dirty="0"/>
              <a:t>和</a:t>
            </a:r>
            <a:r>
              <a:rPr lang="en-US" altLang="zh-CN" dirty="0"/>
              <a:t>Console</a:t>
            </a:r>
            <a:r>
              <a:rPr lang="zh-CN" altLang="en-US" dirty="0"/>
              <a:t>下测试相同。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32039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#1.2.4 </a:t>
            </a:r>
            <a:r>
              <a:rPr lang="zh-CN" altLang="en-US" dirty="0"/>
              <a:t>例子</a:t>
            </a:r>
            <a:r>
              <a:rPr lang="en-US" altLang="zh-CN" dirty="0"/>
              <a:t>&amp;</a:t>
            </a:r>
            <a:r>
              <a:rPr lang="zh-CN" altLang="en-US" dirty="0"/>
              <a:t>小数据尝试</a:t>
            </a:r>
          </a:p>
        </p:txBody>
      </p:sp>
    </p:spTree>
    <p:extLst>
      <p:ext uri="{BB962C8B-B14F-4D97-AF65-F5344CB8AC3E}">
        <p14:creationId xmlns:p14="http://schemas.microsoft.com/office/powerpoint/2010/main" val="82758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猜想：</a:t>
            </a:r>
            <a:endParaRPr lang="en-US" altLang="zh-CN" dirty="0"/>
          </a:p>
          <a:p>
            <a:r>
              <a:rPr lang="en-US" altLang="zh-CN" dirty="0"/>
              <a:t>1. Windows</a:t>
            </a:r>
            <a:r>
              <a:rPr lang="zh-CN" altLang="en-US" dirty="0"/>
              <a:t>下的奇怪环境设置（字符集啥的）？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安装</a:t>
            </a:r>
            <a:r>
              <a:rPr lang="en-US" altLang="zh-CN" dirty="0" err="1"/>
              <a:t>Mysql</a:t>
            </a:r>
            <a:r>
              <a:rPr lang="zh-CN" altLang="en-US" dirty="0"/>
              <a:t>时的参数选定？</a:t>
            </a:r>
            <a:endParaRPr lang="en-US" altLang="zh-CN" dirty="0"/>
          </a:p>
          <a:p>
            <a:r>
              <a:rPr lang="zh-CN" altLang="en-US" dirty="0"/>
              <a:t>有待进一步探索</a:t>
            </a:r>
            <a:r>
              <a:rPr lang="en-US" altLang="zh-CN" dirty="0"/>
              <a:t>……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21879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#1.2.5 </a:t>
            </a:r>
            <a:r>
              <a:rPr lang="zh-CN" altLang="en-US" dirty="0"/>
              <a:t>尚未解决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4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12C614-554A-433F-82AC-2DC11639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2" y="822469"/>
            <a:ext cx="8372163" cy="574183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&amp; </a:t>
            </a:r>
            <a:r>
              <a:rPr lang="zh-CN" altLang="en-US" dirty="0"/>
              <a:t>讲在前面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66456F-2D43-482C-BC98-58E7236733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918" y="1743686"/>
            <a:ext cx="8372163" cy="49214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关于我们使用的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版本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MariaDB 10.3.14</a:t>
            </a: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8.0.15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对比成绩的时候用‘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’还是‘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关于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分界符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的使用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FE562D73-F3BC-4D1E-8D4E-CC16C765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0" y="842455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#0 </a:t>
            </a:r>
            <a:r>
              <a:rPr lang="zh-CN" altLang="en-US" dirty="0"/>
              <a:t>我们的</a:t>
            </a:r>
            <a:r>
              <a:rPr lang="en-US" altLang="zh-CN" dirty="0" err="1"/>
              <a:t>sql</a:t>
            </a:r>
            <a:r>
              <a:rPr lang="en-US" altLang="zh-CN" dirty="0"/>
              <a:t> script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B3A659-F440-45F9-8C0C-B21694858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56"/>
            <a:ext cx="5400675" cy="6553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74E224-4ECF-40F9-B344-D5F0117A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71" y="2510809"/>
            <a:ext cx="5638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E148645-0B24-4F8F-9C2F-F0EF34AA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0" y="1604314"/>
            <a:ext cx="3848100" cy="5495925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FE562D73-F3BC-4D1E-8D4E-CC16C765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0" y="842455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#0 </a:t>
            </a:r>
            <a:r>
              <a:rPr lang="zh-CN" altLang="en-US" dirty="0"/>
              <a:t>我们的结果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9839B7-2F58-4BE9-95E7-C0E052FD9B79}"/>
              </a:ext>
            </a:extLst>
          </p:cNvPr>
          <p:cNvSpPr txBox="1"/>
          <p:nvPr/>
        </p:nvSpPr>
        <p:spPr>
          <a:xfrm>
            <a:off x="5388745" y="350668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148rows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17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320" y="842455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#1 </a:t>
            </a:r>
            <a:r>
              <a:rPr lang="zh-CN" altLang="en-US" dirty="0"/>
              <a:t>问题的产生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255842-CAEE-4D49-BD3C-EEF2387DCCC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4024" y="1633490"/>
            <a:ext cx="8064050" cy="2283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65405B-0197-4A05-AA7E-969F1B51943F}"/>
              </a:ext>
            </a:extLst>
          </p:cNvPr>
          <p:cNvSpPr txBox="1"/>
          <p:nvPr/>
        </p:nvSpPr>
        <p:spPr>
          <a:xfrm>
            <a:off x="41263" y="2590545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V1</a:t>
            </a:r>
            <a:endParaRPr lang="zh-CN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01A4A-D2F0-4F18-AB0B-ACEB3C1F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4001960"/>
            <a:ext cx="7504757" cy="2707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1E2189-0B26-40C3-B634-A28D66C6646B}"/>
              </a:ext>
            </a:extLst>
          </p:cNvPr>
          <p:cNvSpPr txBox="1"/>
          <p:nvPr/>
        </p:nvSpPr>
        <p:spPr>
          <a:xfrm>
            <a:off x="41263" y="5170955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V2</a:t>
            </a:r>
            <a:endParaRPr lang="zh-CN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4E758-9524-4B3D-BA70-0A238826CF3C}"/>
              </a:ext>
            </a:extLst>
          </p:cNvPr>
          <p:cNvSpPr txBox="1"/>
          <p:nvPr/>
        </p:nvSpPr>
        <p:spPr>
          <a:xfrm>
            <a:off x="7332956" y="1882066"/>
            <a:ext cx="122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155 Rows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033A5-322A-44F9-A0CA-1DBDCA2CD3C1}"/>
              </a:ext>
            </a:extLst>
          </p:cNvPr>
          <p:cNvSpPr txBox="1"/>
          <p:nvPr/>
        </p:nvSpPr>
        <p:spPr>
          <a:xfrm>
            <a:off x="6036816" y="4847789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Distinct: 155 Rows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189 Rows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一个导师教的两个相同的课但是不是一个学期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学生选了其中一门，但是叉乘之后</a:t>
            </a:r>
            <a:r>
              <a:rPr lang="en-US" altLang="zh-CN" dirty="0"/>
              <a:t>id</a:t>
            </a:r>
            <a:r>
              <a:rPr lang="zh-CN" altLang="en-US" dirty="0"/>
              <a:t>相同，会出现多余项。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25712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 </a:t>
            </a:r>
            <a:r>
              <a:rPr lang="en-US" altLang="zh-CN" dirty="0"/>
              <a:t>#1.1.1 </a:t>
            </a:r>
            <a:r>
              <a:rPr lang="zh-CN" altLang="en-US" dirty="0"/>
              <a:t>深入</a:t>
            </a:r>
            <a:r>
              <a:rPr lang="en-US" altLang="zh-CN" dirty="0"/>
              <a:t>distinct</a:t>
            </a:r>
            <a:endParaRPr lang="zh-CN" altLang="en-US" dirty="0"/>
          </a:p>
        </p:txBody>
      </p:sp>
      <p:pic>
        <p:nvPicPr>
          <p:cNvPr id="1025" name="Picture 1" descr="C:\Users\imwxz\Documents\Tencent Files\289747144\Image\Group\B)YGLRU3SQG3}`0)MCCHYJF.png">
            <a:extLst>
              <a:ext uri="{FF2B5EF4-FFF2-40B4-BE49-F238E27FC236}">
                <a16:creationId xmlns:a16="http://schemas.microsoft.com/office/drawing/2014/main" id="{A40D105A-6FDC-4B87-B1C0-8A3575CE9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42" y="2218145"/>
            <a:ext cx="73247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F687A-825D-4D11-8FF5-66A5B7BCC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3741245"/>
            <a:ext cx="7305675" cy="1343025"/>
          </a:xfrm>
          <a:prstGeom prst="rect">
            <a:avLst/>
          </a:prstGeom>
        </p:spPr>
      </p:pic>
      <p:pic>
        <p:nvPicPr>
          <p:cNvPr id="1029" name="Picture 5" descr="C:\Users\imwxz\Documents\Tencent Files\289747144\Image\Group\`KK])$[R]B1CNX960JS_3]F.png">
            <a:extLst>
              <a:ext uri="{FF2B5EF4-FFF2-40B4-BE49-F238E27FC236}">
                <a16:creationId xmlns:a16="http://schemas.microsoft.com/office/drawing/2014/main" id="{5B0D0873-04FF-4E70-8014-4D32F9CE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0" y="5288201"/>
            <a:ext cx="8750777" cy="61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假如不使用</a:t>
            </a:r>
            <a:r>
              <a:rPr lang="en-US" altLang="zh-CN" dirty="0"/>
              <a:t>distinct</a:t>
            </a:r>
            <a:r>
              <a:rPr lang="zh-CN" altLang="en-US" dirty="0"/>
              <a:t>，直接限定</a:t>
            </a:r>
            <a:r>
              <a:rPr lang="en-US" altLang="zh-CN" dirty="0"/>
              <a:t>year</a:t>
            </a:r>
            <a:r>
              <a:rPr lang="zh-CN" altLang="en-US" dirty="0"/>
              <a:t>等呢？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找数据，发现此人选的课与导师开的课程</a:t>
            </a:r>
            <a:r>
              <a:rPr lang="en-US" altLang="zh-CN" dirty="0" err="1"/>
              <a:t>sec_id,semester,year</a:t>
            </a:r>
            <a:r>
              <a:rPr lang="zh-CN" altLang="en-US" dirty="0"/>
              <a:t>不符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76183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#1.1.2 </a:t>
            </a:r>
            <a:r>
              <a:rPr lang="zh-CN" altLang="en-US" dirty="0"/>
              <a:t>事情并不是这么简单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830640-E885-4C57-96FB-591293CB7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8" y="5651361"/>
            <a:ext cx="8406403" cy="4379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9ECE3E-DCAD-4D6A-9A8E-76665B63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74" y="2137808"/>
            <a:ext cx="6501852" cy="3026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61C288-D898-46F1-993A-B7D1F72CD131}"/>
              </a:ext>
            </a:extLst>
          </p:cNvPr>
          <p:cNvSpPr txBox="1"/>
          <p:nvPr/>
        </p:nvSpPr>
        <p:spPr>
          <a:xfrm>
            <a:off x="6597807" y="2938509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148 Rows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课程开设里有另一门相同课号的课，但是另一个老师授课。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课号只能确定课程类型，不能唯一确定课时！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选的课不是导师的课却由于</a:t>
            </a:r>
            <a:r>
              <a:rPr lang="en-US" altLang="zh-CN" dirty="0" err="1"/>
              <a:t>course_id</a:t>
            </a:r>
            <a:r>
              <a:rPr lang="zh-CN" altLang="en-US" dirty="0"/>
              <a:t>相同，被错误筛选出来产生的问题。</a:t>
            </a:r>
            <a:endParaRPr lang="en-US" altLang="zh-CN" dirty="0"/>
          </a:p>
          <a:p>
            <a:r>
              <a:rPr lang="zh-CN" altLang="en-US" dirty="0"/>
              <a:t>解决方法：</a:t>
            </a:r>
            <a:endParaRPr lang="en-US" altLang="zh-CN" dirty="0"/>
          </a:p>
          <a:p>
            <a:r>
              <a:rPr lang="zh-CN" altLang="en-US" dirty="0"/>
              <a:t>限定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takes.sec_id</a:t>
            </a:r>
            <a:r>
              <a:rPr lang="en-US" altLang="zh-CN" dirty="0"/>
              <a:t> = </a:t>
            </a:r>
            <a:r>
              <a:rPr lang="en-US" altLang="zh-CN" dirty="0" err="1"/>
              <a:t>teaches.sec_id</a:t>
            </a:r>
            <a:r>
              <a:rPr lang="en-US" altLang="zh-CN" dirty="0"/>
              <a:t> and</a:t>
            </a:r>
          </a:p>
          <a:p>
            <a:pPr marL="457200" lvl="1" indent="0">
              <a:buNone/>
            </a:pPr>
            <a:r>
              <a:rPr lang="en-US" altLang="zh-CN" dirty="0" err="1"/>
              <a:t>takes.semester</a:t>
            </a:r>
            <a:r>
              <a:rPr lang="en-US" altLang="zh-CN" dirty="0"/>
              <a:t> = </a:t>
            </a:r>
            <a:r>
              <a:rPr lang="en-US" altLang="zh-CN" dirty="0" err="1"/>
              <a:t>teaches.semester</a:t>
            </a:r>
            <a:r>
              <a:rPr lang="en-US" altLang="zh-CN" dirty="0"/>
              <a:t> and</a:t>
            </a:r>
          </a:p>
          <a:p>
            <a:pPr marL="457200" lvl="1" indent="0">
              <a:buNone/>
            </a:pPr>
            <a:r>
              <a:rPr lang="en-US" altLang="zh-CN" dirty="0" err="1"/>
              <a:t>takes.year</a:t>
            </a:r>
            <a:r>
              <a:rPr lang="en-US" altLang="zh-CN" dirty="0"/>
              <a:t> = </a:t>
            </a:r>
            <a:r>
              <a:rPr lang="en-US" altLang="zh-CN" dirty="0" err="1"/>
              <a:t>teaches.year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45365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#1.1.3 </a:t>
            </a:r>
            <a:r>
              <a:rPr lang="zh-CN" altLang="en-US" dirty="0"/>
              <a:t>数据问题？</a:t>
            </a:r>
            <a:r>
              <a:rPr lang="en-US" altLang="zh-CN" dirty="0"/>
              <a:t>NO</a:t>
            </a:r>
            <a:r>
              <a:rPr lang="zh-CN" altLang="en-US" dirty="0"/>
              <a:t>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8898D-2839-4B3D-8465-15F2AAA05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217938"/>
            <a:ext cx="7029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访问方式的问题？</a:t>
            </a:r>
            <a:endParaRPr lang="en-US" altLang="zh-CN" dirty="0"/>
          </a:p>
          <a:p>
            <a:r>
              <a:rPr lang="zh-CN" altLang="en-US" dirty="0"/>
              <a:t>测试环境：</a:t>
            </a:r>
            <a:endParaRPr lang="en-US" altLang="zh-CN" dirty="0"/>
          </a:p>
          <a:p>
            <a:pPr lvl="1"/>
            <a:r>
              <a:rPr lang="en-US" altLang="zh-CN" dirty="0"/>
              <a:t>Ubuntu - MariaDB - PhpMyAdmin   </a:t>
            </a:r>
            <a:r>
              <a:rPr lang="zh-CN" altLang="en-US" b="1" dirty="0">
                <a:solidFill>
                  <a:srgbClr val="FF0000"/>
                </a:solidFill>
              </a:rPr>
              <a:t>不需要</a:t>
            </a:r>
            <a:r>
              <a:rPr lang="zh-CN" altLang="en-US" dirty="0"/>
              <a:t>加空格</a:t>
            </a:r>
            <a:endParaRPr lang="en-US" altLang="zh-CN" dirty="0"/>
          </a:p>
          <a:p>
            <a:pPr lvl="1"/>
            <a:r>
              <a:rPr lang="en-US" altLang="zh-CN" dirty="0"/>
              <a:t>Ubuntu - MariaDB - Console   </a:t>
            </a:r>
            <a:r>
              <a:rPr lang="zh-CN" altLang="en-US" b="1" dirty="0">
                <a:solidFill>
                  <a:srgbClr val="FF0000"/>
                </a:solidFill>
              </a:rPr>
              <a:t>不需要</a:t>
            </a:r>
            <a:r>
              <a:rPr lang="zh-CN" altLang="en-US" dirty="0"/>
              <a:t>加空格</a:t>
            </a:r>
            <a:endParaRPr lang="en-US" altLang="zh-CN" dirty="0"/>
          </a:p>
          <a:p>
            <a:pPr lvl="1"/>
            <a:r>
              <a:rPr lang="en-US" altLang="zh-CN" dirty="0"/>
              <a:t>Windows - MariaDB - Console   </a:t>
            </a:r>
            <a:r>
              <a:rPr lang="zh-CN" altLang="en-US" b="1" dirty="0">
                <a:solidFill>
                  <a:srgbClr val="FF0000"/>
                </a:solidFill>
              </a:rPr>
              <a:t>不需要</a:t>
            </a:r>
            <a:r>
              <a:rPr lang="zh-CN" altLang="en-US" dirty="0"/>
              <a:t>加空格</a:t>
            </a:r>
            <a:endParaRPr lang="en-US" altLang="zh-CN" dirty="0"/>
          </a:p>
          <a:p>
            <a:pPr lvl="1"/>
            <a:r>
              <a:rPr lang="en-US" altLang="zh-CN" dirty="0"/>
              <a:t>Windows - </a:t>
            </a:r>
            <a:r>
              <a:rPr lang="en-US" altLang="zh-CN" dirty="0" err="1"/>
              <a:t>Mysql</a:t>
            </a:r>
            <a:r>
              <a:rPr lang="en-US" altLang="zh-CN" dirty="0"/>
              <a:t> – Workbench   </a:t>
            </a:r>
            <a:r>
              <a:rPr lang="zh-CN" altLang="en-US" b="1" dirty="0">
                <a:solidFill>
                  <a:srgbClr val="FF0000"/>
                </a:solidFill>
              </a:rPr>
              <a:t>需要</a:t>
            </a:r>
            <a:r>
              <a:rPr lang="zh-CN" altLang="en-US" dirty="0"/>
              <a:t>加空格</a:t>
            </a:r>
            <a:endParaRPr lang="en-US" altLang="zh-CN" dirty="0"/>
          </a:p>
          <a:p>
            <a:pPr lvl="1"/>
            <a:r>
              <a:rPr lang="en-US" altLang="zh-CN" dirty="0"/>
              <a:t>Windows - </a:t>
            </a:r>
            <a:r>
              <a:rPr lang="en-US" altLang="zh-CN" dirty="0" err="1"/>
              <a:t>Mysql</a:t>
            </a:r>
            <a:r>
              <a:rPr lang="en-US" altLang="zh-CN" dirty="0"/>
              <a:t> – Console   </a:t>
            </a:r>
            <a:r>
              <a:rPr lang="zh-CN" altLang="en-US" b="1" dirty="0">
                <a:solidFill>
                  <a:srgbClr val="FF0000"/>
                </a:solidFill>
              </a:rPr>
              <a:t>需要</a:t>
            </a:r>
            <a:r>
              <a:rPr lang="zh-CN" altLang="en-US" dirty="0"/>
              <a:t>加空格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21879"/>
            <a:ext cx="8372163" cy="574183"/>
          </a:xfrm>
        </p:spPr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#1.2.1 </a:t>
            </a:r>
            <a:r>
              <a:rPr lang="zh-CN" altLang="en-US" dirty="0"/>
              <a:t>空格的问题</a:t>
            </a:r>
          </a:p>
        </p:txBody>
      </p:sp>
    </p:spTree>
    <p:extLst>
      <p:ext uri="{BB962C8B-B14F-4D97-AF65-F5344CB8AC3E}">
        <p14:creationId xmlns:p14="http://schemas.microsoft.com/office/powerpoint/2010/main" val="270454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1641</TotalTime>
  <Words>510</Words>
  <Application>Microsoft Office PowerPoint</Application>
  <PresentationFormat>全屏显示(4:3)</PresentationFormat>
  <Paragraphs>70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2016-VI主题</vt:lpstr>
      <vt:lpstr>课程项目-SQL-小组分享</vt:lpstr>
      <vt:lpstr>目录 &amp; 讲在前面</vt:lpstr>
      <vt:lpstr>Q1：#0 我们的sql script</vt:lpstr>
      <vt:lpstr>Q1：#0 我们的结果</vt:lpstr>
      <vt:lpstr>Q1：#1 问题的产生</vt:lpstr>
      <vt:lpstr>Q1： #1.1.1 深入distinct</vt:lpstr>
      <vt:lpstr>Q1：#1.1.2 事情并不是这么简单</vt:lpstr>
      <vt:lpstr>Q1：#1.1.3 数据问题？NO！</vt:lpstr>
      <vt:lpstr>Q1：#1.2.1 空格的问题</vt:lpstr>
      <vt:lpstr>Q1：#1.2.2 字符串比较方式</vt:lpstr>
      <vt:lpstr>Q1：#1.2.3 方言问题？</vt:lpstr>
      <vt:lpstr>Q1：#1.2.4 例子&amp;小数据尝试</vt:lpstr>
      <vt:lpstr>Q1：#1.2.5 尚未解决……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江浩 林</cp:lastModifiedBy>
  <cp:revision>93</cp:revision>
  <dcterms:created xsi:type="dcterms:W3CDTF">2016-01-21T16:32:22Z</dcterms:created>
  <dcterms:modified xsi:type="dcterms:W3CDTF">2019-04-11T02:01:33Z</dcterms:modified>
</cp:coreProperties>
</file>