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2"/>
  </p:notesMasterIdLst>
  <p:sldIdLst>
    <p:sldId id="266" r:id="rId2"/>
    <p:sldId id="271" r:id="rId3"/>
    <p:sldId id="265" r:id="rId4"/>
    <p:sldId id="262" r:id="rId5"/>
    <p:sldId id="263" r:id="rId6"/>
    <p:sldId id="264" r:id="rId7"/>
    <p:sldId id="267" r:id="rId8"/>
    <p:sldId id="269" r:id="rId9"/>
    <p:sldId id="270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2F3"/>
    <a:srgbClr val="FFFFFF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86" d="100"/>
          <a:sy n="86" d="100"/>
        </p:scale>
        <p:origin x="14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10" y="4135011"/>
            <a:ext cx="7886700" cy="89951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-SQL2-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小组分享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448571" y="5034521"/>
            <a:ext cx="7886700" cy="604299"/>
          </a:xfrm>
        </p:spPr>
        <p:txBody>
          <a:bodyPr/>
          <a:lstStyle/>
          <a:p>
            <a:r>
              <a:rPr lang="zh-CN" altLang="en-US" sz="2000" dirty="0"/>
              <a:t>小组成员：林江浩 亢虎权 王新哲 朱文杰</a:t>
            </a:r>
          </a:p>
        </p:txBody>
      </p:sp>
    </p:spTree>
    <p:extLst>
      <p:ext uri="{BB962C8B-B14F-4D97-AF65-F5344CB8AC3E}">
        <p14:creationId xmlns:p14="http://schemas.microsoft.com/office/powerpoint/2010/main" val="211462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512C614-554A-433F-82AC-2DC11639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2" y="822469"/>
            <a:ext cx="8372163" cy="574183"/>
          </a:xfrm>
        </p:spPr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&amp; </a:t>
            </a:r>
            <a:r>
              <a:rPr lang="zh-CN" altLang="en-US" dirty="0"/>
              <a:t>讲在前面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66456F-2D43-482C-BC98-58E7236733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918" y="1743686"/>
            <a:ext cx="8372163" cy="49214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关于我们使用的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版本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MariaDB 10.3.14</a:t>
            </a: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8.0.15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1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5C7D48FB-39BE-4FF7-A2C9-2927684768F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06" y="1628384"/>
            <a:ext cx="6793108" cy="508967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512C614-554A-433F-82AC-2DC11639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2.SQL--ANSWER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75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BF71FA7-9EBF-49D6-8373-20F75D63423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2505205"/>
            <a:ext cx="9144000" cy="3206662"/>
          </a:xfrm>
          <a:prstGeom prst="rect">
            <a:avLst/>
          </a:prstGeom>
        </p:spPr>
      </p:pic>
      <p:sp>
        <p:nvSpPr>
          <p:cNvPr id="5" name="标题 2">
            <a:extLst>
              <a:ext uri="{FF2B5EF4-FFF2-40B4-BE49-F238E27FC236}">
                <a16:creationId xmlns:a16="http://schemas.microsoft.com/office/drawing/2014/main" id="{AF6B01A9-7BBC-4322-A3D8-06DC5111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</p:spPr>
        <p:txBody>
          <a:bodyPr/>
          <a:lstStyle/>
          <a:p>
            <a:r>
              <a:rPr lang="en-US" altLang="zh-CN" dirty="0"/>
              <a:t>2.SQL--</a:t>
            </a:r>
            <a:r>
              <a:rPr lang="zh-CN" altLang="en-US" dirty="0"/>
              <a:t>吐槽大会：</a:t>
            </a:r>
            <a:r>
              <a:rPr lang="en-US" altLang="zh-CN" dirty="0"/>
              <a:t>No Cursor Version</a:t>
            </a:r>
            <a:endParaRPr lang="zh-CN" altLang="en-US" dirty="0"/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1DA62254-F5F5-409D-9040-7BD0BEB37EC0}"/>
              </a:ext>
            </a:extLst>
          </p:cNvPr>
          <p:cNvSpPr/>
          <p:nvPr/>
        </p:nvSpPr>
        <p:spPr>
          <a:xfrm>
            <a:off x="8279704" y="3206663"/>
            <a:ext cx="751562" cy="475989"/>
          </a:xfrm>
          <a:prstGeom prst="borderCallout2">
            <a:avLst>
              <a:gd name="adj1" fmla="val 18750"/>
              <a:gd name="adj2" fmla="val -8333"/>
              <a:gd name="adj3" fmla="val 16118"/>
              <a:gd name="adj4" fmla="val -75001"/>
              <a:gd name="adj5" fmla="val -153289"/>
              <a:gd name="adj6" fmla="val -17333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7347BE-7BAD-41A9-9D5B-7C9C31882BA6}"/>
              </a:ext>
            </a:extLst>
          </p:cNvPr>
          <p:cNvSpPr txBox="1"/>
          <p:nvPr/>
        </p:nvSpPr>
        <p:spPr>
          <a:xfrm>
            <a:off x="6338170" y="2135873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TAKE CARE 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104066EE-7C6D-4409-8091-5CD4BBEFFFB6}"/>
              </a:ext>
            </a:extLst>
          </p:cNvPr>
          <p:cNvSpPr/>
          <p:nvPr/>
        </p:nvSpPr>
        <p:spPr>
          <a:xfrm>
            <a:off x="2219194" y="3632547"/>
            <a:ext cx="3404992" cy="475989"/>
          </a:xfrm>
          <a:prstGeom prst="borderCallout2">
            <a:avLst>
              <a:gd name="adj1" fmla="val 52960"/>
              <a:gd name="adj2" fmla="val 102397"/>
              <a:gd name="adj3" fmla="val 50329"/>
              <a:gd name="adj4" fmla="val 125490"/>
              <a:gd name="adj5" fmla="val 151974"/>
              <a:gd name="adj6" fmla="val 1375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736F01-83C2-4F12-974B-3ECFF757558F}"/>
              </a:ext>
            </a:extLst>
          </p:cNvPr>
          <p:cNvSpPr txBox="1"/>
          <p:nvPr/>
        </p:nvSpPr>
        <p:spPr>
          <a:xfrm>
            <a:off x="6440466" y="4411250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 IT 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标注: 线形(带强调线) 12">
            <a:extLst>
              <a:ext uri="{FF2B5EF4-FFF2-40B4-BE49-F238E27FC236}">
                <a16:creationId xmlns:a16="http://schemas.microsoft.com/office/drawing/2014/main" id="{13B808CE-FA89-4D62-9143-18A733D3C54C}"/>
              </a:ext>
            </a:extLst>
          </p:cNvPr>
          <p:cNvSpPr/>
          <p:nvPr/>
        </p:nvSpPr>
        <p:spPr>
          <a:xfrm rot="5400000">
            <a:off x="2991338" y="592606"/>
            <a:ext cx="355493" cy="4910202"/>
          </a:xfrm>
          <a:prstGeom prst="accentCallout1">
            <a:avLst>
              <a:gd name="adj1" fmla="val 65179"/>
              <a:gd name="adj2" fmla="val -1286"/>
              <a:gd name="adj3" fmla="val 50305"/>
              <a:gd name="adj4" fmla="val 4608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572493-22BC-469A-BD16-40C19D3CB2B4}"/>
              </a:ext>
            </a:extLst>
          </p:cNvPr>
          <p:cNvSpPr txBox="1"/>
          <p:nvPr/>
        </p:nvSpPr>
        <p:spPr>
          <a:xfrm>
            <a:off x="3169084" y="2969510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GOOD HABIT!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D8F6DC-185F-4400-A80C-E8FA0ECF5609}"/>
              </a:ext>
            </a:extLst>
          </p:cNvPr>
          <p:cNvSpPr/>
          <p:nvPr/>
        </p:nvSpPr>
        <p:spPr>
          <a:xfrm>
            <a:off x="6424390" y="4705426"/>
            <a:ext cx="274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COALESCE(SUM(</a:t>
            </a:r>
            <a:r>
              <a:rPr lang="en-US" altLang="zh-CN" b="1" dirty="0">
                <a:solidFill>
                  <a:srgbClr val="FF0000"/>
                </a:solidFill>
              </a:rPr>
              <a:t>salary</a:t>
            </a:r>
            <a:r>
              <a:rPr lang="zh-CN" altLang="en-US" b="1" dirty="0">
                <a:solidFill>
                  <a:srgbClr val="FF0000"/>
                </a:solidFill>
              </a:rPr>
              <a:t>),0) </a:t>
            </a:r>
          </a:p>
        </p:txBody>
      </p:sp>
    </p:spTree>
    <p:extLst>
      <p:ext uri="{BB962C8B-B14F-4D97-AF65-F5344CB8AC3E}">
        <p14:creationId xmlns:p14="http://schemas.microsoft.com/office/powerpoint/2010/main" val="352320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0DC22BF9-7883-40E8-90EE-511351A1279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9318" y="1773784"/>
            <a:ext cx="8921947" cy="4281701"/>
          </a:xfrm>
          <a:prstGeom prst="rect">
            <a:avLst/>
          </a:prstGeom>
        </p:spPr>
      </p:pic>
      <p:sp>
        <p:nvSpPr>
          <p:cNvPr id="5" name="标题 2">
            <a:extLst>
              <a:ext uri="{FF2B5EF4-FFF2-40B4-BE49-F238E27FC236}">
                <a16:creationId xmlns:a16="http://schemas.microsoft.com/office/drawing/2014/main" id="{E790ABCD-15DD-4F69-8098-E4927297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</p:spPr>
        <p:txBody>
          <a:bodyPr/>
          <a:lstStyle/>
          <a:p>
            <a:r>
              <a:rPr lang="en-US" altLang="zh-CN" dirty="0"/>
              <a:t>2.SQL--</a:t>
            </a:r>
            <a:r>
              <a:rPr lang="zh-CN" altLang="en-US" dirty="0"/>
              <a:t>官方版本：</a:t>
            </a:r>
            <a:r>
              <a:rPr lang="en-US" altLang="zh-CN" dirty="0"/>
              <a:t>Cursor Version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D23287AF-195D-4941-8E15-EE5FCC5EDBED}"/>
              </a:ext>
            </a:extLst>
          </p:cNvPr>
          <p:cNvSpPr/>
          <p:nvPr/>
        </p:nvSpPr>
        <p:spPr>
          <a:xfrm>
            <a:off x="766175" y="2079322"/>
            <a:ext cx="1513562" cy="350728"/>
          </a:xfrm>
          <a:prstGeom prst="borderCallout2">
            <a:avLst>
              <a:gd name="adj1" fmla="val 52960"/>
              <a:gd name="adj2" fmla="val 102397"/>
              <a:gd name="adj3" fmla="val 57472"/>
              <a:gd name="adj4" fmla="val 282731"/>
              <a:gd name="adj5" fmla="val -12312"/>
              <a:gd name="adj6" fmla="val 30386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7A6C93-FA26-4FE4-B134-9EB53A795F2C}"/>
              </a:ext>
            </a:extLst>
          </p:cNvPr>
          <p:cNvSpPr txBox="1"/>
          <p:nvPr/>
        </p:nvSpPr>
        <p:spPr>
          <a:xfrm>
            <a:off x="5288071" y="1709990"/>
            <a:ext cx="280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Replace with /FUCK-IT/ 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B3C9BA08-EC6A-41BF-9A19-D0B10B5E83E4}"/>
              </a:ext>
            </a:extLst>
          </p:cNvPr>
          <p:cNvSpPr/>
          <p:nvPr/>
        </p:nvSpPr>
        <p:spPr>
          <a:xfrm>
            <a:off x="7686652" y="2430050"/>
            <a:ext cx="1294509" cy="475989"/>
          </a:xfrm>
          <a:prstGeom prst="borderCallout2">
            <a:avLst>
              <a:gd name="adj1" fmla="val 87171"/>
              <a:gd name="adj2" fmla="val -7365"/>
              <a:gd name="adj3" fmla="val 87171"/>
              <a:gd name="adj4" fmla="val -49843"/>
              <a:gd name="adj5" fmla="val 199342"/>
              <a:gd name="adj6" fmla="val -833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80C-7FB2-4635-AC0F-E2705099FD05}"/>
              </a:ext>
            </a:extLst>
          </p:cNvPr>
          <p:cNvSpPr txBox="1"/>
          <p:nvPr/>
        </p:nvSpPr>
        <p:spPr>
          <a:xfrm>
            <a:off x="6133425" y="3414513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NOTE 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标注: 线形(带强调线) 10">
            <a:extLst>
              <a:ext uri="{FF2B5EF4-FFF2-40B4-BE49-F238E27FC236}">
                <a16:creationId xmlns:a16="http://schemas.microsoft.com/office/drawing/2014/main" id="{0A2AFA81-78CD-4992-BE3E-AAB59E5EF994}"/>
              </a:ext>
            </a:extLst>
          </p:cNvPr>
          <p:cNvSpPr/>
          <p:nvPr/>
        </p:nvSpPr>
        <p:spPr>
          <a:xfrm rot="5400000">
            <a:off x="2801284" y="2672144"/>
            <a:ext cx="355493" cy="3511615"/>
          </a:xfrm>
          <a:prstGeom prst="accentCallout1">
            <a:avLst>
              <a:gd name="adj1" fmla="val 5253"/>
              <a:gd name="adj2" fmla="val -1286"/>
              <a:gd name="adj3" fmla="val -9621"/>
              <a:gd name="adj4" fmla="val 9893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92527C-C0EE-4EE3-A7B1-9AA88255A7B9}"/>
              </a:ext>
            </a:extLst>
          </p:cNvPr>
          <p:cNvSpPr txBox="1"/>
          <p:nvPr/>
        </p:nvSpPr>
        <p:spPr>
          <a:xfrm>
            <a:off x="5136715" y="4421032"/>
            <a:ext cx="189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Just Like A Flag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标注: 线形(带强调线) 12">
            <a:extLst>
              <a:ext uri="{FF2B5EF4-FFF2-40B4-BE49-F238E27FC236}">
                <a16:creationId xmlns:a16="http://schemas.microsoft.com/office/drawing/2014/main" id="{17F9E626-170C-4B5D-8125-EAC5075C9A85}"/>
              </a:ext>
            </a:extLst>
          </p:cNvPr>
          <p:cNvSpPr/>
          <p:nvPr/>
        </p:nvSpPr>
        <p:spPr>
          <a:xfrm rot="5400000">
            <a:off x="3853469" y="3425238"/>
            <a:ext cx="355493" cy="5615988"/>
          </a:xfrm>
          <a:prstGeom prst="accentCallout1">
            <a:avLst>
              <a:gd name="adj1" fmla="val 1684"/>
              <a:gd name="adj2" fmla="val -8333"/>
              <a:gd name="adj3" fmla="val 2423"/>
              <a:gd name="adj4" fmla="val -32036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4EA21E-7F73-4D7E-B960-EF91BB07500F}"/>
              </a:ext>
            </a:extLst>
          </p:cNvPr>
          <p:cNvSpPr txBox="1"/>
          <p:nvPr/>
        </p:nvSpPr>
        <p:spPr>
          <a:xfrm>
            <a:off x="7027101" y="3397775"/>
            <a:ext cx="22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17630.000000003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195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0B9741F-D35B-4ACC-9ABB-5DF521A6EA3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0936" y="1973972"/>
            <a:ext cx="8367387" cy="4314675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7E90E93E-2468-447D-A34D-44E68EC6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</p:spPr>
        <p:txBody>
          <a:bodyPr/>
          <a:lstStyle/>
          <a:p>
            <a:r>
              <a:rPr lang="en-US" altLang="zh-CN" dirty="0"/>
              <a:t>2.SQL--</a:t>
            </a:r>
            <a:r>
              <a:rPr lang="zh-CN" altLang="en-US" dirty="0"/>
              <a:t>官方版本：</a:t>
            </a:r>
            <a:r>
              <a:rPr lang="en-US" altLang="zh-CN" dirty="0"/>
              <a:t>Cursor Version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3EE9F0FC-7ECE-4E83-B660-5FACE74F923D}"/>
              </a:ext>
            </a:extLst>
          </p:cNvPr>
          <p:cNvSpPr/>
          <p:nvPr/>
        </p:nvSpPr>
        <p:spPr>
          <a:xfrm>
            <a:off x="1229637" y="5160723"/>
            <a:ext cx="1638823" cy="425886"/>
          </a:xfrm>
          <a:prstGeom prst="borderCallout2">
            <a:avLst>
              <a:gd name="adj1" fmla="val 52960"/>
              <a:gd name="adj2" fmla="val 102397"/>
              <a:gd name="adj3" fmla="val 50329"/>
              <a:gd name="adj4" fmla="val 125490"/>
              <a:gd name="adj5" fmla="val 90209"/>
              <a:gd name="adj6" fmla="val 15509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4A8B28-C7F6-44D8-9D41-252B7475B316}"/>
              </a:ext>
            </a:extLst>
          </p:cNvPr>
          <p:cNvSpPr txBox="1"/>
          <p:nvPr/>
        </p:nvSpPr>
        <p:spPr>
          <a:xfrm>
            <a:off x="3419605" y="5586609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GOOD HABIT!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1699F6-5DDB-4BBC-AECC-0E496CC9FD44}"/>
              </a:ext>
            </a:extLst>
          </p:cNvPr>
          <p:cNvSpPr/>
          <p:nvPr/>
        </p:nvSpPr>
        <p:spPr>
          <a:xfrm>
            <a:off x="1741118" y="2279737"/>
            <a:ext cx="3043824" cy="1979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8F3DAE-D87C-4755-A262-351BC0BCB93C}"/>
              </a:ext>
            </a:extLst>
          </p:cNvPr>
          <p:cNvSpPr/>
          <p:nvPr/>
        </p:nvSpPr>
        <p:spPr>
          <a:xfrm>
            <a:off x="5774499" y="2279737"/>
            <a:ext cx="3043824" cy="1979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54292F-20CD-4651-B11C-3A4E8F777187}"/>
              </a:ext>
            </a:extLst>
          </p:cNvPr>
          <p:cNvSpPr txBox="1"/>
          <p:nvPr/>
        </p:nvSpPr>
        <p:spPr>
          <a:xfrm>
            <a:off x="4972833" y="2976905"/>
            <a:ext cx="1553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VS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782705-ED80-49EB-A00F-50E0AA6DCD2B}"/>
              </a:ext>
            </a:extLst>
          </p:cNvPr>
          <p:cNvSpPr txBox="1"/>
          <p:nvPr/>
        </p:nvSpPr>
        <p:spPr>
          <a:xfrm>
            <a:off x="5774499" y="2580362"/>
            <a:ext cx="304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repeat</a:t>
            </a:r>
          </a:p>
          <a:p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B0F0"/>
                </a:solidFill>
              </a:rPr>
              <a:t>fetch</a:t>
            </a:r>
            <a:r>
              <a:rPr lang="en-US" altLang="zh-CN" dirty="0"/>
              <a:t> </a:t>
            </a:r>
            <a:r>
              <a:rPr lang="en-US" altLang="zh-CN" b="1" dirty="0"/>
              <a:t>GETSRY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into</a:t>
            </a:r>
            <a:r>
              <a:rPr lang="en-US" altLang="zh-CN" dirty="0"/>
              <a:t> </a:t>
            </a:r>
            <a:r>
              <a:rPr lang="en-US" altLang="zh-CN" b="1" dirty="0"/>
              <a:t>cur;</a:t>
            </a:r>
          </a:p>
          <a:p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B0F0"/>
                </a:solidFill>
              </a:rPr>
              <a:t>set</a:t>
            </a:r>
            <a:r>
              <a:rPr lang="en-US" altLang="zh-CN" dirty="0"/>
              <a:t> </a:t>
            </a:r>
            <a:r>
              <a:rPr lang="en-US" altLang="zh-CN" b="1" dirty="0" err="1"/>
              <a:t>ssum</a:t>
            </a:r>
            <a:r>
              <a:rPr lang="en-US" altLang="zh-CN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ssum+cur</a:t>
            </a:r>
            <a:r>
              <a:rPr lang="en-US" altLang="zh-CN" b="1" dirty="0"/>
              <a:t>;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until</a:t>
            </a:r>
            <a:r>
              <a:rPr lang="en-US" altLang="zh-CN" dirty="0"/>
              <a:t> </a:t>
            </a:r>
            <a:r>
              <a:rPr lang="en-US" altLang="zh-CN" b="1" dirty="0"/>
              <a:t>done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end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repeat</a:t>
            </a:r>
            <a:r>
              <a:rPr lang="en-US" altLang="zh-CN" b="1" dirty="0"/>
              <a:t>;</a:t>
            </a:r>
            <a:endParaRPr lang="zh-CN" altLang="en-US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58BE787-B693-4995-A483-4C03137C9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91" t="23226" r="22463" b="69333"/>
          <a:stretch/>
        </p:blipFill>
        <p:spPr>
          <a:xfrm>
            <a:off x="2228134" y="2905022"/>
            <a:ext cx="2899423" cy="41124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FDAB0D3-78B2-4522-86A6-726AC81E35B2}"/>
              </a:ext>
            </a:extLst>
          </p:cNvPr>
          <p:cNvGrpSpPr/>
          <p:nvPr/>
        </p:nvGrpSpPr>
        <p:grpSpPr>
          <a:xfrm>
            <a:off x="1753644" y="2686782"/>
            <a:ext cx="3270188" cy="1490756"/>
            <a:chOff x="1752749" y="2711229"/>
            <a:chExt cx="3270188" cy="14907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9DAF096-9C18-4E03-A6C9-321FFACD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749" y="2711229"/>
              <a:ext cx="2931985" cy="149075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D8E41D6-5AC3-4BFC-ADBA-89C619320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391" t="23226" r="22463" b="69333"/>
            <a:stretch/>
          </p:blipFill>
          <p:spPr>
            <a:xfrm>
              <a:off x="2278239" y="3119894"/>
              <a:ext cx="2744698" cy="369331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4AC0D18-F59A-40C6-9818-D5BCE29EFA67}"/>
              </a:ext>
            </a:extLst>
          </p:cNvPr>
          <p:cNvGrpSpPr/>
          <p:nvPr/>
        </p:nvGrpSpPr>
        <p:grpSpPr>
          <a:xfrm>
            <a:off x="1816304" y="2341299"/>
            <a:ext cx="3658017" cy="1906089"/>
            <a:chOff x="1777801" y="2328773"/>
            <a:chExt cx="3658017" cy="19060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7983943-745E-4157-9C01-F10C05B53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7801" y="2328773"/>
              <a:ext cx="2943616" cy="1906089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859D763-F497-44C5-A7AB-C5F7B1A23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391" t="23226" r="22463" b="69333"/>
            <a:stretch/>
          </p:blipFill>
          <p:spPr>
            <a:xfrm>
              <a:off x="2196967" y="3680748"/>
              <a:ext cx="3238851" cy="252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258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4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5C7D48FB-39BE-4FF7-A2C9-2927684768F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06" y="1628384"/>
            <a:ext cx="6793108" cy="508967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512C614-554A-433F-82AC-2DC11639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2.SQL—RE-RE-RE-THINK</a:t>
            </a:r>
            <a:endParaRPr lang="zh-CN" altLang="en-US" dirty="0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407637E6-9061-471F-B5E5-BB9A5C2BC605}"/>
              </a:ext>
            </a:extLst>
          </p:cNvPr>
          <p:cNvSpPr/>
          <p:nvPr/>
        </p:nvSpPr>
        <p:spPr>
          <a:xfrm>
            <a:off x="5661767" y="3244240"/>
            <a:ext cx="1490597" cy="11273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273714AE-BB34-48C8-B410-904027CCAB25}"/>
              </a:ext>
            </a:extLst>
          </p:cNvPr>
          <p:cNvSpPr/>
          <p:nvPr/>
        </p:nvSpPr>
        <p:spPr>
          <a:xfrm>
            <a:off x="5661767" y="4597051"/>
            <a:ext cx="1490597" cy="11273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685643BC-6765-414E-96C9-12BC03CBE15E}"/>
              </a:ext>
            </a:extLst>
          </p:cNvPr>
          <p:cNvSpPr/>
          <p:nvPr/>
        </p:nvSpPr>
        <p:spPr>
          <a:xfrm>
            <a:off x="5661766" y="5198301"/>
            <a:ext cx="1490597" cy="11273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4A48CF-7E22-4D8E-832F-A6B056429CAC}"/>
              </a:ext>
            </a:extLst>
          </p:cNvPr>
          <p:cNvSpPr txBox="1"/>
          <p:nvPr/>
        </p:nvSpPr>
        <p:spPr>
          <a:xfrm>
            <a:off x="5849657" y="2755725"/>
            <a:ext cx="1177447" cy="37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 or NULL?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512C614-554A-433F-82AC-2DC11639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2.SQL—RE-RE-RE-THINK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AE1A5-3002-4733-82D9-BA18DAD726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NULL——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该学院的老师工资都未知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该学院的老师都没有工资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该学院没有老师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不存在该学院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0      ——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该学院所有老师的工资和为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Most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Important!! </a:t>
            </a:r>
            <a:r>
              <a:rPr lang="zh-CN" altLang="en-US" b="1" dirty="0">
                <a:solidFill>
                  <a:srgbClr val="FF0000"/>
                </a:solidFill>
              </a:rPr>
              <a:t>用户不喜欢想太多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以此区分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没有这个部门 </a:t>
            </a:r>
            <a:r>
              <a:rPr lang="en-US" altLang="zh-CN" b="1" dirty="0">
                <a:solidFill>
                  <a:srgbClr val="FF0000"/>
                </a:solidFill>
              </a:rPr>
              <a:t>NULL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有这个部门但是没有老师 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9A20A330-6A63-4319-8FA8-BA18EEC422E9}"/>
              </a:ext>
            </a:extLst>
          </p:cNvPr>
          <p:cNvSpPr/>
          <p:nvPr/>
        </p:nvSpPr>
        <p:spPr>
          <a:xfrm>
            <a:off x="5323562" y="4183693"/>
            <a:ext cx="2768252" cy="1803748"/>
          </a:xfrm>
          <a:prstGeom prst="cloudCallout">
            <a:avLst/>
          </a:prstGeom>
          <a:solidFill>
            <a:srgbClr val="BF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814AE2-F4A8-4FFF-8D3D-5DB62D3F30CD}"/>
              </a:ext>
            </a:extLst>
          </p:cNvPr>
          <p:cNvSpPr/>
          <p:nvPr/>
        </p:nvSpPr>
        <p:spPr>
          <a:xfrm>
            <a:off x="5745534" y="4485402"/>
            <a:ext cx="1924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NULL</a:t>
            </a:r>
            <a:r>
              <a:rPr lang="zh-CN" altLang="en-US" sz="2400" b="1" dirty="0">
                <a:solidFill>
                  <a:srgbClr val="FF0000"/>
                </a:solidFill>
              </a:rPr>
              <a:t>？你的程序出</a:t>
            </a:r>
            <a:r>
              <a:rPr lang="en-US" altLang="zh-CN" sz="2400" b="1" dirty="0">
                <a:solidFill>
                  <a:srgbClr val="FF0000"/>
                </a:solidFill>
              </a:rPr>
              <a:t>BUG</a:t>
            </a:r>
            <a:r>
              <a:rPr lang="zh-CN" altLang="en-US" sz="2400" b="1" dirty="0">
                <a:solidFill>
                  <a:srgbClr val="FF0000"/>
                </a:solidFill>
              </a:rPr>
              <a:t>了吧</a:t>
            </a:r>
          </a:p>
        </p:txBody>
      </p:sp>
    </p:spTree>
    <p:extLst>
      <p:ext uri="{BB962C8B-B14F-4D97-AF65-F5344CB8AC3E}">
        <p14:creationId xmlns:p14="http://schemas.microsoft.com/office/powerpoint/2010/main" val="38784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F1C933-7F6E-4EDC-8A48-E15538BFED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decimal </a:t>
            </a:r>
            <a:r>
              <a:rPr lang="zh-CN" altLang="en-US" b="1" dirty="0">
                <a:solidFill>
                  <a:srgbClr val="FF0000"/>
                </a:solidFill>
              </a:rPr>
              <a:t>类型可以精确地表示非常大或非常精确的小数而不失其精确性。在</a:t>
            </a:r>
            <a:r>
              <a:rPr lang="en-US" altLang="zh-CN" b="1" dirty="0" err="1">
                <a:solidFill>
                  <a:srgbClr val="FF0000"/>
                </a:solidFill>
              </a:rPr>
              <a:t>mysql</a:t>
            </a:r>
            <a:r>
              <a:rPr lang="zh-CN" altLang="en-US" b="1" dirty="0">
                <a:solidFill>
                  <a:srgbClr val="FF0000"/>
                </a:solidFill>
              </a:rPr>
              <a:t>内存是以字符串存储的，用于定义要求精确度高的数据。可以指定精度</a:t>
            </a:r>
            <a:r>
              <a:rPr lang="en-US" altLang="zh-CN" b="1" dirty="0">
                <a:solidFill>
                  <a:srgbClr val="FF0000"/>
                </a:solidFill>
              </a:rPr>
              <a:t>decimal(M,N)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float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double</a:t>
            </a:r>
            <a:r>
              <a:rPr lang="zh-CN" altLang="en-US" b="1" dirty="0">
                <a:solidFill>
                  <a:srgbClr val="FF0000"/>
                </a:solidFill>
              </a:rPr>
              <a:t>数据类型被称为近似的数据类型，容易产生误差。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遇到货币这类不容许舍入的数据时，就要用</a:t>
            </a:r>
            <a:r>
              <a:rPr lang="en-US" altLang="zh-CN" b="1" dirty="0">
                <a:solidFill>
                  <a:srgbClr val="FF0000"/>
                </a:solidFill>
              </a:rPr>
              <a:t>integer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decimal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money</a:t>
            </a:r>
            <a:r>
              <a:rPr lang="zh-CN" altLang="en-US" b="1" dirty="0">
                <a:solidFill>
                  <a:srgbClr val="FF0000"/>
                </a:solidFill>
              </a:rPr>
              <a:t>或</a:t>
            </a:r>
            <a:r>
              <a:rPr lang="en-US" altLang="zh-CN" b="1" dirty="0" err="1">
                <a:solidFill>
                  <a:srgbClr val="FF0000"/>
                </a:solidFill>
              </a:rPr>
              <a:t>smallmoney</a:t>
            </a:r>
            <a:r>
              <a:rPr lang="zh-CN" altLang="en-US" b="1" dirty="0">
                <a:solidFill>
                  <a:srgbClr val="FF0000"/>
                </a:solidFill>
              </a:rPr>
              <a:t>数据类型。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BTW</a:t>
            </a:r>
            <a:r>
              <a:rPr lang="zh-CN" altLang="en-US" b="1" dirty="0">
                <a:solidFill>
                  <a:srgbClr val="FF0000"/>
                </a:solidFill>
              </a:rPr>
              <a:t>。。。讲一个小故事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0F542F59-B478-435A-8982-E67F48C3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3" y="974725"/>
            <a:ext cx="8372475" cy="573088"/>
          </a:xfrm>
        </p:spPr>
        <p:txBody>
          <a:bodyPr/>
          <a:lstStyle/>
          <a:p>
            <a:r>
              <a:rPr lang="en-US" altLang="zh-CN" dirty="0"/>
              <a:t>2.SQL—Other Tips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8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1741</TotalTime>
  <Words>308</Words>
  <Application>Microsoft Office PowerPoint</Application>
  <PresentationFormat>全屏显示(4:3)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Calibri</vt:lpstr>
      <vt:lpstr>2016-VI主题</vt:lpstr>
      <vt:lpstr>课程项目-SQL2-小组分享</vt:lpstr>
      <vt:lpstr>目录 &amp; 讲在前面</vt:lpstr>
      <vt:lpstr>2.SQL--ANSWER</vt:lpstr>
      <vt:lpstr>2.SQL--吐槽大会：No Cursor Version</vt:lpstr>
      <vt:lpstr>2.SQL--官方版本：Cursor Version </vt:lpstr>
      <vt:lpstr>2.SQL--官方版本：Cursor Version </vt:lpstr>
      <vt:lpstr>2.SQL—RE-RE-RE-THINK</vt:lpstr>
      <vt:lpstr>2.SQL—RE-RE-RE-THINK</vt:lpstr>
      <vt:lpstr>2.SQL—Other Tips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江浩 林</cp:lastModifiedBy>
  <cp:revision>101</cp:revision>
  <dcterms:created xsi:type="dcterms:W3CDTF">2016-01-21T16:32:22Z</dcterms:created>
  <dcterms:modified xsi:type="dcterms:W3CDTF">2019-04-11T02:01:42Z</dcterms:modified>
</cp:coreProperties>
</file>