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2"/>
  </p:notesMasterIdLst>
  <p:sldIdLst>
    <p:sldId id="261" r:id="rId2"/>
    <p:sldId id="265" r:id="rId3"/>
    <p:sldId id="268" r:id="rId4"/>
    <p:sldId id="269" r:id="rId5"/>
    <p:sldId id="270" r:id="rId6"/>
    <p:sldId id="271" r:id="rId7"/>
    <p:sldId id="272" r:id="rId8"/>
    <p:sldId id="288" r:id="rId9"/>
    <p:sldId id="273" r:id="rId10"/>
    <p:sldId id="25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785" autoAdjust="0"/>
  </p:normalViewPr>
  <p:slideViewPr>
    <p:cSldViewPr snapToGrid="0">
      <p:cViewPr>
        <p:scale>
          <a:sx n="50" d="100"/>
          <a:sy n="50" d="100"/>
        </p:scale>
        <p:origin x="2645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232484" y="4135011"/>
            <a:ext cx="7886700" cy="89951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课程项目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-SQL-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小组分享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448571" y="5034521"/>
            <a:ext cx="7886700" cy="604299"/>
          </a:xfrm>
        </p:spPr>
        <p:txBody>
          <a:bodyPr/>
          <a:lstStyle/>
          <a:p>
            <a:r>
              <a:rPr lang="zh-CN" altLang="en-US" sz="2000" dirty="0"/>
              <a:t>小组成员：林江浩 亢虎权 王新哲 朱文杰</a:t>
            </a:r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512C614-554A-433F-82AC-2DC11639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2" y="822469"/>
            <a:ext cx="8372163" cy="574183"/>
          </a:xfrm>
        </p:spPr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dirty="0"/>
              <a:t>&amp; </a:t>
            </a:r>
            <a:r>
              <a:rPr lang="zh-CN" altLang="en-US" dirty="0"/>
              <a:t>讲在前面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66456F-2D43-482C-BC98-58E7236733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918" y="1743686"/>
            <a:ext cx="8372163" cy="492149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关于我们使用的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版本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MariaDB 10.3.14</a:t>
            </a: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8.0.15</a:t>
            </a:r>
          </a:p>
        </p:txBody>
      </p:sp>
    </p:spTree>
    <p:extLst>
      <p:ext uri="{BB962C8B-B14F-4D97-AF65-F5344CB8AC3E}">
        <p14:creationId xmlns:p14="http://schemas.microsoft.com/office/powerpoint/2010/main" val="33137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1F0C9C-1EEB-4CA9-B810-37CD5F4173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06119" y="1721358"/>
            <a:ext cx="6133166" cy="5035831"/>
          </a:xfrm>
        </p:spPr>
        <p:txBody>
          <a:bodyPr>
            <a:normAutofit lnSpcReduction="10000"/>
          </a:bodyPr>
          <a:lstStyle/>
          <a:p>
            <a:r>
              <a:rPr lang="zh-CN" altLang="en-US" sz="1100" dirty="0"/>
              <a:t>学校为每个专业科系拟定奖学金，希望初步确定人选奖学金人选。</a:t>
            </a:r>
            <a:endParaRPr lang="en-US" altLang="zh-CN" sz="1100" dirty="0"/>
          </a:p>
          <a:p>
            <a:r>
              <a:rPr lang="en-US" altLang="zh-CN" sz="1600" dirty="0"/>
              <a:t>A</a:t>
            </a:r>
            <a:r>
              <a:rPr lang="zh-CN" altLang="en-US" sz="1600" dirty="0"/>
              <a:t>类要求为</a:t>
            </a:r>
            <a:r>
              <a:rPr lang="zh-CN" altLang="en-US" sz="1600" dirty="0">
                <a:solidFill>
                  <a:srgbClr val="FF0000"/>
                </a:solidFill>
              </a:rPr>
              <a:t>至少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>
                <a:solidFill>
                  <a:srgbClr val="FF0000"/>
                </a:solidFill>
              </a:rPr>
              <a:t>门课</a:t>
            </a:r>
            <a:r>
              <a:rPr lang="zh-CN" altLang="en-US" sz="1600" dirty="0"/>
              <a:t>获得</a:t>
            </a:r>
            <a:r>
              <a:rPr lang="en-US" altLang="zh-CN" sz="1600" dirty="0">
                <a:solidFill>
                  <a:srgbClr val="FF0000"/>
                </a:solidFill>
              </a:rPr>
              <a:t>A</a:t>
            </a:r>
            <a:r>
              <a:rPr lang="zh-CN" altLang="en-US" sz="1600" dirty="0">
                <a:solidFill>
                  <a:srgbClr val="FF0000"/>
                </a:solidFill>
              </a:rPr>
              <a:t>及</a:t>
            </a:r>
            <a:r>
              <a:rPr lang="en-US" altLang="zh-CN" sz="1600" dirty="0">
                <a:solidFill>
                  <a:srgbClr val="FF0000"/>
                </a:solidFill>
              </a:rPr>
              <a:t>A</a:t>
            </a:r>
            <a:r>
              <a:rPr lang="zh-CN" altLang="en-US" sz="1600" dirty="0">
                <a:solidFill>
                  <a:srgbClr val="FF0000"/>
                </a:solidFill>
              </a:rPr>
              <a:t>以上评级</a:t>
            </a:r>
            <a:r>
              <a:rPr lang="en-US" altLang="zh-CN" sz="1600" dirty="0">
                <a:solidFill>
                  <a:srgbClr val="FF0000"/>
                </a:solidFill>
              </a:rPr>
              <a:t>, </a:t>
            </a:r>
            <a:r>
              <a:rPr lang="en-US" altLang="zh-CN" sz="1600" dirty="0"/>
              <a:t>B</a:t>
            </a:r>
            <a:r>
              <a:rPr lang="zh-CN" altLang="en-US" sz="1600" dirty="0"/>
              <a:t>类奖学金为</a:t>
            </a:r>
            <a:r>
              <a:rPr lang="zh-CN" altLang="en-US" sz="1600" dirty="0">
                <a:solidFill>
                  <a:srgbClr val="FF0000"/>
                </a:solidFill>
              </a:rPr>
              <a:t>至少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门课</a:t>
            </a:r>
            <a:r>
              <a:rPr lang="zh-CN" altLang="en-US" sz="1600" dirty="0"/>
              <a:t>获得</a:t>
            </a:r>
            <a:r>
              <a:rPr lang="en-US" altLang="zh-CN" sz="1600" dirty="0">
                <a:solidFill>
                  <a:srgbClr val="FF0000"/>
                </a:solidFill>
              </a:rPr>
              <a:t>A</a:t>
            </a:r>
            <a:r>
              <a:rPr lang="zh-CN" altLang="en-US" sz="1600" dirty="0">
                <a:solidFill>
                  <a:srgbClr val="FF0000"/>
                </a:solidFill>
              </a:rPr>
              <a:t>及</a:t>
            </a:r>
            <a:r>
              <a:rPr lang="en-US" altLang="zh-CN" sz="1600" dirty="0">
                <a:solidFill>
                  <a:srgbClr val="FF0000"/>
                </a:solidFill>
              </a:rPr>
              <a:t>A</a:t>
            </a:r>
            <a:r>
              <a:rPr lang="zh-CN" altLang="en-US" sz="1600" dirty="0">
                <a:solidFill>
                  <a:srgbClr val="FF0000"/>
                </a:solidFill>
              </a:rPr>
              <a:t>以上评级 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查询学生获得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的次数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/>
              <a:t>且不存在</a:t>
            </a:r>
            <a:r>
              <a:rPr lang="zh-CN" altLang="en-US" sz="1600" dirty="0">
                <a:solidFill>
                  <a:srgbClr val="FF0000"/>
                </a:solidFill>
              </a:rPr>
              <a:t>科目为</a:t>
            </a:r>
            <a:r>
              <a:rPr lang="en-US" altLang="zh-CN" sz="1600" dirty="0">
                <a:solidFill>
                  <a:srgbClr val="FF0000"/>
                </a:solidFill>
              </a:rPr>
              <a:t>C</a:t>
            </a:r>
            <a:r>
              <a:rPr lang="zh-CN" altLang="en-US" sz="1600" dirty="0">
                <a:solidFill>
                  <a:srgbClr val="FF0000"/>
                </a:solidFill>
              </a:rPr>
              <a:t>类</a:t>
            </a:r>
            <a:r>
              <a:rPr lang="zh-CN" altLang="en-US" sz="1600" dirty="0"/>
              <a:t>。 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或不获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类科目的学生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/>
              <a:t>尝试用</a:t>
            </a:r>
            <a:r>
              <a:rPr lang="en-US" altLang="zh-CN" sz="1200" dirty="0" err="1"/>
              <a:t>sql</a:t>
            </a:r>
            <a:r>
              <a:rPr lang="zh-CN" altLang="en-US" sz="1200" dirty="0"/>
              <a:t>统计筛选得到全校获得</a:t>
            </a:r>
            <a:r>
              <a:rPr lang="en-US" altLang="zh-CN" sz="1200" dirty="0"/>
              <a:t>A</a:t>
            </a:r>
            <a:r>
              <a:rPr lang="zh-CN" altLang="en-US" sz="1200" dirty="0"/>
              <a:t>类奖学金和</a:t>
            </a:r>
            <a:r>
              <a:rPr lang="en-US" altLang="zh-CN" sz="1200" dirty="0"/>
              <a:t>B</a:t>
            </a:r>
            <a:r>
              <a:rPr lang="zh-CN" altLang="en-US" sz="1200" dirty="0"/>
              <a:t>类奖学金的学生，其统计结果格式如下从左到右依次为（专业名，</a:t>
            </a:r>
            <a:r>
              <a:rPr lang="zh-CN" altLang="en-US" sz="1800" dirty="0">
                <a:solidFill>
                  <a:srgbClr val="FF0000"/>
                </a:solidFill>
              </a:rPr>
              <a:t>奖金类型</a:t>
            </a:r>
            <a:r>
              <a:rPr lang="zh-CN" altLang="en-US" sz="1200" dirty="0"/>
              <a:t>，学生学号，学生姓名，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zh-CN" altLang="en-US" sz="1800" dirty="0">
                <a:solidFill>
                  <a:srgbClr val="FF0000"/>
                </a:solidFill>
              </a:rPr>
              <a:t>类数量）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原表不存在此字段，需要使用函数生成新的值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/>
              <a:t>结果以第一列</a:t>
            </a:r>
            <a:r>
              <a:rPr lang="en-US" altLang="zh-CN" sz="1600" dirty="0" err="1"/>
              <a:t>dept_name</a:t>
            </a:r>
            <a:r>
              <a:rPr lang="zh-CN" altLang="en-US" sz="1600" dirty="0"/>
              <a:t>为</a:t>
            </a:r>
            <a:r>
              <a:rPr lang="zh-CN" altLang="en-US" sz="1600" dirty="0">
                <a:solidFill>
                  <a:srgbClr val="FF0000"/>
                </a:solidFill>
              </a:rPr>
              <a:t>第一排序优先级</a:t>
            </a:r>
            <a:r>
              <a:rPr lang="zh-CN" altLang="en-US" sz="1600" dirty="0"/>
              <a:t>，第二列</a:t>
            </a:r>
            <a:r>
              <a:rPr lang="en-US" altLang="zh-CN" sz="1600" dirty="0">
                <a:solidFill>
                  <a:srgbClr val="FF0000"/>
                </a:solidFill>
              </a:rPr>
              <a:t>level</a:t>
            </a:r>
            <a:r>
              <a:rPr lang="zh-CN" altLang="en-US" sz="1600" dirty="0"/>
              <a:t>为</a:t>
            </a:r>
            <a:r>
              <a:rPr lang="zh-CN" altLang="en-US" sz="1600" dirty="0">
                <a:solidFill>
                  <a:srgbClr val="FF0000"/>
                </a:solidFill>
              </a:rPr>
              <a:t>第二排序优先级</a:t>
            </a:r>
            <a:r>
              <a:rPr lang="zh-CN" altLang="en-US" sz="1600" dirty="0"/>
              <a:t>，最后一列</a:t>
            </a:r>
            <a:r>
              <a:rPr lang="en-US" altLang="zh-CN" sz="1600" dirty="0" err="1"/>
              <a:t>A_num</a:t>
            </a:r>
            <a:r>
              <a:rPr lang="zh-CN" altLang="en-US" sz="1600" dirty="0"/>
              <a:t>为</a:t>
            </a:r>
            <a:r>
              <a:rPr lang="zh-CN" altLang="en-US" sz="1600" dirty="0">
                <a:solidFill>
                  <a:srgbClr val="FF0000"/>
                </a:solidFill>
              </a:rPr>
              <a:t>第三排序优先级（逆序）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根据经验，级别高的奖学金应该在前，由‘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A’&lt;‘B’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，我们推测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level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为顺序排列，因此我们得出结论（逆序）只限定于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A_num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区别于上述不存在科目为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类的作用域同时为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类）</a:t>
            </a:r>
          </a:p>
          <a:p>
            <a:endParaRPr lang="en-US" altLang="zh-CN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21FB87-A486-4057-86A9-D3DDC55B6793}"/>
              </a:ext>
            </a:extLst>
          </p:cNvPr>
          <p:cNvSpPr txBox="1"/>
          <p:nvPr/>
        </p:nvSpPr>
        <p:spPr>
          <a:xfrm>
            <a:off x="124288" y="784763"/>
            <a:ext cx="5149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Q3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：需求分析</a:t>
            </a:r>
            <a:endParaRPr lang="en-US" altLang="zh-CN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86D082-2B36-4566-815C-C55CB8962743}"/>
              </a:ext>
            </a:extLst>
          </p:cNvPr>
          <p:cNvSpPr txBox="1"/>
          <p:nvPr/>
        </p:nvSpPr>
        <p:spPr>
          <a:xfrm>
            <a:off x="213063" y="1649495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Phase I.</a:t>
            </a:r>
            <a:r>
              <a:rPr lang="zh-CN" altLang="en-US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404947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321FB87-A486-4057-86A9-D3DDC55B6793}"/>
              </a:ext>
            </a:extLst>
          </p:cNvPr>
          <p:cNvSpPr txBox="1"/>
          <p:nvPr/>
        </p:nvSpPr>
        <p:spPr>
          <a:xfrm>
            <a:off x="124288" y="864665"/>
            <a:ext cx="5189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Q3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：需求实现 </a:t>
            </a: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 A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类的数量</a:t>
            </a:r>
            <a:endParaRPr lang="en-US" altLang="zh-CN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86D082-2B36-4566-815C-C55CB8962743}"/>
              </a:ext>
            </a:extLst>
          </p:cNvPr>
          <p:cNvSpPr txBox="1"/>
          <p:nvPr/>
        </p:nvSpPr>
        <p:spPr>
          <a:xfrm>
            <a:off x="213063" y="1649495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Phase II.</a:t>
            </a:r>
            <a:r>
              <a:rPr lang="zh-CN" altLang="en-US" dirty="0"/>
              <a:t>需求实现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077C19-6F78-4C77-A322-B4703B4DE36D}"/>
              </a:ext>
            </a:extLst>
          </p:cNvPr>
          <p:cNvSpPr/>
          <p:nvPr/>
        </p:nvSpPr>
        <p:spPr>
          <a:xfrm>
            <a:off x="131604" y="2199210"/>
            <a:ext cx="4572000" cy="31136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Clr>
                <a:srgbClr val="C8161E"/>
              </a:buClr>
              <a:buSzPct val="100000"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View Version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Clr>
                <a:srgbClr val="C8161E"/>
              </a:buClr>
              <a:buSzPct val="100000"/>
            </a:pP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drop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view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exists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Clr>
                <a:srgbClr val="C8161E"/>
              </a:buClr>
              <a:buSzPct val="100000"/>
            </a:pP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VIEW a(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ID,A_num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Clr>
                <a:srgbClr val="C8161E"/>
              </a:buClr>
              <a:buSzPct val="100000"/>
            </a:pP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takes.ID,count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Clr>
                <a:srgbClr val="C8161E"/>
              </a:buClr>
              <a:buSzPct val="100000"/>
            </a:pP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takes 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Clr>
                <a:srgbClr val="C8161E"/>
              </a:buClr>
              <a:buSzPct val="100000"/>
            </a:pP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takes.</a:t>
            </a:r>
            <a:r>
              <a:rPr lang="en-US" altLang="zh-CN" sz="1400" dirty="0" err="1">
                <a:latin typeface="Consolas" panose="020B0609020204030204" pitchFamily="49" charset="0"/>
              </a:rPr>
              <a:t>grade</a:t>
            </a:r>
            <a:r>
              <a:rPr lang="en-US" altLang="zh-CN" sz="1400" dirty="0">
                <a:latin typeface="Consolas" panose="020B0609020204030204" pitchFamily="49" charset="0"/>
              </a:rPr>
              <a:t> 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'A 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Clr>
                <a:srgbClr val="C8161E"/>
              </a:buClr>
              <a:buSzPct val="100000"/>
            </a:pP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takes.grade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'A+'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Clr>
                <a:srgbClr val="C8161E"/>
              </a:buClr>
              <a:buSzPct val="100000"/>
            </a:pP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group by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takes.ID;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4852A5B-3C57-469E-960F-A842F233C25F}"/>
              </a:ext>
            </a:extLst>
          </p:cNvPr>
          <p:cNvCxnSpPr/>
          <p:nvPr/>
        </p:nvCxnSpPr>
        <p:spPr>
          <a:xfrm>
            <a:off x="2795912" y="2097741"/>
            <a:ext cx="0" cy="458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86827C2-B0DD-43A6-874B-631AFA7C8CA7}"/>
              </a:ext>
            </a:extLst>
          </p:cNvPr>
          <p:cNvSpPr/>
          <p:nvPr/>
        </p:nvSpPr>
        <p:spPr>
          <a:xfrm>
            <a:off x="2805055" y="220577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With Version</a:t>
            </a:r>
          </a:p>
          <a:p>
            <a:endParaRPr lang="en-US" altLang="zh-CN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ID,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COUNT(*)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A_num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takes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ID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ID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takes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grade 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‘C+’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grade 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‘C ’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grade =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‘C-’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(grade=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‘A ’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grade=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‘A+’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GROUP BY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ID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A4C13F0-BD93-4C5C-8DE4-260CB122822A}"/>
              </a:ext>
            </a:extLst>
          </p:cNvPr>
          <p:cNvCxnSpPr/>
          <p:nvPr/>
        </p:nvCxnSpPr>
        <p:spPr>
          <a:xfrm>
            <a:off x="4892757" y="2014713"/>
            <a:ext cx="0" cy="458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6D67DB5-C759-4FC4-B2D6-943E04D1AD18}"/>
              </a:ext>
            </a:extLst>
          </p:cNvPr>
          <p:cNvSpPr/>
          <p:nvPr/>
        </p:nvSpPr>
        <p:spPr>
          <a:xfrm>
            <a:off x="4892757" y="2217495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直接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Query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（先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View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处理无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类的查询）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available_student.dept_name</a:t>
            </a:r>
            <a:r>
              <a:rPr lang="en-US" altLang="zh-CN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GETLEVEL(COUNT(</a:t>
            </a:r>
            <a:r>
              <a:rPr lang="en-US" altLang="zh-CN" sz="1400" dirty="0" err="1">
                <a:latin typeface="Consolas" panose="020B0609020204030204" pitchFamily="49" charset="0"/>
              </a:rPr>
              <a:t>takes.grade</a:t>
            </a:r>
            <a:r>
              <a:rPr lang="en-US" altLang="zh-CN" sz="1400" dirty="0">
                <a:latin typeface="Consolas" panose="020B0609020204030204" pitchFamily="49" charset="0"/>
              </a:rPr>
              <a:t>))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level,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available_student.ID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s_id</a:t>
            </a:r>
            <a:r>
              <a:rPr lang="en-US" altLang="zh-CN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available_student.name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s_name</a:t>
            </a:r>
            <a:r>
              <a:rPr lang="en-US" altLang="zh-CN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COUNT(</a:t>
            </a:r>
            <a:r>
              <a:rPr lang="en-US" altLang="zh-CN" sz="1400" dirty="0" err="1">
                <a:latin typeface="Consolas" panose="020B0609020204030204" pitchFamily="49" charset="0"/>
              </a:rPr>
              <a:t>takes.grade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A_num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available_student</a:t>
            </a:r>
            <a:r>
              <a:rPr lang="en-US" altLang="zh-CN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takes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available_student.ID = takes.ID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takes.grade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‘A ’</a:t>
            </a:r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’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takes.grade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‘A+’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order by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student.dept_name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level, 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A_num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1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321FB87-A486-4057-86A9-D3DDC55B6793}"/>
              </a:ext>
            </a:extLst>
          </p:cNvPr>
          <p:cNvSpPr txBox="1"/>
          <p:nvPr/>
        </p:nvSpPr>
        <p:spPr>
          <a:xfrm>
            <a:off x="124288" y="864665"/>
            <a:ext cx="552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Q3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：需求实现 </a:t>
            </a: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筛去</a:t>
            </a: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类学生</a:t>
            </a:r>
            <a:endParaRPr lang="en-US" altLang="zh-CN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86D082-2B36-4566-815C-C55CB8962743}"/>
              </a:ext>
            </a:extLst>
          </p:cNvPr>
          <p:cNvSpPr txBox="1"/>
          <p:nvPr/>
        </p:nvSpPr>
        <p:spPr>
          <a:xfrm>
            <a:off x="213063" y="1649495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Phase II.</a:t>
            </a:r>
            <a:r>
              <a:rPr lang="zh-CN" altLang="en-US" dirty="0"/>
              <a:t>需求实现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077C19-6F78-4C77-A322-B4703B4DE36D}"/>
              </a:ext>
            </a:extLst>
          </p:cNvPr>
          <p:cNvSpPr/>
          <p:nvPr/>
        </p:nvSpPr>
        <p:spPr>
          <a:xfrm>
            <a:off x="6425604" y="2152912"/>
            <a:ext cx="4572000" cy="424885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Clr>
                <a:srgbClr val="C8161E"/>
              </a:buClr>
              <a:buSzPct val="100000"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View Version</a:t>
            </a:r>
          </a:p>
          <a:p>
            <a:endParaRPr lang="en-US" altLang="zh-CN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drop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view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exists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available_student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VIEW 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available_student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400" dirty="0">
                <a:latin typeface="Consolas" panose="020B0609020204030204" pitchFamily="49" charset="0"/>
              </a:rPr>
              <a:t>student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student.ID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student.ID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student,takes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student.ID = takes.ID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takes.grade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&gt;= 'C’);</a:t>
            </a:r>
          </a:p>
          <a:p>
            <a:endParaRPr lang="en-US" altLang="zh-CN" sz="105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小</a:t>
            </a:r>
            <a:r>
              <a:rPr lang="en-US" altLang="zh-CN" sz="2400" dirty="0">
                <a:latin typeface="Consolas" panose="020B0609020204030204" pitchFamily="49" charset="0"/>
              </a:rPr>
              <a:t>Trick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4852A5B-3C57-469E-960F-A842F233C25F}"/>
              </a:ext>
            </a:extLst>
          </p:cNvPr>
          <p:cNvCxnSpPr/>
          <p:nvPr/>
        </p:nvCxnSpPr>
        <p:spPr>
          <a:xfrm>
            <a:off x="4341248" y="2080420"/>
            <a:ext cx="0" cy="458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86827C2-B0DD-43A6-874B-631AFA7C8CA7}"/>
              </a:ext>
            </a:extLst>
          </p:cNvPr>
          <p:cNvSpPr/>
          <p:nvPr/>
        </p:nvSpPr>
        <p:spPr>
          <a:xfrm>
            <a:off x="4429424" y="2217494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With Version</a:t>
            </a:r>
          </a:p>
          <a:p>
            <a:endParaRPr lang="en-US" altLang="zh-CN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ID,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COUNT(*)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A_num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takes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ID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ID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takes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grade 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'C+’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grade 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'C ‘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grade =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'C-'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(grade=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'A ‘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grade=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'A+'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GROUP BY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ID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A4C13F0-BD93-4C5C-8DE4-260CB122822A}"/>
              </a:ext>
            </a:extLst>
          </p:cNvPr>
          <p:cNvCxnSpPr/>
          <p:nvPr/>
        </p:nvCxnSpPr>
        <p:spPr>
          <a:xfrm>
            <a:off x="6300933" y="2047359"/>
            <a:ext cx="0" cy="458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6D67DB5-C759-4FC4-B2D6-943E04D1AD18}"/>
              </a:ext>
            </a:extLst>
          </p:cNvPr>
          <p:cNvSpPr/>
          <p:nvPr/>
        </p:nvSpPr>
        <p:spPr>
          <a:xfrm>
            <a:off x="124288" y="2217494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直接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Query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（先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View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处理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类数目的查询）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student.dept_name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a.A_NUM</a:t>
            </a:r>
            <a:r>
              <a:rPr lang="en-US" altLang="zh-CN" sz="1400" dirty="0">
                <a:latin typeface="Consolas" panose="020B0609020204030204" pitchFamily="49" charset="0"/>
              </a:rPr>
              <a:t>&gt;1,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400" dirty="0"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'B’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level,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student.id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s_id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student.name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s_name</a:t>
            </a:r>
            <a:r>
              <a:rPr lang="en-US" altLang="zh-CN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A_NUM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A_num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a, student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student.id=a.id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student.id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 distinct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ID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takes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grade &gt;=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'C’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order by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student.dept_name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level, 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A_num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321FB87-A486-4057-86A9-D3DDC55B6793}"/>
              </a:ext>
            </a:extLst>
          </p:cNvPr>
          <p:cNvSpPr txBox="1"/>
          <p:nvPr/>
        </p:nvSpPr>
        <p:spPr>
          <a:xfrm>
            <a:off x="124288" y="864665"/>
            <a:ext cx="6632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Q3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：需求实现 </a:t>
            </a: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用函数产生新字段</a:t>
            </a:r>
            <a:endParaRPr lang="en-US" altLang="zh-CN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86D082-2B36-4566-815C-C55CB8962743}"/>
              </a:ext>
            </a:extLst>
          </p:cNvPr>
          <p:cNvSpPr txBox="1"/>
          <p:nvPr/>
        </p:nvSpPr>
        <p:spPr>
          <a:xfrm>
            <a:off x="213063" y="1649495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Phase II.</a:t>
            </a:r>
            <a:r>
              <a:rPr lang="zh-CN" altLang="en-US" dirty="0"/>
              <a:t>需求实现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077C19-6F78-4C77-A322-B4703B4DE36D}"/>
              </a:ext>
            </a:extLst>
          </p:cNvPr>
          <p:cNvSpPr/>
          <p:nvPr/>
        </p:nvSpPr>
        <p:spPr>
          <a:xfrm>
            <a:off x="203588" y="2175262"/>
            <a:ext cx="4572000" cy="43642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Clr>
                <a:srgbClr val="C8161E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类科目：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Count</a:t>
            </a:r>
          </a:p>
          <a:p>
            <a:endParaRPr lang="en-US" altLang="zh-CN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ID, 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COUNT(*) as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A_num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takes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ID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ID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takes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grade 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'C+’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grade 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'C ‘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grade =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'C-'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(grade=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'A ‘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grade=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'A+'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GROUP BY ID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)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4852A5B-3C57-469E-960F-A842F233C25F}"/>
              </a:ext>
            </a:extLst>
          </p:cNvPr>
          <p:cNvCxnSpPr/>
          <p:nvPr/>
        </p:nvCxnSpPr>
        <p:spPr>
          <a:xfrm>
            <a:off x="2357000" y="1955884"/>
            <a:ext cx="0" cy="458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86827C2-B0DD-43A6-874B-631AFA7C8CA7}"/>
              </a:ext>
            </a:extLst>
          </p:cNvPr>
          <p:cNvSpPr/>
          <p:nvPr/>
        </p:nvSpPr>
        <p:spPr>
          <a:xfrm>
            <a:off x="2622174" y="221698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奖金类型：自定义函数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drop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exists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getlevel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Delimiter //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getlevel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numOfA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returns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  if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numOfA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&gt;= 2 then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return 'A';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  else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return 'B';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  end if;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latin typeface="Consolas" panose="020B0609020204030204" pitchFamily="49" charset="0"/>
              </a:rPr>
              <a:t> //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Delimiter 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A4C13F0-BD93-4C5C-8DE4-260CB122822A}"/>
              </a:ext>
            </a:extLst>
          </p:cNvPr>
          <p:cNvCxnSpPr/>
          <p:nvPr/>
        </p:nvCxnSpPr>
        <p:spPr>
          <a:xfrm>
            <a:off x="5343682" y="2097741"/>
            <a:ext cx="0" cy="458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6D67DB5-C759-4FC4-B2D6-943E04D1AD18}"/>
              </a:ext>
            </a:extLst>
          </p:cNvPr>
          <p:cNvSpPr/>
          <p:nvPr/>
        </p:nvSpPr>
        <p:spPr>
          <a:xfrm>
            <a:off x="5343682" y="2205770"/>
            <a:ext cx="4572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奖金类型：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student.dept_name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student.id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s_id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if(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a.A_NUM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&gt;1,'A','B’) as level,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student.name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s_name</a:t>
            </a:r>
            <a:r>
              <a:rPr lang="en-US" altLang="zh-CN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A_NUM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A_num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a, student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student.id=a.id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student.id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 distinct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ID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takes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grade &gt;=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'C’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order by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student.dept_name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level, 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A_num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1F0C9C-1EEB-4CA9-B810-37CD5F4173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1279" y="3146002"/>
            <a:ext cx="8632721" cy="2062504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第一顺序，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level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第二顺序，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A_num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第三逆序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21FB87-A486-4057-86A9-D3DDC55B6793}"/>
              </a:ext>
            </a:extLst>
          </p:cNvPr>
          <p:cNvSpPr txBox="1"/>
          <p:nvPr/>
        </p:nvSpPr>
        <p:spPr>
          <a:xfrm>
            <a:off x="124288" y="864665"/>
            <a:ext cx="5484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Q3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：需求实现 </a:t>
            </a: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排列顺序</a:t>
            </a:r>
            <a:endParaRPr lang="en-US" altLang="zh-CN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86D082-2B36-4566-815C-C55CB8962743}"/>
              </a:ext>
            </a:extLst>
          </p:cNvPr>
          <p:cNvSpPr txBox="1"/>
          <p:nvPr/>
        </p:nvSpPr>
        <p:spPr>
          <a:xfrm>
            <a:off x="213063" y="1649495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Phase II.</a:t>
            </a:r>
            <a:r>
              <a:rPr lang="zh-CN" altLang="en-US" dirty="0"/>
              <a:t>需求实现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077C19-6F78-4C77-A322-B4703B4DE36D}"/>
              </a:ext>
            </a:extLst>
          </p:cNvPr>
          <p:cNvSpPr/>
          <p:nvPr/>
        </p:nvSpPr>
        <p:spPr>
          <a:xfrm>
            <a:off x="743749" y="3715388"/>
            <a:ext cx="9056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order by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student.dept_name</a:t>
            </a:r>
            <a:r>
              <a:rPr lang="en-US" altLang="zh-CN" sz="2000" dirty="0">
                <a:latin typeface="Consolas" panose="020B0609020204030204" pitchFamily="49" charset="0"/>
              </a:rPr>
              <a:t>, level, </a:t>
            </a:r>
            <a:r>
              <a:rPr lang="en-US" altLang="zh-CN" sz="2000" dirty="0" err="1">
                <a:latin typeface="Consolas" panose="020B0609020204030204" pitchFamily="49" charset="0"/>
              </a:rPr>
              <a:t>A_num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1274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321FB87-A486-4057-86A9-D3DDC55B6793}"/>
              </a:ext>
            </a:extLst>
          </p:cNvPr>
          <p:cNvSpPr txBox="1"/>
          <p:nvPr/>
        </p:nvSpPr>
        <p:spPr>
          <a:xfrm>
            <a:off x="124288" y="864665"/>
            <a:ext cx="5484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Q3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：最优版本</a:t>
            </a:r>
            <a:endParaRPr lang="en-US" altLang="zh-CN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ED3271-3606-48D6-A64D-616043F49A3B}"/>
              </a:ext>
            </a:extLst>
          </p:cNvPr>
          <p:cNvSpPr txBox="1"/>
          <p:nvPr/>
        </p:nvSpPr>
        <p:spPr>
          <a:xfrm>
            <a:off x="124288" y="1856631"/>
            <a:ext cx="83282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tmp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ID, COUNT(*)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A_num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takes</a:t>
            </a:r>
          </a:p>
          <a:p>
            <a:pPr lvl="1"/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ID</a:t>
            </a:r>
          </a:p>
          <a:p>
            <a:pPr lvl="2"/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takes</a:t>
            </a:r>
          </a:p>
          <a:p>
            <a:pPr lvl="2"/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grade =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'C+’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grade =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'C ‘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grade =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'C-'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(grade=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'A '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grade=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'A+'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GROUP BY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ID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)</a:t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51E186-1A11-4367-B25A-4D3E13CEE4C0}"/>
              </a:ext>
            </a:extLst>
          </p:cNvPr>
          <p:cNvSpPr txBox="1"/>
          <p:nvPr/>
        </p:nvSpPr>
        <p:spPr>
          <a:xfrm>
            <a:off x="4572000" y="2263676"/>
            <a:ext cx="60786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dept_name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   IF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A_num</a:t>
            </a:r>
            <a:r>
              <a:rPr lang="en-US" altLang="zh-CN" sz="1600" dirty="0">
                <a:latin typeface="Consolas" panose="020B0609020204030204" pitchFamily="49" charset="0"/>
              </a:rPr>
              <a:t>&gt;1,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'A '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'B ‘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level, 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   student.ID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s_id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   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s_name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   </a:t>
            </a:r>
            <a:r>
              <a:rPr lang="en-US" altLang="zh-CN" sz="1600" dirty="0" err="1">
                <a:latin typeface="Consolas" panose="020B0609020204030204" pitchFamily="49" charset="0"/>
              </a:rPr>
              <a:t>A_num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student, </a:t>
            </a:r>
            <a:r>
              <a:rPr lang="en-US" altLang="zh-CN" sz="1600" dirty="0" err="1">
                <a:latin typeface="Consolas" panose="020B0609020204030204" pitchFamily="49" charset="0"/>
              </a:rPr>
              <a:t>tmp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student.ID=tmp.ID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ORDER BY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dept_name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level,A_num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D4FD621-202C-402F-A2F6-A2EF5F91A1FB}"/>
              </a:ext>
            </a:extLst>
          </p:cNvPr>
          <p:cNvCxnSpPr>
            <a:cxnSpLocks/>
          </p:cNvCxnSpPr>
          <p:nvPr/>
        </p:nvCxnSpPr>
        <p:spPr>
          <a:xfrm>
            <a:off x="4358520" y="1584960"/>
            <a:ext cx="0" cy="514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0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321FB87-A486-4057-86A9-D3DDC55B6793}"/>
              </a:ext>
            </a:extLst>
          </p:cNvPr>
          <p:cNvSpPr txBox="1"/>
          <p:nvPr/>
        </p:nvSpPr>
        <p:spPr>
          <a:xfrm>
            <a:off x="124288" y="864665"/>
            <a:ext cx="575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Q3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：最终结果</a:t>
            </a:r>
            <a:endParaRPr lang="en-US" altLang="zh-CN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86D082-2B36-4566-815C-C55CB8962743}"/>
              </a:ext>
            </a:extLst>
          </p:cNvPr>
          <p:cNvSpPr txBox="1"/>
          <p:nvPr/>
        </p:nvSpPr>
        <p:spPr>
          <a:xfrm>
            <a:off x="213063" y="1649495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Phase III.</a:t>
            </a:r>
            <a:r>
              <a:rPr lang="zh-CN" altLang="en-US" dirty="0"/>
              <a:t>测试结果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525F159F-BE55-4F6B-B467-037742640B7A}"/>
              </a:ext>
            </a:extLst>
          </p:cNvPr>
          <p:cNvSpPr txBox="1">
            <a:spLocks/>
          </p:cNvSpPr>
          <p:nvPr/>
        </p:nvSpPr>
        <p:spPr>
          <a:xfrm>
            <a:off x="124288" y="3429001"/>
            <a:ext cx="7911978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现象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只存在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类，不存在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得奖人数过少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反映问题：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类获得概率很高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奖学金规则不能获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类是否合理有待商榷。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终身制评奖，导致必须多年长期稳定才可能获奖。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这反映出数据不一定能实现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语句的意图，有可能根据规则编写的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语句根本什么都查不到或者查到的不满足实际需求。一切应当以数据说话。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F6A279DC-EAF8-4D83-ACDE-829333C6599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260" y="1726735"/>
            <a:ext cx="5528532" cy="3037862"/>
          </a:xfrm>
        </p:spPr>
      </p:pic>
    </p:spTree>
    <p:extLst>
      <p:ext uri="{BB962C8B-B14F-4D97-AF65-F5344CB8AC3E}">
        <p14:creationId xmlns:p14="http://schemas.microsoft.com/office/powerpoint/2010/main" val="1653216001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1623</TotalTime>
  <Words>839</Words>
  <Application>Microsoft Office PowerPoint</Application>
  <PresentationFormat>全屏显示(4:3)</PresentationFormat>
  <Paragraphs>218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Calibri</vt:lpstr>
      <vt:lpstr>Consolas</vt:lpstr>
      <vt:lpstr>2016-VI主题</vt:lpstr>
      <vt:lpstr>课程项目-SQL-小组分享</vt:lpstr>
      <vt:lpstr>目录 &amp; 讲在前面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江浩 林</cp:lastModifiedBy>
  <cp:revision>91</cp:revision>
  <dcterms:created xsi:type="dcterms:W3CDTF">2016-01-21T16:32:22Z</dcterms:created>
  <dcterms:modified xsi:type="dcterms:W3CDTF">2019-04-11T02:01:19Z</dcterms:modified>
</cp:coreProperties>
</file>