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9" r:id="rId3"/>
    <p:sldId id="269" r:id="rId4"/>
    <p:sldId id="279" r:id="rId5"/>
    <p:sldId id="312" r:id="rId6"/>
    <p:sldId id="284" r:id="rId7"/>
    <p:sldId id="264" r:id="rId8"/>
    <p:sldId id="265" r:id="rId9"/>
    <p:sldId id="270" r:id="rId10"/>
    <p:sldId id="271" r:id="rId11"/>
    <p:sldId id="285" r:id="rId12"/>
    <p:sldId id="268" r:id="rId13"/>
    <p:sldId id="272" r:id="rId14"/>
    <p:sldId id="273" r:id="rId15"/>
    <p:sldId id="274" r:id="rId16"/>
    <p:sldId id="275" r:id="rId17"/>
    <p:sldId id="315" r:id="rId18"/>
    <p:sldId id="278" r:id="rId19"/>
    <p:sldId id="276" r:id="rId20"/>
    <p:sldId id="277" r:id="rId21"/>
    <p:sldId id="280" r:id="rId22"/>
    <p:sldId id="281" r:id="rId23"/>
    <p:sldId id="282" r:id="rId24"/>
    <p:sldId id="283" r:id="rId25"/>
    <p:sldId id="286" r:id="rId26"/>
    <p:sldId id="287" r:id="rId27"/>
    <p:sldId id="288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8" r:id="rId38"/>
    <p:sldId id="299" r:id="rId39"/>
    <p:sldId id="300" r:id="rId40"/>
    <p:sldId id="314" r:id="rId41"/>
    <p:sldId id="302" r:id="rId42"/>
    <p:sldId id="303" r:id="rId43"/>
    <p:sldId id="304" r:id="rId44"/>
    <p:sldId id="305" r:id="rId45"/>
    <p:sldId id="306" r:id="rId46"/>
    <p:sldId id="310" r:id="rId47"/>
    <p:sldId id="311" r:id="rId48"/>
    <p:sldId id="313" r:id="rId49"/>
    <p:sldId id="309" r:id="rId50"/>
    <p:sldId id="307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1D"/>
    <a:srgbClr val="FF4343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8000" autoAdjust="0"/>
  </p:normalViewPr>
  <p:slideViewPr>
    <p:cSldViewPr snapToGrid="0">
      <p:cViewPr varScale="1">
        <p:scale>
          <a:sx n="100" d="100"/>
          <a:sy n="100" d="100"/>
        </p:scale>
        <p:origin x="89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5DB98-0C1D-4D7E-BEDC-7760F07DBCC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B784C-BFAB-4EA0-9202-C1E708643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0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8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 꼭 벡터가 아니고 스칼라여야 한다는 것이다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연애와 공부로 주어진 벡터 보상을 강화학습 문제로 풀고 싶다면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그것을 잘 돌려서 스칼라로 풀어야 한다는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보상을 내가 중요하다고 생각하는 만큼</a:t>
            </a:r>
            <a:r>
              <a:rPr lang="en-US" altLang="ko-KR" dirty="0"/>
              <a:t>, </a:t>
            </a:r>
            <a:r>
              <a:rPr lang="ko-KR" altLang="en-US" dirty="0"/>
              <a:t>가중치 </a:t>
            </a:r>
            <a:r>
              <a:rPr lang="en-US" altLang="ko-KR" dirty="0"/>
              <a:t>0.1 * </a:t>
            </a:r>
            <a:r>
              <a:rPr lang="ko-KR" altLang="en-US" dirty="0"/>
              <a:t>연애 </a:t>
            </a:r>
            <a:r>
              <a:rPr lang="en-US" altLang="ko-KR" dirty="0"/>
              <a:t>+ 0.9 </a:t>
            </a:r>
            <a:r>
              <a:rPr lang="ko-KR" altLang="en-US" dirty="0"/>
              <a:t>공부 </a:t>
            </a:r>
            <a:r>
              <a:rPr lang="en-US" altLang="ko-KR" dirty="0"/>
              <a:t>= Reward </a:t>
            </a:r>
            <a:r>
              <a:rPr lang="ko-KR" altLang="en-US" dirty="0"/>
              <a:t>로 스칼라로</a:t>
            </a:r>
            <a:r>
              <a:rPr lang="en-US" altLang="ko-KR" dirty="0"/>
              <a:t> </a:t>
            </a:r>
            <a:r>
              <a:rPr lang="ko-KR" altLang="en-US" dirty="0"/>
              <a:t>돌려서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63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알고리즘 시간에 </a:t>
            </a:r>
            <a:r>
              <a:rPr lang="ko-KR" altLang="en-US" dirty="0" err="1"/>
              <a:t>탐욕법</a:t>
            </a:r>
            <a:r>
              <a:rPr lang="en-US" altLang="ko-KR" dirty="0"/>
              <a:t>, </a:t>
            </a:r>
            <a:r>
              <a:rPr lang="ko-KR" altLang="en-US" dirty="0"/>
              <a:t>즉 그리드 방법론을 배운 적 있을 텐데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탐욕법으로 접근하면 안 된다</a:t>
            </a:r>
            <a:r>
              <a:rPr lang="en-US" altLang="ko-KR" dirty="0"/>
              <a:t>. </a:t>
            </a:r>
            <a:r>
              <a:rPr lang="ko-KR" altLang="en-US" dirty="0"/>
              <a:t>이점에서 탐욕알고리즘과 다른 부분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5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화성에 떨어졌다고 생각해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9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잘 보면</a:t>
            </a:r>
            <a:r>
              <a:rPr lang="en-US" altLang="ko-KR" dirty="0"/>
              <a:t>, A</a:t>
            </a:r>
            <a:r>
              <a:rPr lang="ko-KR" altLang="en-US" dirty="0"/>
              <a:t>는 </a:t>
            </a:r>
            <a:r>
              <a:rPr lang="en-US" altLang="ko-KR" dirty="0"/>
              <a:t>t-1 </a:t>
            </a:r>
            <a:r>
              <a:rPr lang="ko-KR" altLang="en-US" dirty="0"/>
              <a:t>까지만 있고</a:t>
            </a:r>
            <a:r>
              <a:rPr lang="en-US" altLang="ko-KR" dirty="0"/>
              <a:t>, O </a:t>
            </a:r>
            <a:r>
              <a:rPr lang="ko-KR" altLang="en-US" dirty="0"/>
              <a:t>와 </a:t>
            </a:r>
            <a:r>
              <a:rPr lang="en-US" altLang="ko-KR" dirty="0"/>
              <a:t>R</a:t>
            </a:r>
            <a:r>
              <a:rPr lang="ko-KR" altLang="en-US" dirty="0"/>
              <a:t> 은 </a:t>
            </a:r>
            <a:r>
              <a:rPr lang="en-US" altLang="ko-KR" dirty="0"/>
              <a:t>t </a:t>
            </a:r>
            <a:r>
              <a:rPr lang="ko-KR" altLang="en-US" dirty="0"/>
              <a:t>까지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상태가 어떤 상태인지 정의하기 위해</a:t>
            </a:r>
            <a:r>
              <a:rPr lang="en-US" altLang="ko-KR" dirty="0"/>
              <a:t>, </a:t>
            </a:r>
            <a:r>
              <a:rPr lang="ko-KR" altLang="en-US" dirty="0"/>
              <a:t>과거의 어떤 정보를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전체를 다 </a:t>
            </a:r>
            <a:r>
              <a:rPr lang="ko-KR" altLang="en-US" dirty="0" err="1"/>
              <a:t>볼것인가</a:t>
            </a:r>
            <a:r>
              <a:rPr lang="en-US" altLang="ko-KR" dirty="0"/>
              <a:t>, </a:t>
            </a:r>
            <a:r>
              <a:rPr lang="ko-KR" altLang="en-US" dirty="0"/>
              <a:t>일부분만 볼 것인가 즉 어떻게 적절히 선택할 것인가를 고려하는 함수 </a:t>
            </a:r>
            <a:r>
              <a:rPr lang="en-US" altLang="ko-KR" dirty="0"/>
              <a:t>f</a:t>
            </a:r>
          </a:p>
          <a:p>
            <a:endParaRPr lang="en-US" altLang="ko-KR" dirty="0"/>
          </a:p>
          <a:p>
            <a:r>
              <a:rPr lang="ko-KR" altLang="en-US" dirty="0"/>
              <a:t>그래서 상태는 결국 기록에 대한 함수다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내가 만든 요원이 삼성의 주가를 예측하는 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년 전 기록까지 끌어 </a:t>
            </a:r>
            <a:r>
              <a:rPr lang="ko-KR" altLang="en-US" dirty="0" err="1"/>
              <a:t>쓸건지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년 전 </a:t>
            </a:r>
            <a:r>
              <a:rPr lang="ko-KR" altLang="en-US" dirty="0" err="1"/>
              <a:t>기록까지만</a:t>
            </a:r>
            <a:r>
              <a:rPr lang="ko-KR" altLang="en-US" dirty="0"/>
              <a:t> 끌어 </a:t>
            </a:r>
            <a:r>
              <a:rPr lang="ko-KR" altLang="en-US" dirty="0" err="1"/>
              <a:t>쓸건지</a:t>
            </a:r>
            <a:r>
              <a:rPr lang="en-US" altLang="ko-KR" dirty="0"/>
              <a:t> </a:t>
            </a:r>
            <a:r>
              <a:rPr lang="ko-KR" altLang="en-US" dirty="0"/>
              <a:t>이런 정보들을 선택하는 기준이겠지요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환경은 삼성의 주가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6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왜 환경에게 있어서의 상태가 </a:t>
            </a:r>
            <a:r>
              <a:rPr lang="ko-KR" altLang="en-US" dirty="0" err="1"/>
              <a:t>마르코프할까요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4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2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6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01F2690-FDEC-447A-B9AE-631E35CE00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11020"/>
            <a:ext cx="9144000" cy="5284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텍스트 입력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A1DDB-D757-44BC-AB5D-68F16C0E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00A23-D062-4821-84FB-14373CD2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0769B-8F09-4D05-82FE-AD1D4C62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5DC156-6CE4-47E8-AB0A-1CF9AB19D317}"/>
              </a:ext>
            </a:extLst>
          </p:cNvPr>
          <p:cNvSpPr/>
          <p:nvPr userDrawn="1"/>
        </p:nvSpPr>
        <p:spPr>
          <a:xfrm>
            <a:off x="1407885" y="2000660"/>
            <a:ext cx="9376230" cy="1850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5EAB49-96AD-4ACA-B39D-99ACBDD9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8979"/>
            <a:ext cx="9144000" cy="153375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2E1FDE70-D8D4-4D59-8B13-FC8EEA749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156" y="257175"/>
            <a:ext cx="8055769" cy="2540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DB646253-E866-41B4-B13A-ECD0EA5F7E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0112" y="543301"/>
            <a:ext cx="7904163" cy="2540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FFE3B797-9D8C-4FB7-B9C5-FA1099D09469}"/>
              </a:ext>
            </a:extLst>
          </p:cNvPr>
          <p:cNvSpPr txBox="1">
            <a:spLocks/>
          </p:cNvSpPr>
          <p:nvPr userDrawn="1"/>
        </p:nvSpPr>
        <p:spPr>
          <a:xfrm>
            <a:off x="1524000" y="5035216"/>
            <a:ext cx="9144000" cy="52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Sejong Artificial Intelligence &amp; </a:t>
            </a:r>
            <a:r>
              <a:rPr lang="en-US" altLang="ko-KR" sz="1600" dirty="0" err="1"/>
              <a:t>Janghoo</a:t>
            </a:r>
            <a:r>
              <a:rPr lang="en-US" altLang="ko-KR" sz="1600" dirty="0"/>
              <a:t> Lee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891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DB5227-8FFC-455F-A0DA-5DDDD7551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33BB66-BFDF-4B68-B1AF-7E623F726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73597-C3E6-43B1-B3A0-4579CC55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F99E9-EB0A-49D3-AB3F-4C98D45C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42466-CE2B-434E-8C87-0FD61214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0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2E08611-104D-4DB0-9069-8B1B9B3BA3E4}"/>
              </a:ext>
            </a:extLst>
          </p:cNvPr>
          <p:cNvSpPr/>
          <p:nvPr userDrawn="1"/>
        </p:nvSpPr>
        <p:spPr>
          <a:xfrm>
            <a:off x="0" y="824438"/>
            <a:ext cx="12192000" cy="700547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E325F1-CF01-455C-8848-0A3E68B5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829428"/>
            <a:ext cx="11934825" cy="700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C9FD4-875D-4B17-927C-AD39C51B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56" y="1825624"/>
            <a:ext cx="11215688" cy="4530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B4AA6-3F19-4B65-B885-36BD6228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96976-461A-4D18-BDDE-835516CD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8A467-67E5-454D-B043-C64E2AA7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3B6B58F-376D-4CF5-AAD0-5F1551C441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156" y="257175"/>
            <a:ext cx="8055769" cy="2540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12DE106-071F-4BFD-8EEA-8C46BC408C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0112" y="543301"/>
            <a:ext cx="7904163" cy="2540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32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F6763-D973-4E38-82C7-F217350E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ED82A-248E-494A-9E1B-B2DBBAF1B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BCC6C-5A7E-47CD-A492-01B19790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6779E-B911-4774-A6CF-946006A1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0FBCA-2BAD-4851-848A-64ABB18A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36E9-2169-421A-9F4F-0A15480A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8BB60-BEF6-46C2-A0E3-5882E8BC6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B65D75-0FC0-46FC-8FEF-47D07549A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10914-CE20-4B77-9EA0-7A798861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63A97-5234-46F6-A942-180C0B2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CC32F-4DA0-4E7F-AE8F-F145B22A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7DD32-F19D-440C-B1C2-1FE1FE4F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B90E6-E633-4A73-A495-326B4FBB5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B915DD-CB90-4FFB-929D-4C2F4BDC2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EC1BF7-B675-4BB8-849C-9371C314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27E92C-8B9F-4B56-9CFC-DD580406A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93936-1D9D-44B0-8772-8C9DB9E4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AFDC42-02BD-4E3F-B4D9-4C849A73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11DDB2-81F8-40AD-AA12-81B69023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8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2938B-E58C-4AFC-B726-54D7C134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7F1AC2-4308-4D3F-B648-7456946A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C51B4C-B6DB-40C1-A9F5-7697F669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00EB83-362A-4CA8-8978-2CFE47C9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6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0CA40-BC94-4A07-932A-49A1AF2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BC613-16BB-420C-866C-119D24D9C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E477E-6BA9-43EF-8349-79E70B251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51075D-CC8A-48D7-86D2-A4380A80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0CFAB1-E024-4390-AFD4-D12D1288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A1476-4444-4EC6-BAEE-6826C940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2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A9BB1-2BA5-4EC3-A63A-F2E4F2C1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C9A92E-315D-4D94-96AF-A0471E2CD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AC78-C3F2-4D0B-877B-FDCFB5104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D54BA-B643-465D-B49A-C7B79359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2EDFB-5D92-4FD4-9A1C-CBF5B5F2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CACF03-E652-4435-9177-72F970D6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7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3EF64-3D14-467C-9F8A-D0EC1658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B47F30-C157-4CD3-B98B-B242EBBF4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F0B70-8EB4-4199-853A-C3F6B32B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1067B-6ACE-45F6-B62A-DD9F233B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3BB6A-A7AF-466B-83DD-D68CA2ED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9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7C348-A107-4ACE-8E7D-E70DF1D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C6378-6725-4565-BA62-796584FC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C128A-47C8-4641-9788-A75C82839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5AE0200-2F79-43FB-BAAA-90ADABDE2DAA}" type="datetimeFigureOut">
              <a:rPr lang="ko-KR" altLang="en-US" smtClean="0"/>
              <a:pPr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2F299-1290-4AB1-968A-7188D43E6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AC833-11DE-4FC2-A8D6-1892FE37B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03531EA-21DB-41C8-904D-969D2EF0A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9EB9AE-388B-4A20-97E9-EE9CB1C67CF8}"/>
              </a:ext>
            </a:extLst>
          </p:cNvPr>
          <p:cNvSpPr/>
          <p:nvPr userDrawn="1"/>
        </p:nvSpPr>
        <p:spPr>
          <a:xfrm>
            <a:off x="0" y="1"/>
            <a:ext cx="12192000" cy="2547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DE3F8D-8DE0-4700-85A6-20BBB114CBAB}"/>
              </a:ext>
            </a:extLst>
          </p:cNvPr>
          <p:cNvSpPr/>
          <p:nvPr userDrawn="1"/>
        </p:nvSpPr>
        <p:spPr>
          <a:xfrm>
            <a:off x="0" y="248148"/>
            <a:ext cx="12192000" cy="27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1D9FD4-2957-49C6-935A-DBA36CC0EA7E}"/>
              </a:ext>
            </a:extLst>
          </p:cNvPr>
          <p:cNvSpPr/>
          <p:nvPr userDrawn="1"/>
        </p:nvSpPr>
        <p:spPr>
          <a:xfrm>
            <a:off x="0" y="523478"/>
            <a:ext cx="12192000" cy="3113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54743A-2B1B-4924-9A01-152936CCB0B1}"/>
              </a:ext>
            </a:extLst>
          </p:cNvPr>
          <p:cNvSpPr txBox="1"/>
          <p:nvPr userDrawn="1"/>
        </p:nvSpPr>
        <p:spPr>
          <a:xfrm>
            <a:off x="95250" y="0"/>
            <a:ext cx="6819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Lecture 1 :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강화학습의 소개</a:t>
            </a:r>
          </a:p>
        </p:txBody>
      </p:sp>
    </p:spTree>
    <p:extLst>
      <p:ext uri="{BB962C8B-B14F-4D97-AF65-F5344CB8AC3E}">
        <p14:creationId xmlns:p14="http://schemas.microsoft.com/office/powerpoint/2010/main" val="170000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pWv7GOvuf0" TargetMode="External"/><Relationship Id="rId2" Type="http://schemas.openxmlformats.org/officeDocument/2006/relationships/hyperlink" Target="http://www.cs.ucl.ac.uk/staff/D.Silver/web/Teach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ju-coml/SAI" TargetMode="External"/><Relationship Id="rId4" Type="http://schemas.openxmlformats.org/officeDocument/2006/relationships/hyperlink" Target="mailto:dlwkdgn1@naver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11060EEB-0A27-4E8D-B3FF-EAEDB1312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1020"/>
            <a:ext cx="9144000" cy="522237"/>
          </a:xfrm>
        </p:spPr>
        <p:txBody>
          <a:bodyPr>
            <a:normAutofit/>
          </a:bodyPr>
          <a:lstStyle/>
          <a:p>
            <a:r>
              <a:rPr lang="en-US" altLang="ko-KR" dirty="0"/>
              <a:t>David Silver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0B413B-606F-444A-A31A-47D4CEDCC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Lecture 1</a:t>
            </a:r>
            <a:br>
              <a:rPr lang="en-US" altLang="ko-KR" dirty="0"/>
            </a:br>
            <a:r>
              <a:rPr lang="ko-KR" altLang="en-US" dirty="0"/>
              <a:t>강화학습의 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33564C-0B0C-4D90-AA0D-8535412299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F28C19-773B-49BC-825B-547CD7D08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D8DA5-8308-4141-8DAB-096B213F32D5}"/>
              </a:ext>
            </a:extLst>
          </p:cNvPr>
          <p:cNvSpPr txBox="1"/>
          <p:nvPr/>
        </p:nvSpPr>
        <p:spPr>
          <a:xfrm>
            <a:off x="1" y="6488668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2020/01/18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17460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6A44-DB80-4567-BF6F-905A9B7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강화학습의 적용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9C81C-7346-4443-A855-8EB803AF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위험한 묘기를 위한 자동 헬리콥터 조종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투자 이력 분석하기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발전소 제어</a:t>
            </a:r>
            <a:r>
              <a:rPr lang="en-US" altLang="ko-KR" dirty="0"/>
              <a:t>, </a:t>
            </a:r>
            <a:r>
              <a:rPr lang="ko-KR" altLang="en-US" dirty="0"/>
              <a:t>서버 제어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안드로이드 로봇 잘 걷게 만들기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다양한 </a:t>
            </a:r>
            <a:r>
              <a:rPr lang="ko-KR" altLang="en-US" dirty="0" err="1"/>
              <a:t>아타리게임</a:t>
            </a:r>
            <a:r>
              <a:rPr lang="en-US" altLang="ko-KR" dirty="0"/>
              <a:t>(</a:t>
            </a:r>
            <a:r>
              <a:rPr lang="ko-KR" altLang="en-US" dirty="0"/>
              <a:t>고전 비디오게임</a:t>
            </a:r>
            <a:r>
              <a:rPr lang="en-US" altLang="ko-KR" dirty="0"/>
              <a:t>)</a:t>
            </a:r>
            <a:r>
              <a:rPr lang="ko-KR" altLang="en-US" dirty="0"/>
              <a:t> 사람보다 잘하게 만들기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최근</a:t>
            </a:r>
            <a:r>
              <a:rPr lang="en-US" altLang="ko-KR" dirty="0"/>
              <a:t>, </a:t>
            </a:r>
            <a:r>
              <a:rPr lang="ko-KR" altLang="en-US" dirty="0"/>
              <a:t>바둑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EB015-4436-4A03-B3A3-72E5B8CCA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강화학습의 특징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6D4442-FF77-4259-8FBE-B39934A60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6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C7EF3-9FBE-4A24-B19F-B4D648D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7AD7-A295-4EA1-AF19-F2DE8590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강의 정보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강화학습의 특징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b="1" dirty="0"/>
              <a:t>강화학습 문제 정의</a:t>
            </a:r>
            <a:endParaRPr lang="en-US" altLang="ko-KR" b="1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82F61-4B1E-4FB4-A0B1-A01B401FB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F259C-0F30-4BCA-AD68-2A3828D49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23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E733-629A-4374-A3B9-DE68A856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보상 </a:t>
            </a:r>
            <a:r>
              <a:rPr lang="en-US" altLang="ko-KR" dirty="0"/>
              <a:t>(Rewards)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7BCC62-6DCA-4255-B8A9-D69C66CD2A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ko-KR" altLang="en-US" dirty="0"/>
                  <a:t>보상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상수값의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(scalar) </a:t>
                </a:r>
                <a:r>
                  <a:rPr lang="ko-KR" altLang="en-US" dirty="0"/>
                  <a:t>피드백 신호 </a:t>
                </a:r>
                <a:r>
                  <a:rPr lang="en-US" altLang="ko-KR" dirty="0"/>
                  <a:t>(feedback signal)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! </a:t>
                </a:r>
                <a:r>
                  <a:rPr lang="ko-KR" altLang="en-US" dirty="0"/>
                  <a:t>벡터가 아니다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보상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얼마나 요원 </a:t>
                </a:r>
                <a:r>
                  <a:rPr lang="en-US" altLang="ko-KR" dirty="0"/>
                  <a:t>(Agent)</a:t>
                </a:r>
                <a:r>
                  <a:rPr lang="ko-KR" altLang="en-US" dirty="0"/>
                  <a:t> 이 특정 시점 </a:t>
                </a:r>
                <a:r>
                  <a:rPr lang="en-US" altLang="ko-KR" dirty="0"/>
                  <a:t>t </a:t>
                </a:r>
                <a:r>
                  <a:rPr lang="ko-KR" altLang="en-US" dirty="0"/>
                  <a:t>에 잘 동작하고 있는지를 의미한다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요원 </a:t>
                </a:r>
                <a:r>
                  <a:rPr lang="en-US" altLang="ko-KR" dirty="0"/>
                  <a:t>(Agent) </a:t>
                </a:r>
                <a:r>
                  <a:rPr lang="ko-KR" altLang="en-US" dirty="0"/>
                  <a:t>의 임무는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누적 보상 </a:t>
                </a:r>
                <a:r>
                  <a:rPr lang="en-US" altLang="ko-KR" dirty="0"/>
                  <a:t>(cumulative reward) </a:t>
                </a:r>
                <a:r>
                  <a:rPr lang="ko-KR" altLang="en-US" dirty="0"/>
                  <a:t>을 최대화하는 것이다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sz="2000" dirty="0"/>
                  <a:t>현재의</a:t>
                </a:r>
                <a:r>
                  <a:rPr lang="en-US" altLang="ko-KR" sz="2000" dirty="0"/>
                  <a:t>! </a:t>
                </a:r>
                <a:r>
                  <a:rPr lang="ko-KR" altLang="en-US" sz="2000" dirty="0"/>
                  <a:t>일시적인</a:t>
                </a:r>
                <a:r>
                  <a:rPr lang="en-US" altLang="ko-KR" sz="2000" dirty="0"/>
                  <a:t>! </a:t>
                </a:r>
                <a:r>
                  <a:rPr lang="ko-KR" altLang="en-US" sz="2000" dirty="0"/>
                  <a:t>보상이 아니라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누적 보상을 최대화하는 것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강화학습은 아래와 같은 보상에 대한 가정에 기초를 두고 있다</a:t>
                </a:r>
                <a:r>
                  <a:rPr lang="en-US" altLang="ko-KR" sz="2000" dirty="0"/>
                  <a:t>.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7BCC62-6DCA-4255-B8A9-D69C66CD2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1" t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58C264-A487-48CC-80EC-950A68FF8C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467FDD-24A8-4D51-8ABA-A1AF1D01D7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보상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EDA24-6C7E-478C-8993-D7BADED3CE9C}"/>
              </a:ext>
            </a:extLst>
          </p:cNvPr>
          <p:cNvSpPr/>
          <p:nvPr/>
        </p:nvSpPr>
        <p:spPr>
          <a:xfrm>
            <a:off x="1057275" y="5213723"/>
            <a:ext cx="10077450" cy="1438275"/>
          </a:xfrm>
          <a:prstGeom prst="rect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강화학습의 목표 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(goals)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endParaRPr lang="en-US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누적 보상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(cumulative reward)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최대화라고 할 수 있다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F9E301-7CAA-44B7-865E-96C3B0C399FA}"/>
              </a:ext>
            </a:extLst>
          </p:cNvPr>
          <p:cNvSpPr/>
          <p:nvPr/>
        </p:nvSpPr>
        <p:spPr>
          <a:xfrm>
            <a:off x="1057275" y="4604123"/>
            <a:ext cx="1007745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보상에 대한 가정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(Reward Hypothesis)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16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5BA17-1D9F-4289-9F6E-173EEE4E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시간에 의존 </a:t>
            </a:r>
            <a:r>
              <a:rPr lang="en-US" altLang="ko-KR" dirty="0"/>
              <a:t>(sequential) </a:t>
            </a:r>
            <a:r>
              <a:rPr lang="ko-KR" altLang="en-US" dirty="0"/>
              <a:t>하는 의사 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35B45-8FD6-4940-9D04-B7AF6ECD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최종 목표 </a:t>
            </a:r>
            <a:r>
              <a:rPr lang="en-US" altLang="ko-KR" dirty="0"/>
              <a:t>(goal) : </a:t>
            </a:r>
            <a:r>
              <a:rPr lang="ko-KR" altLang="en-US" dirty="0"/>
              <a:t>미래의 최종적 보상을 최대화하는 행동들을 선택하는 </a:t>
            </a:r>
            <a:r>
              <a:rPr lang="en-US" altLang="ko-KR" dirty="0"/>
              <a:t>(select actions to total future reward) </a:t>
            </a:r>
            <a:r>
              <a:rPr lang="ko-KR" altLang="en-US" dirty="0"/>
              <a:t>것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각 행동은</a:t>
            </a:r>
            <a:r>
              <a:rPr lang="en-US" altLang="ko-KR" dirty="0"/>
              <a:t>, ‘</a:t>
            </a:r>
            <a:r>
              <a:rPr lang="ko-KR" altLang="en-US" dirty="0"/>
              <a:t>멀리 보아야 한다</a:t>
            </a:r>
            <a:r>
              <a:rPr lang="en-US" altLang="ko-KR" dirty="0"/>
              <a:t>’</a:t>
            </a:r>
          </a:p>
          <a:p>
            <a:pPr>
              <a:buFontTx/>
              <a:buChar char="-"/>
            </a:pPr>
            <a:r>
              <a:rPr lang="ko-KR" altLang="en-US" dirty="0"/>
              <a:t>보상 </a:t>
            </a:r>
            <a:r>
              <a:rPr lang="en-US" altLang="ko-KR" dirty="0"/>
              <a:t>(reward) </a:t>
            </a:r>
            <a:r>
              <a:rPr lang="ko-KR" altLang="en-US" dirty="0"/>
              <a:t>는</a:t>
            </a:r>
            <a:r>
              <a:rPr lang="en-US" altLang="ko-KR" dirty="0"/>
              <a:t>, </a:t>
            </a:r>
            <a:r>
              <a:rPr lang="ko-KR" altLang="en-US" dirty="0"/>
              <a:t>즉각적이지 않고 지연되어 들어올 것이다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더 큰 그림</a:t>
            </a:r>
            <a:r>
              <a:rPr lang="en-US" altLang="ko-KR" dirty="0"/>
              <a:t>, </a:t>
            </a:r>
            <a:r>
              <a:rPr lang="ko-KR" altLang="en-US" dirty="0"/>
              <a:t>더 먼 거리의</a:t>
            </a:r>
            <a:r>
              <a:rPr lang="en-US" altLang="ko-KR" dirty="0"/>
              <a:t>, </a:t>
            </a:r>
            <a:r>
              <a:rPr lang="ko-KR" altLang="en-US" dirty="0"/>
              <a:t>즉 최종적인 보상</a:t>
            </a:r>
            <a:r>
              <a:rPr lang="en-US" altLang="ko-KR" dirty="0"/>
              <a:t>(long-term reward) </a:t>
            </a:r>
            <a:r>
              <a:rPr lang="ko-KR" altLang="en-US" dirty="0"/>
              <a:t>을 극대화하기 위해</a:t>
            </a:r>
            <a:r>
              <a:rPr lang="en-US" altLang="ko-KR" dirty="0"/>
              <a:t>, </a:t>
            </a:r>
            <a:r>
              <a:rPr lang="ko-KR" altLang="en-US" dirty="0"/>
              <a:t>눈 앞의 이익 </a:t>
            </a:r>
            <a:r>
              <a:rPr lang="en-US" altLang="ko-KR" dirty="0"/>
              <a:t>(immediate reward) </a:t>
            </a:r>
            <a:r>
              <a:rPr lang="ko-KR" altLang="en-US" dirty="0"/>
              <a:t>을 희생해야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예를 들어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재정적 투자의 경우 </a:t>
            </a:r>
            <a:r>
              <a:rPr lang="en-US" altLang="ko-KR" sz="2000" dirty="0"/>
              <a:t>: </a:t>
            </a:r>
            <a:r>
              <a:rPr lang="ko-KR" altLang="en-US" sz="2000" dirty="0"/>
              <a:t>결실을 맺기까지 시간이 오래 걸린다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체스의 경우 </a:t>
            </a:r>
            <a:r>
              <a:rPr lang="en-US" altLang="ko-KR" sz="2000" dirty="0"/>
              <a:t>: </a:t>
            </a:r>
            <a:r>
              <a:rPr lang="ko-KR" altLang="en-US" sz="2000" dirty="0"/>
              <a:t>지금 폰을 먹으면</a:t>
            </a:r>
            <a:r>
              <a:rPr lang="en-US" altLang="ko-KR" sz="2000" dirty="0"/>
              <a:t>, </a:t>
            </a:r>
            <a:r>
              <a:rPr lang="ko-KR" altLang="en-US" sz="2000" dirty="0"/>
              <a:t>이번에는 이득이지만 다음 수에 퀸을 먹힌다면 손해다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그리고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마시멜로</a:t>
            </a:r>
            <a:r>
              <a:rPr lang="ko-KR" altLang="en-US" sz="2000" dirty="0"/>
              <a:t> 이야기</a:t>
            </a:r>
            <a:endParaRPr lang="en-US" altLang="ko-KR" sz="2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CC04D-8597-4CBD-B1B1-233FFD211C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17D8F4-707D-47C2-9967-700EB34AC9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보상</a:t>
            </a:r>
          </a:p>
        </p:txBody>
      </p:sp>
    </p:spTree>
    <p:extLst>
      <p:ext uri="{BB962C8B-B14F-4D97-AF65-F5344CB8AC3E}">
        <p14:creationId xmlns:p14="http://schemas.microsoft.com/office/powerpoint/2010/main" val="123357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CC862-BCEC-4312-8AA9-EE3A052B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요원 </a:t>
            </a:r>
            <a:r>
              <a:rPr lang="en-US" altLang="ko-KR" dirty="0"/>
              <a:t>(Agent) </a:t>
            </a:r>
            <a:r>
              <a:rPr lang="ko-KR" altLang="en-US" dirty="0"/>
              <a:t>와 환경 </a:t>
            </a:r>
            <a:r>
              <a:rPr lang="en-US" altLang="ko-KR" dirty="0"/>
              <a:t>(Environment)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3631D-9AE8-40F5-9944-2784E637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460EA-4013-4E74-81BD-5633A48858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D13CC2-63CE-4BC3-88EA-6F805AAC54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환경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F669C2-7D67-455A-B60A-F2C76FEE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25" y="1562103"/>
            <a:ext cx="7816550" cy="505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0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423BB-BE6D-4144-8898-ADC50D6F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요원 </a:t>
            </a:r>
            <a:r>
              <a:rPr lang="en-US" altLang="ko-KR" dirty="0"/>
              <a:t>(Agent) </a:t>
            </a:r>
            <a:r>
              <a:rPr lang="ko-KR" altLang="en-US" dirty="0"/>
              <a:t>와 환경 </a:t>
            </a:r>
            <a:r>
              <a:rPr lang="en-US" altLang="ko-KR" dirty="0"/>
              <a:t>(Environment)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AA2F6C-A562-4EAC-9559-85C814937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607844" cy="4530725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ko-KR" altLang="en-US" dirty="0"/>
                  <a:t>모든 각 시간 단계 </a:t>
                </a:r>
                <a:r>
                  <a:rPr lang="en-US" altLang="ko-KR" dirty="0"/>
                  <a:t>t (step t)</a:t>
                </a:r>
                <a:r>
                  <a:rPr lang="ko-KR" altLang="en-US" dirty="0"/>
                  <a:t>에서</a:t>
                </a: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ko-KR" altLang="en-US" dirty="0"/>
                  <a:t>요원 </a:t>
                </a:r>
                <a:r>
                  <a:rPr lang="en-US" altLang="ko-KR" dirty="0"/>
                  <a:t>(Agent) </a:t>
                </a:r>
                <a:r>
                  <a:rPr lang="ko-KR" altLang="en-US" dirty="0"/>
                  <a:t>입장에서는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받음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내가 </a:t>
                </a:r>
                <a:r>
                  <a:rPr lang="en-US" altLang="ko-KR" dirty="0"/>
                  <a:t>t-1 </a:t>
                </a:r>
                <a:r>
                  <a:rPr lang="ko-KR" altLang="en-US" dirty="0"/>
                  <a:t>에서 한 행동 때문에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변화된 환경에 대한 관측 </a:t>
                </a:r>
                <a:r>
                  <a:rPr lang="en-US" altLang="ko-KR" dirty="0"/>
                  <a:t>(Observation) </a:t>
                </a:r>
                <a:r>
                  <a:rPr lang="ko-KR" altLang="en-US" dirty="0"/>
                  <a:t>정보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받음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내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t-1 </a:t>
                </a:r>
                <a:r>
                  <a:rPr lang="ko-KR" altLang="en-US" dirty="0"/>
                  <a:t>에서 한 행동 때문에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환경으로부터 받은 보상 </a:t>
                </a:r>
                <a:r>
                  <a:rPr lang="en-US" altLang="ko-KR" dirty="0"/>
                  <a:t>(reward) </a:t>
                </a:r>
                <a:r>
                  <a:rPr lang="ko-KR" altLang="en-US" dirty="0"/>
                  <a:t>의 양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수행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어떤 행동</a:t>
                </a:r>
                <a:r>
                  <a:rPr lang="en-US" altLang="ko-KR" dirty="0"/>
                  <a:t>(Action)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환경 </a:t>
                </a:r>
                <a:r>
                  <a:rPr lang="en-US" altLang="ko-KR" dirty="0"/>
                  <a:t>(Environment) </a:t>
                </a:r>
                <a:r>
                  <a:rPr lang="ko-KR" altLang="en-US" dirty="0"/>
                  <a:t>입장에서는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받음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수행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b="0" dirty="0"/>
                  <a:t>를 생성</a:t>
                </a:r>
                <a:endParaRPr lang="en-US" altLang="ko-KR" b="0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수행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dirty="0"/>
                  <a:t>를 생성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2200" dirty="0"/>
                  <a:t>요원과 환경은 상호작용한다</a:t>
                </a:r>
                <a:r>
                  <a:rPr lang="en-US" altLang="ko-KR" sz="22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AA2F6C-A562-4EAC-9559-85C814937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607844" cy="4530725"/>
              </a:xfrm>
              <a:blipFill>
                <a:blip r:embed="rId3"/>
                <a:stretch>
                  <a:fillRect l="-1522" t="-1882" r="-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0823DE-15E3-4A12-B905-331C7AB1B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9EB78F-15C8-427F-A01D-B9E328E422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환경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B56DAD-788B-440E-AA86-A23827CFC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" y="1825623"/>
            <a:ext cx="4143762" cy="44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3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BFBB-292A-4A80-8003-4C2D21C6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기록</a:t>
            </a:r>
            <a:r>
              <a:rPr lang="en-US" altLang="ko-KR" dirty="0"/>
              <a:t> (History) </a:t>
            </a:r>
            <a:r>
              <a:rPr lang="ko-KR" altLang="en-US" dirty="0"/>
              <a:t>와 상태 </a:t>
            </a:r>
            <a:r>
              <a:rPr lang="en-US" altLang="ko-KR" dirty="0"/>
              <a:t>(State)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32760A0-A634-4D7F-9400-C355BDE79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000" b="1" dirty="0"/>
                  <a:t>기록 </a:t>
                </a:r>
                <a:r>
                  <a:rPr lang="en-US" altLang="ko-KR" sz="2000" b="1" dirty="0"/>
                  <a:t>(History) </a:t>
                </a:r>
                <a:r>
                  <a:rPr lang="ko-KR" altLang="en-US" sz="2000" dirty="0"/>
                  <a:t>은 관측들 </a:t>
                </a:r>
                <a:r>
                  <a:rPr lang="en-US" altLang="ko-KR" sz="2000" dirty="0"/>
                  <a:t>(Observations),</a:t>
                </a:r>
                <a:r>
                  <a:rPr lang="ko-KR" altLang="en-US" sz="2000" dirty="0"/>
                  <a:t> 행동들 </a:t>
                </a:r>
                <a:r>
                  <a:rPr lang="en-US" altLang="ko-KR" sz="2000" dirty="0"/>
                  <a:t>(Actions), </a:t>
                </a:r>
                <a:r>
                  <a:rPr lang="ko-KR" altLang="en-US" sz="2000" dirty="0"/>
                  <a:t>보상들 </a:t>
                </a:r>
                <a:r>
                  <a:rPr lang="en-US" altLang="ko-KR" sz="2000" dirty="0"/>
                  <a:t>(Rewards) </a:t>
                </a:r>
                <a:r>
                  <a:rPr lang="ko-KR" altLang="en-US" sz="2000" dirty="0"/>
                  <a:t>의 연속이다</a:t>
                </a:r>
                <a:r>
                  <a:rPr lang="en-US" altLang="ko-KR" sz="2000" dirty="0"/>
                  <a:t>.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모든 행동들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보상들은 진행되고 있는 시간 </a:t>
                </a:r>
                <a:r>
                  <a:rPr lang="en-US" altLang="ko-KR" sz="2000" dirty="0"/>
                  <a:t>t </a:t>
                </a:r>
                <a:r>
                  <a:rPr lang="ko-KR" altLang="en-US" sz="2000" dirty="0"/>
                  <a:t>까지 포함된다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다음에 무슨 일이 일어날지는 기록에 달려 있다</a:t>
                </a:r>
                <a:r>
                  <a:rPr lang="en-US" altLang="ko-KR" sz="2000" dirty="0"/>
                  <a:t>.</a:t>
                </a:r>
              </a:p>
              <a:p>
                <a:pPr lvl="1">
                  <a:buFontTx/>
                  <a:buChar char="-"/>
                </a:pPr>
                <a:r>
                  <a:rPr lang="ko-KR" altLang="en-US" sz="1800" dirty="0"/>
                  <a:t>요원</a:t>
                </a:r>
                <a:r>
                  <a:rPr lang="en-US" altLang="ko-KR" sz="1800" dirty="0"/>
                  <a:t> (Agent) </a:t>
                </a:r>
                <a:r>
                  <a:rPr lang="ko-KR" altLang="en-US" sz="1800" dirty="0"/>
                  <a:t>는 행동</a:t>
                </a:r>
                <a:r>
                  <a:rPr lang="en-US" altLang="ko-KR" sz="1800" dirty="0"/>
                  <a:t>(</a:t>
                </a:r>
                <a:r>
                  <a:rPr lang="en-US" altLang="ko-KR" sz="1800" dirty="0" err="1"/>
                  <a:t>Actons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을 선택한다</a:t>
                </a:r>
                <a:r>
                  <a:rPr lang="en-US" altLang="ko-KR" sz="1800" dirty="0"/>
                  <a:t>.</a:t>
                </a:r>
              </a:p>
              <a:p>
                <a:pPr lvl="1">
                  <a:buFontTx/>
                  <a:buChar char="-"/>
                </a:pPr>
                <a:r>
                  <a:rPr lang="ko-KR" altLang="en-US" sz="1800" dirty="0"/>
                  <a:t>환경</a:t>
                </a:r>
                <a:r>
                  <a:rPr lang="en-US" altLang="ko-KR" sz="1800" dirty="0"/>
                  <a:t> (Environment) </a:t>
                </a:r>
                <a:r>
                  <a:rPr lang="ko-KR" altLang="en-US" sz="1800" dirty="0"/>
                  <a:t>은 관측 정보</a:t>
                </a:r>
                <a:r>
                  <a:rPr lang="en-US" altLang="ko-KR" sz="1800" dirty="0"/>
                  <a:t>(Observations)</a:t>
                </a:r>
                <a:r>
                  <a:rPr lang="ko-KR" altLang="en-US" sz="1800" dirty="0"/>
                  <a:t>와 보상</a:t>
                </a:r>
                <a:r>
                  <a:rPr lang="en-US" altLang="ko-KR" sz="1800" dirty="0"/>
                  <a:t>(Rewards)</a:t>
                </a:r>
                <a:r>
                  <a:rPr lang="ko-KR" altLang="en-US" sz="1800" dirty="0"/>
                  <a:t>을 선택한다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2000" b="1" dirty="0">
                    <a:solidFill>
                      <a:schemeClr val="accent1"/>
                    </a:solidFill>
                  </a:rPr>
                  <a:t>상태 </a:t>
                </a:r>
                <a:r>
                  <a:rPr lang="en-US" altLang="ko-KR" sz="2000" b="1" dirty="0">
                    <a:solidFill>
                      <a:schemeClr val="accent1"/>
                    </a:solidFill>
                  </a:rPr>
                  <a:t>(State)</a:t>
                </a:r>
                <a:r>
                  <a:rPr lang="en-US" altLang="ko-KR" sz="2000" b="1" dirty="0"/>
                  <a:t> </a:t>
                </a:r>
                <a:r>
                  <a:rPr lang="ko-KR" altLang="en-US" sz="2000" dirty="0"/>
                  <a:t>는 다음에 무슨 일이 일어날지 결정하는 데 필요한 정보이다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통상적으로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상태 </a:t>
                </a:r>
                <a:r>
                  <a:rPr lang="en-US" altLang="ko-KR" sz="2000" dirty="0"/>
                  <a:t>(state) </a:t>
                </a:r>
                <a:r>
                  <a:rPr lang="ko-KR" altLang="en-US" sz="2000" dirty="0"/>
                  <a:t>는 기록</a:t>
                </a:r>
                <a:r>
                  <a:rPr lang="en-US" altLang="ko-KR" sz="2000" dirty="0"/>
                  <a:t>(History) </a:t>
                </a:r>
                <a:r>
                  <a:rPr lang="ko-KR" altLang="en-US" sz="2000" dirty="0"/>
                  <a:t>의 정보를 바탕으로 만들어진 함수이다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32760A0-A634-4D7F-9400-C355BDE79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3" t="-1344" b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974FF8-A221-486E-9835-14AB3A37BD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2BA3C7-A306-43AE-BC67-5496B18AA2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14224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84FC8-F959-46BC-BD26-22B2012B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829428"/>
            <a:ext cx="11934825" cy="700547"/>
          </a:xfrm>
        </p:spPr>
        <p:txBody>
          <a:bodyPr/>
          <a:lstStyle/>
          <a:p>
            <a:r>
              <a:rPr lang="ko-KR" altLang="en-US" dirty="0"/>
              <a:t>보드게임 예시 </a:t>
            </a:r>
            <a:r>
              <a:rPr lang="en-US" altLang="ko-KR" dirty="0"/>
              <a:t>: </a:t>
            </a:r>
            <a:r>
              <a:rPr lang="ko-KR" altLang="en-US" dirty="0"/>
              <a:t>기록</a:t>
            </a:r>
            <a:r>
              <a:rPr lang="en-US" altLang="ko-KR" dirty="0"/>
              <a:t> (History) </a:t>
            </a:r>
            <a:r>
              <a:rPr lang="ko-KR" altLang="en-US" dirty="0"/>
              <a:t>와 상태 </a:t>
            </a:r>
            <a:r>
              <a:rPr lang="en-US" altLang="ko-KR" dirty="0"/>
              <a:t>(State)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95DA74-F0C5-4B43-AFFE-EA3DDAED9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6771C0-29C4-4D45-844E-A6CD75E8ED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B7AE81C-AB94-4243-B367-C31D6335F89A}"/>
              </a:ext>
            </a:extLst>
          </p:cNvPr>
          <p:cNvGrpSpPr/>
          <p:nvPr/>
        </p:nvGrpSpPr>
        <p:grpSpPr>
          <a:xfrm>
            <a:off x="5734051" y="1848229"/>
            <a:ext cx="2145946" cy="2145946"/>
            <a:chOff x="5734051" y="1848229"/>
            <a:chExt cx="2145946" cy="214594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3008EA-A9F5-4F43-9442-5AFBA246BB35}"/>
                </a:ext>
              </a:extLst>
            </p:cNvPr>
            <p:cNvSpPr/>
            <p:nvPr/>
          </p:nvSpPr>
          <p:spPr>
            <a:xfrm>
              <a:off x="5734051" y="1848229"/>
              <a:ext cx="2145946" cy="21459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19E125-0F15-4B27-9696-331CE8576F32}"/>
                </a:ext>
              </a:extLst>
            </p:cNvPr>
            <p:cNvSpPr/>
            <p:nvPr/>
          </p:nvSpPr>
          <p:spPr>
            <a:xfrm>
              <a:off x="5734051" y="1848229"/>
              <a:ext cx="1071562" cy="10715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495F6D7-80E4-4D9F-A83A-72E6F88688D7}"/>
                </a:ext>
              </a:extLst>
            </p:cNvPr>
            <p:cNvSpPr/>
            <p:nvPr/>
          </p:nvSpPr>
          <p:spPr>
            <a:xfrm>
              <a:off x="6805613" y="2919791"/>
              <a:ext cx="1071562" cy="10715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8F568A-2F32-4A81-A1AB-AD4C725D50F9}"/>
                </a:ext>
              </a:extLst>
            </p:cNvPr>
            <p:cNvSpPr/>
            <p:nvPr/>
          </p:nvSpPr>
          <p:spPr>
            <a:xfrm>
              <a:off x="5969117" y="3154857"/>
              <a:ext cx="601430" cy="601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FC89268-0697-4C71-BF06-E0AEF481F99C}"/>
                </a:ext>
              </a:extLst>
            </p:cNvPr>
            <p:cNvSpPr/>
            <p:nvPr/>
          </p:nvSpPr>
          <p:spPr>
            <a:xfrm>
              <a:off x="7040679" y="2057480"/>
              <a:ext cx="601430" cy="6014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EABCEF8-05F1-4569-841B-B272654CD5A4}"/>
              </a:ext>
            </a:extLst>
          </p:cNvPr>
          <p:cNvGrpSpPr/>
          <p:nvPr/>
        </p:nvGrpSpPr>
        <p:grpSpPr>
          <a:xfrm>
            <a:off x="3059907" y="1848229"/>
            <a:ext cx="2145946" cy="2145946"/>
            <a:chOff x="3059907" y="1848229"/>
            <a:chExt cx="2145946" cy="214594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9E7C00-917A-4823-8B46-25C77F1DD773}"/>
                </a:ext>
              </a:extLst>
            </p:cNvPr>
            <p:cNvSpPr/>
            <p:nvPr/>
          </p:nvSpPr>
          <p:spPr>
            <a:xfrm>
              <a:off x="3059907" y="1848229"/>
              <a:ext cx="2145946" cy="21459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2E04FA-70B5-49D3-A230-A414718FA08E}"/>
                </a:ext>
              </a:extLst>
            </p:cNvPr>
            <p:cNvSpPr/>
            <p:nvPr/>
          </p:nvSpPr>
          <p:spPr>
            <a:xfrm>
              <a:off x="3059907" y="1848229"/>
              <a:ext cx="1071562" cy="10715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081D01-4F1B-45FF-8E65-587ED24CA8EE}"/>
                </a:ext>
              </a:extLst>
            </p:cNvPr>
            <p:cNvSpPr/>
            <p:nvPr/>
          </p:nvSpPr>
          <p:spPr>
            <a:xfrm>
              <a:off x="4134291" y="2919791"/>
              <a:ext cx="1071562" cy="10715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8CEB0A3-5C34-49A1-BBA4-1565502E379F}"/>
                </a:ext>
              </a:extLst>
            </p:cNvPr>
            <p:cNvSpPr/>
            <p:nvPr/>
          </p:nvSpPr>
          <p:spPr>
            <a:xfrm>
              <a:off x="3294973" y="2083295"/>
              <a:ext cx="601430" cy="601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8D4DF3A-8668-4772-9D68-90F500B22DB6}"/>
                </a:ext>
              </a:extLst>
            </p:cNvPr>
            <p:cNvSpPr/>
            <p:nvPr/>
          </p:nvSpPr>
          <p:spPr>
            <a:xfrm>
              <a:off x="4369357" y="2083295"/>
              <a:ext cx="601430" cy="6014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0B1CA78-A955-4450-9013-70A6E02AA6CD}"/>
                </a:ext>
              </a:extLst>
            </p:cNvPr>
            <p:cNvSpPr/>
            <p:nvPr/>
          </p:nvSpPr>
          <p:spPr>
            <a:xfrm>
              <a:off x="3294973" y="3128285"/>
              <a:ext cx="601430" cy="6014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45E4047-0D1B-43E8-BE48-8FB23EA3C427}"/>
              </a:ext>
            </a:extLst>
          </p:cNvPr>
          <p:cNvGrpSpPr/>
          <p:nvPr/>
        </p:nvGrpSpPr>
        <p:grpSpPr>
          <a:xfrm>
            <a:off x="385763" y="1848229"/>
            <a:ext cx="2145946" cy="2145946"/>
            <a:chOff x="385763" y="1848229"/>
            <a:chExt cx="2145946" cy="2145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681CF44-41C1-42C9-B57F-46FC152D3F89}"/>
                </a:ext>
              </a:extLst>
            </p:cNvPr>
            <p:cNvSpPr/>
            <p:nvPr/>
          </p:nvSpPr>
          <p:spPr>
            <a:xfrm>
              <a:off x="385763" y="1848229"/>
              <a:ext cx="2145946" cy="21459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6EB0A4-7565-49C0-A176-E4D22C2988C3}"/>
                </a:ext>
              </a:extLst>
            </p:cNvPr>
            <p:cNvSpPr/>
            <p:nvPr/>
          </p:nvSpPr>
          <p:spPr>
            <a:xfrm>
              <a:off x="385763" y="1848229"/>
              <a:ext cx="1071562" cy="10715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FD35CC-53B8-42EA-B041-7963069C7C0E}"/>
                </a:ext>
              </a:extLst>
            </p:cNvPr>
            <p:cNvSpPr/>
            <p:nvPr/>
          </p:nvSpPr>
          <p:spPr>
            <a:xfrm>
              <a:off x="1460147" y="2919791"/>
              <a:ext cx="1071562" cy="10715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75AC6AD-A930-451F-A686-B06A9DE3A978}"/>
                </a:ext>
              </a:extLst>
            </p:cNvPr>
            <p:cNvSpPr/>
            <p:nvPr/>
          </p:nvSpPr>
          <p:spPr>
            <a:xfrm>
              <a:off x="599397" y="2083295"/>
              <a:ext cx="601430" cy="601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0CF3247-5F09-4C30-9D9D-AB0D856AA8F1}"/>
                </a:ext>
              </a:extLst>
            </p:cNvPr>
            <p:cNvSpPr/>
            <p:nvPr/>
          </p:nvSpPr>
          <p:spPr>
            <a:xfrm>
              <a:off x="1690800" y="3128285"/>
              <a:ext cx="601430" cy="6014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3BD46C3-4FA7-42BF-B2F5-AEED61AD20A3}"/>
                </a:ext>
              </a:extLst>
            </p:cNvPr>
            <p:cNvSpPr/>
            <p:nvPr/>
          </p:nvSpPr>
          <p:spPr>
            <a:xfrm>
              <a:off x="1684808" y="2083295"/>
              <a:ext cx="601430" cy="601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DBED238-4B30-4253-820E-DA42BECDB662}"/>
                </a:ext>
              </a:extLst>
            </p:cNvPr>
            <p:cNvSpPr/>
            <p:nvPr/>
          </p:nvSpPr>
          <p:spPr>
            <a:xfrm>
              <a:off x="619238" y="3128285"/>
              <a:ext cx="601430" cy="6014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0FA79E1-CA45-4189-B85D-C3075AE1C1C1}"/>
                  </a:ext>
                </a:extLst>
              </p:cNvPr>
              <p:cNvSpPr/>
              <p:nvPr/>
            </p:nvSpPr>
            <p:spPr>
              <a:xfrm>
                <a:off x="385763" y="4054851"/>
                <a:ext cx="845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0FA79E1-CA45-4189-B85D-C3075AE1C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3" y="4054851"/>
                <a:ext cx="84587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F36384D2-B530-4384-A490-8F81CE846A48}"/>
                  </a:ext>
                </a:extLst>
              </p:cNvPr>
              <p:cNvSpPr/>
              <p:nvPr/>
            </p:nvSpPr>
            <p:spPr>
              <a:xfrm>
                <a:off x="2564865" y="2735125"/>
                <a:ext cx="514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F36384D2-B530-4384-A490-8F81CE846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865" y="2735125"/>
                <a:ext cx="51430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22885D1-11BA-452C-8442-59A39B5C829B}"/>
                  </a:ext>
                </a:extLst>
              </p:cNvPr>
              <p:cNvSpPr/>
              <p:nvPr/>
            </p:nvSpPr>
            <p:spPr>
              <a:xfrm>
                <a:off x="3050530" y="4054851"/>
                <a:ext cx="856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22885D1-11BA-452C-8442-59A39B5C8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530" y="4054851"/>
                <a:ext cx="85651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5CA6B98-325B-4641-9CA6-0214B12FAF82}"/>
                  </a:ext>
                </a:extLst>
              </p:cNvPr>
              <p:cNvSpPr/>
              <p:nvPr/>
            </p:nvSpPr>
            <p:spPr>
              <a:xfrm>
                <a:off x="5186588" y="2735125"/>
                <a:ext cx="519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5CA6B98-325B-4641-9CA6-0214B12FA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588" y="2735125"/>
                <a:ext cx="519629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114AB3E-87C9-4E5B-BE9C-23D0B9B83F9B}"/>
                  </a:ext>
                </a:extLst>
              </p:cNvPr>
              <p:cNvSpPr/>
              <p:nvPr/>
            </p:nvSpPr>
            <p:spPr>
              <a:xfrm>
                <a:off x="5725941" y="4054851"/>
                <a:ext cx="856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114AB3E-87C9-4E5B-BE9C-23D0B9B83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941" y="4054851"/>
                <a:ext cx="85651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97F0951-7F9F-4E92-B9A1-08268926B332}"/>
                  </a:ext>
                </a:extLst>
              </p:cNvPr>
              <p:cNvSpPr/>
              <p:nvPr/>
            </p:nvSpPr>
            <p:spPr>
              <a:xfrm>
                <a:off x="2281882" y="5199325"/>
                <a:ext cx="31645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97F0951-7F9F-4E92-B9A1-08268926B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882" y="5199325"/>
                <a:ext cx="3164520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B1C0F458-6604-4F74-9113-880E2C0EA221}"/>
              </a:ext>
            </a:extLst>
          </p:cNvPr>
          <p:cNvGrpSpPr/>
          <p:nvPr/>
        </p:nvGrpSpPr>
        <p:grpSpPr>
          <a:xfrm>
            <a:off x="9258301" y="3128285"/>
            <a:ext cx="2145946" cy="2145946"/>
            <a:chOff x="5734051" y="1848229"/>
            <a:chExt cx="2145946" cy="21459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D6D3EA2-2CAC-4294-B8A4-14D17D0D5131}"/>
                </a:ext>
              </a:extLst>
            </p:cNvPr>
            <p:cNvSpPr/>
            <p:nvPr/>
          </p:nvSpPr>
          <p:spPr>
            <a:xfrm>
              <a:off x="5734051" y="1848229"/>
              <a:ext cx="2145946" cy="21459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3B316CE-5C5C-40D7-8369-6E7C79D9F380}"/>
                </a:ext>
              </a:extLst>
            </p:cNvPr>
            <p:cNvSpPr/>
            <p:nvPr/>
          </p:nvSpPr>
          <p:spPr>
            <a:xfrm>
              <a:off x="5734051" y="1848229"/>
              <a:ext cx="1071562" cy="10715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DFF04A4-26B9-4368-BBF6-D042ADB58E3A}"/>
                </a:ext>
              </a:extLst>
            </p:cNvPr>
            <p:cNvSpPr/>
            <p:nvPr/>
          </p:nvSpPr>
          <p:spPr>
            <a:xfrm>
              <a:off x="6805613" y="2919791"/>
              <a:ext cx="1071562" cy="10715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183FD5C-F3CB-4E9C-8338-C17212C720CC}"/>
                </a:ext>
              </a:extLst>
            </p:cNvPr>
            <p:cNvSpPr/>
            <p:nvPr/>
          </p:nvSpPr>
          <p:spPr>
            <a:xfrm>
              <a:off x="5969117" y="3154857"/>
              <a:ext cx="601430" cy="601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2C13992-F1F7-4B7C-9DD0-1565E05B2463}"/>
                </a:ext>
              </a:extLst>
            </p:cNvPr>
            <p:cNvSpPr/>
            <p:nvPr/>
          </p:nvSpPr>
          <p:spPr>
            <a:xfrm>
              <a:off x="7040679" y="2057480"/>
              <a:ext cx="601430" cy="6014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12859F1-0F2F-4C06-AE73-89E27AC3672F}"/>
                  </a:ext>
                </a:extLst>
              </p:cNvPr>
              <p:cNvSpPr/>
              <p:nvPr/>
            </p:nvSpPr>
            <p:spPr>
              <a:xfrm>
                <a:off x="9662469" y="5321809"/>
                <a:ext cx="14212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12859F1-0F2F-4C06-AE73-89E27AC36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469" y="5321809"/>
                <a:ext cx="1421287" cy="646331"/>
              </a:xfrm>
              <a:prstGeom prst="rect">
                <a:avLst/>
              </a:prstGeom>
              <a:blipFill>
                <a:blip r:embed="rId8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80DC2AA-161A-49B7-B75E-FF3B80A9261C}"/>
                  </a:ext>
                </a:extLst>
              </p:cNvPr>
              <p:cNvSpPr/>
              <p:nvPr/>
            </p:nvSpPr>
            <p:spPr>
              <a:xfrm>
                <a:off x="207169" y="5946470"/>
                <a:ext cx="7848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b="1" dirty="0">
                    <a:solidFill>
                      <a:schemeClr val="accent1"/>
                    </a:solidFill>
                  </a:rPr>
                  <a:t>상태 </a:t>
                </a:r>
                <a:r>
                  <a:rPr lang="en-US" altLang="ko-KR" b="1" dirty="0">
                    <a:solidFill>
                      <a:schemeClr val="accent1"/>
                    </a:solidFill>
                  </a:rPr>
                  <a:t>(State)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 다음에 무슨 일이 일어날지 결정하는 데 필요한 정보이다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다음 행동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를 결정하는 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등의 과거정보는 필요가 없다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80DC2AA-161A-49B7-B75E-FF3B80A92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69" y="5946470"/>
                <a:ext cx="7848600" cy="646331"/>
              </a:xfrm>
              <a:prstGeom prst="rect">
                <a:avLst/>
              </a:prstGeom>
              <a:blipFill>
                <a:blip r:embed="rId9"/>
                <a:stretch>
                  <a:fillRect l="-699" t="-4717" r="-1243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281D0FD-A8A7-4C66-9371-1D8AC0B99FAC}"/>
                  </a:ext>
                </a:extLst>
              </p:cNvPr>
              <p:cNvSpPr/>
              <p:nvPr/>
            </p:nvSpPr>
            <p:spPr>
              <a:xfrm>
                <a:off x="7888566" y="2735125"/>
                <a:ext cx="519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281D0FD-A8A7-4C66-9371-1D8AC0B99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566" y="2735125"/>
                <a:ext cx="519629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>
            <a:extLst>
              <a:ext uri="{FF2B5EF4-FFF2-40B4-BE49-F238E27FC236}">
                <a16:creationId xmlns:a16="http://schemas.microsoft.com/office/drawing/2014/main" id="{B8212E21-D794-47DB-B9E8-B3861CB4BE9C}"/>
              </a:ext>
            </a:extLst>
          </p:cNvPr>
          <p:cNvSpPr/>
          <p:nvPr/>
        </p:nvSpPr>
        <p:spPr>
          <a:xfrm>
            <a:off x="8612940" y="1867231"/>
            <a:ext cx="100731" cy="47445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61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363C9-2E93-4FAE-BCEC-766CA4F5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환경에게 </a:t>
            </a:r>
            <a:r>
              <a:rPr lang="en-US" altLang="ko-KR" dirty="0"/>
              <a:t>“</a:t>
            </a:r>
            <a:r>
              <a:rPr lang="ko-KR" altLang="en-US" dirty="0"/>
              <a:t>상태</a:t>
            </a:r>
            <a:r>
              <a:rPr lang="en-US" altLang="ko-KR" dirty="0"/>
              <a:t>” </a:t>
            </a:r>
            <a:r>
              <a:rPr lang="ko-KR" altLang="en-US" dirty="0"/>
              <a:t>라는 것 </a:t>
            </a:r>
            <a:r>
              <a:rPr lang="en-US" altLang="ko-KR" dirty="0"/>
              <a:t>(Environment state)</a:t>
            </a:r>
            <a:r>
              <a:rPr lang="ko-KR" altLang="en-US" dirty="0"/>
              <a:t>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87171E-7917-4D2A-B76D-E0F951E8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714663-A73C-4D94-9E15-0E4636574C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8F5E0413-F1C8-4624-9745-01CADFEE9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6642" y="1825624"/>
                <a:ext cx="5907201" cy="4530725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ko-KR" altLang="en-US" dirty="0"/>
                  <a:t>환경에게 상태 </a:t>
                </a:r>
                <a:r>
                  <a:rPr lang="en-US" altLang="ko-KR" dirty="0"/>
                  <a:t>(Environment state)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란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환경의 숨겨진 표현</a:t>
                </a:r>
                <a:r>
                  <a:rPr lang="en-US" altLang="ko-KR" dirty="0"/>
                  <a:t>’ (environment’s private representation)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다음으로 관측되는 환경상태</a:t>
                </a:r>
                <a:r>
                  <a:rPr lang="en-US" altLang="ko-KR" dirty="0"/>
                  <a:t>(observation)</a:t>
                </a:r>
                <a:r>
                  <a:rPr lang="ko-KR" altLang="en-US" dirty="0"/>
                  <a:t>와 보상</a:t>
                </a:r>
                <a:r>
                  <a:rPr lang="en-US" altLang="ko-KR" dirty="0"/>
                  <a:t>(reward)</a:t>
                </a:r>
                <a:r>
                  <a:rPr lang="ko-KR" altLang="en-US" dirty="0"/>
                  <a:t>을 결정짓는데 사용되는 모든 정보들이다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요원</a:t>
                </a:r>
                <a:r>
                  <a:rPr lang="en-US" altLang="ko-KR" dirty="0"/>
                  <a:t>(Agent) </a:t>
                </a:r>
                <a:r>
                  <a:rPr lang="ko-KR" altLang="en-US" dirty="0"/>
                  <a:t>가 있는 상태와 같다고 할 수 없다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요원에게는 보이지 않는 경우가 많다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모두 요원에게 준다고 해도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요원에게는 필요 없는 정보가 많이 섞여 있을 것이다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8F5E0413-F1C8-4624-9745-01CADFEE9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6642" y="1825624"/>
                <a:ext cx="5907201" cy="4530725"/>
              </a:xfrm>
              <a:blipFill>
                <a:blip r:embed="rId2"/>
                <a:stretch>
                  <a:fillRect l="-1548" t="-1882" r="-24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E0BC9A4-1886-4915-B48C-A3F97566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2098674"/>
            <a:ext cx="3857625" cy="44100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7586B1-029C-41D4-8AEE-6AA336BD1A54}"/>
              </a:ext>
            </a:extLst>
          </p:cNvPr>
          <p:cNvSpPr/>
          <p:nvPr/>
        </p:nvSpPr>
        <p:spPr>
          <a:xfrm>
            <a:off x="1789322" y="4476750"/>
            <a:ext cx="2079204" cy="199034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24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122E2-7985-4080-A6F7-B6E3950A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요원에게 </a:t>
            </a:r>
            <a:r>
              <a:rPr lang="en-US" altLang="ko-KR" dirty="0"/>
              <a:t>“</a:t>
            </a:r>
            <a:r>
              <a:rPr lang="ko-KR" altLang="en-US" dirty="0"/>
              <a:t>상태</a:t>
            </a:r>
            <a:r>
              <a:rPr lang="en-US" altLang="ko-KR" dirty="0"/>
              <a:t>”</a:t>
            </a:r>
            <a:r>
              <a:rPr lang="ko-KR" altLang="en-US" dirty="0"/>
              <a:t> 라는 것 </a:t>
            </a:r>
            <a:r>
              <a:rPr lang="en-US" altLang="ko-KR" dirty="0"/>
              <a:t>(Agent State)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84001A-47B6-4381-B16A-A59A967A2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6642" y="1825624"/>
                <a:ext cx="5907201" cy="4530725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ko-KR" altLang="en-US" dirty="0"/>
                  <a:t>요원에게 상태 </a:t>
                </a:r>
                <a:r>
                  <a:rPr lang="en-US" altLang="ko-KR" dirty="0"/>
                  <a:t>(Agent state)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요원에게 있어서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자신의 상태 표현</a:t>
                </a:r>
                <a:r>
                  <a:rPr lang="en-US" altLang="ko-KR" dirty="0"/>
                  <a:t>’ (internal representation)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다음 행동</a:t>
                </a:r>
                <a:r>
                  <a:rPr lang="en-US" altLang="ko-KR" dirty="0"/>
                  <a:t>(Action) </a:t>
                </a:r>
                <a:r>
                  <a:rPr lang="ko-KR" altLang="en-US" dirty="0"/>
                  <a:t>을 취하기 위해서 쓰이는 정보들이다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강화학습 알고리즘에 사용되는 정보들이다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기록 </a:t>
                </a:r>
                <a:r>
                  <a:rPr lang="en-US" altLang="ko-KR" dirty="0"/>
                  <a:t>(History) </a:t>
                </a:r>
                <a:r>
                  <a:rPr lang="ko-KR" altLang="en-US" dirty="0"/>
                  <a:t>중 요원의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의사결정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 에 필요하다고 생각하는 것만 가공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취사선택하는 것이므로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함수로 표현할 수 있다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	</a:t>
                </a:r>
              </a:p>
              <a:p>
                <a:pPr>
                  <a:buFontTx/>
                  <a:buChar char="-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84001A-47B6-4381-B16A-A59A967A2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6642" y="1825624"/>
                <a:ext cx="5907201" cy="4530725"/>
              </a:xfrm>
              <a:blipFill>
                <a:blip r:embed="rId3"/>
                <a:stretch>
                  <a:fillRect l="-1548" t="-1882" r="-1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EED15-20AB-4F8B-8DF2-054D7D3441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493920-859A-48CA-802D-C9A8C1AD9B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CFF803-9E4A-4394-B647-5D9B868B0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" y="1781929"/>
            <a:ext cx="3819525" cy="4514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699A49-B64A-4D42-9E9D-28FB227EB501}"/>
              </a:ext>
            </a:extLst>
          </p:cNvPr>
          <p:cNvSpPr/>
          <p:nvPr/>
        </p:nvSpPr>
        <p:spPr>
          <a:xfrm>
            <a:off x="1770272" y="1848228"/>
            <a:ext cx="2079204" cy="199034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9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C7EF3-9FBE-4A24-B19F-B4D648D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7AD7-A295-4EA1-AF19-F2DE8590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b="1" dirty="0"/>
              <a:t>강의 정보</a:t>
            </a:r>
            <a:endParaRPr lang="en-US" altLang="ko-KR" b="1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강화학습의 특징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문제 정의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82F61-4B1E-4FB4-A0B1-A01B401FB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F259C-0F30-4BCA-AD68-2A3828D49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611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00A5C-191D-4E83-B1EE-8BCC049F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아타리게임</a:t>
            </a:r>
            <a:r>
              <a:rPr lang="ko-KR" altLang="en-US" dirty="0"/>
              <a:t> 예시 </a:t>
            </a:r>
            <a:r>
              <a:rPr lang="en-US" altLang="ko-KR" dirty="0"/>
              <a:t>: </a:t>
            </a:r>
            <a:r>
              <a:rPr lang="ko-KR" altLang="en-US" dirty="0"/>
              <a:t>게임의 모든 상태를 알 필요가 있을까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B4BE7-58DB-4202-A4E3-A19108AE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607844" cy="453072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우리</a:t>
            </a:r>
            <a:r>
              <a:rPr lang="en-US" altLang="ko-KR" sz="2000" dirty="0"/>
              <a:t>(=</a:t>
            </a:r>
            <a:r>
              <a:rPr lang="ko-KR" altLang="en-US" sz="2000" dirty="0"/>
              <a:t>요원</a:t>
            </a:r>
            <a:r>
              <a:rPr lang="en-US" altLang="ko-KR" sz="2000" dirty="0"/>
              <a:t>)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아타리</a:t>
            </a:r>
            <a:r>
              <a:rPr lang="ko-KR" altLang="en-US" sz="2000" dirty="0"/>
              <a:t> 게임을 할 때</a:t>
            </a:r>
            <a:r>
              <a:rPr lang="en-US" altLang="ko-KR" sz="2000" dirty="0"/>
              <a:t>, </a:t>
            </a:r>
            <a:r>
              <a:rPr lang="ko-KR" altLang="en-US" sz="2000" dirty="0"/>
              <a:t>컴퓨터가 연산하는 게임 자체의 모든 정보를 알 필요가 없다</a:t>
            </a:r>
            <a:r>
              <a:rPr lang="en-US" altLang="ko-KR" sz="2000" dirty="0"/>
              <a:t>. </a:t>
            </a:r>
            <a:r>
              <a:rPr lang="ko-KR" altLang="en-US" sz="2000" dirty="0"/>
              <a:t>우리는 보통 화면만 알면 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우리</a:t>
            </a:r>
            <a:r>
              <a:rPr lang="en-US" altLang="ko-KR" sz="2000" dirty="0"/>
              <a:t>(=</a:t>
            </a:r>
            <a:r>
              <a:rPr lang="ko-KR" altLang="en-US" sz="2000" dirty="0"/>
              <a:t>요원</a:t>
            </a:r>
            <a:r>
              <a:rPr lang="en-US" altLang="ko-KR" sz="2000" dirty="0"/>
              <a:t>)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마인크래프트를</a:t>
            </a:r>
            <a:r>
              <a:rPr lang="ko-KR" altLang="en-US" sz="2000" dirty="0"/>
              <a:t> 할 때</a:t>
            </a:r>
            <a:r>
              <a:rPr lang="en-US" altLang="ko-KR" sz="2000" dirty="0"/>
              <a:t>, </a:t>
            </a:r>
            <a:r>
              <a:rPr lang="ko-KR" altLang="en-US" sz="2000" dirty="0"/>
              <a:t>물리엔진</a:t>
            </a:r>
            <a:r>
              <a:rPr lang="en-US" altLang="ko-KR" sz="2000" dirty="0"/>
              <a:t>(environment state)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어떤지까지는</a:t>
            </a:r>
            <a:r>
              <a:rPr lang="ko-KR" altLang="en-US" sz="2000" dirty="0"/>
              <a:t> 보통 고려하지 않아도 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우리</a:t>
            </a:r>
            <a:r>
              <a:rPr lang="en-US" altLang="ko-KR" sz="2000" dirty="0"/>
              <a:t>(=</a:t>
            </a:r>
            <a:r>
              <a:rPr lang="ko-KR" altLang="en-US" sz="2000" dirty="0"/>
              <a:t>요원</a:t>
            </a:r>
            <a:r>
              <a:rPr lang="en-US" altLang="ko-KR" sz="2000" dirty="0"/>
              <a:t>)</a:t>
            </a:r>
            <a:r>
              <a:rPr lang="ko-KR" altLang="en-US" sz="2000" dirty="0"/>
              <a:t>가 폴더를 클릭할 때</a:t>
            </a:r>
            <a:r>
              <a:rPr lang="en-US" altLang="ko-KR" sz="2000" dirty="0"/>
              <a:t>, </a:t>
            </a:r>
            <a:r>
              <a:rPr lang="ko-KR" altLang="en-US" sz="2000" dirty="0"/>
              <a:t>컴퓨터 내부적으로 트랜지스터가 어떻게 활성화되는지 보통은 알 필요가 없다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정확한 게임환경의 규칙은 알려지지 않는다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게임을 통해 바로 배운다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점수와 화면을 통해 행동을 취한다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0CA12-A4CC-411D-B46C-08241A0B38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2D1747-2D43-4658-85B9-901F4D685C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958E0B-562C-4CB7-BAE8-54F2F995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2033586"/>
            <a:ext cx="53625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2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35D4C-4FD7-4556-82E0-04A5E86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 err="1"/>
              <a:t>마르코프</a:t>
            </a:r>
            <a:r>
              <a:rPr lang="en-US" altLang="ko-KR" dirty="0"/>
              <a:t>” </a:t>
            </a:r>
            <a:r>
              <a:rPr lang="ko-KR" altLang="en-US" dirty="0"/>
              <a:t>한 상태 </a:t>
            </a:r>
            <a:r>
              <a:rPr lang="en-US" altLang="ko-KR" dirty="0"/>
              <a:t>(Information State, </a:t>
            </a:r>
            <a:r>
              <a:rPr lang="en-US" altLang="ko-KR" dirty="0" err="1"/>
              <a:t>Marcov</a:t>
            </a:r>
            <a:r>
              <a:rPr lang="en-US" altLang="ko-KR" dirty="0"/>
              <a:t> State)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5308A-F5E7-4F04-BA86-D99DD7CC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“</a:t>
            </a:r>
            <a:r>
              <a:rPr lang="ko-KR" altLang="en-US" sz="2000" dirty="0" err="1"/>
              <a:t>마르코프</a:t>
            </a:r>
            <a:r>
              <a:rPr lang="en-US" altLang="ko-KR" sz="2000" dirty="0"/>
              <a:t>” </a:t>
            </a:r>
            <a:r>
              <a:rPr lang="ko-KR" altLang="en-US" sz="2000" dirty="0"/>
              <a:t>한 </a:t>
            </a:r>
            <a:r>
              <a:rPr lang="ko-KR" altLang="en-US" sz="2000" dirty="0" err="1"/>
              <a:t>상태란</a:t>
            </a:r>
            <a:r>
              <a:rPr lang="en-US" altLang="ko-KR" sz="2000" dirty="0"/>
              <a:t>, (information state) </a:t>
            </a:r>
            <a:r>
              <a:rPr lang="ko-KR" altLang="en-US" sz="2000" dirty="0"/>
              <a:t>는 유용한 기록들을 </a:t>
            </a:r>
            <a:r>
              <a:rPr lang="ko-KR" altLang="en-US" sz="2000" b="1" dirty="0"/>
              <a:t>전부</a:t>
            </a:r>
            <a:r>
              <a:rPr lang="ko-KR" altLang="en-US" sz="2000" dirty="0"/>
              <a:t> 가지고 있는 상태를 의미한다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F748E7-2446-4CE8-9E03-DFCDEB953D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74AB8-AFC7-47D9-86E3-4A3D11DC36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88DAA76-4E4E-4BF2-A16E-888685DD3721}"/>
                  </a:ext>
                </a:extLst>
              </p:cNvPr>
              <p:cNvSpPr/>
              <p:nvPr/>
            </p:nvSpPr>
            <p:spPr>
              <a:xfrm>
                <a:off x="488156" y="2909319"/>
                <a:ext cx="11215688" cy="1344630"/>
              </a:xfrm>
              <a:prstGeom prst="rect">
                <a:avLst/>
              </a:prstGeom>
              <a:solidFill>
                <a:srgbClr val="F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어떤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ko-KR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가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마르코프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하면 아래 필요충분조건을 만족시킨다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endParaRPr lang="en-US" altLang="ko-KR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ko-KR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ko-KR" altLang="en-US" sz="2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ko-KR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ko-KR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ko-KR" altLang="en-US" sz="2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ko-KR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ko-KR" alt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ko-KR" altLang="en-US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88DAA76-4E4E-4BF2-A16E-888685DD3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6" y="2909319"/>
                <a:ext cx="11215688" cy="1344630"/>
              </a:xfrm>
              <a:prstGeom prst="rect">
                <a:avLst/>
              </a:prstGeom>
              <a:blipFill>
                <a:blip r:embed="rId3"/>
                <a:stretch>
                  <a:fillRect l="-815" b="-619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8C1B1166-5AF9-4BA7-AC1A-BE7781FC9C69}"/>
              </a:ext>
            </a:extLst>
          </p:cNvPr>
          <p:cNvSpPr/>
          <p:nvPr/>
        </p:nvSpPr>
        <p:spPr>
          <a:xfrm>
            <a:off x="488156" y="2299718"/>
            <a:ext cx="11215688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마르코프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상태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Marcov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state)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A09E0E-CB38-48AF-967D-45045F9E89AC}"/>
                  </a:ext>
                </a:extLst>
              </p:cNvPr>
              <p:cNvSpPr txBox="1"/>
              <p:nvPr/>
            </p:nvSpPr>
            <p:spPr>
              <a:xfrm>
                <a:off x="488156" y="4253949"/>
                <a:ext cx="11215688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“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미래는 완전히 과거와 독립적이다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.” ex,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비행 시뮬레이터에서 헬기 조종하기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헬기를 잘 조종하려면 현재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v, p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만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800" i="0" dirty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0" dirty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0" dirty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i="0" dirty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800" i="0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현재 상태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(state)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알려져 있으면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과거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버려도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ko-KR" altLang="en-US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알 수 있는 상태이다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환경에게 있어서 상태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(environment state)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는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마르코프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하다고 볼 수 있다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환경을 모든 것이 기술된 하나의 계로 보면 모든 것이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현재 상태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로부터 다음 상태가 유추 가능해진다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기록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(History)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당연히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‘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마르코프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하다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강화학습 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문제들에서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왜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state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잘 정의하는 것이 중요한 이유가 된다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A09E0E-CB38-48AF-967D-45045F9E8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6" y="4253949"/>
                <a:ext cx="11215688" cy="2462213"/>
              </a:xfrm>
              <a:prstGeom prst="rect">
                <a:avLst/>
              </a:prstGeom>
              <a:blipFill>
                <a:blip r:embed="rId4"/>
                <a:stretch>
                  <a:fillRect l="-380" t="-1485" b="-2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61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7DEABEC-6F27-46EB-87C1-DCF60781BD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쥐새끼 예제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상태 </a:t>
                </a:r>
                <a:r>
                  <a:rPr lang="en-US" altLang="ko-KR" dirty="0"/>
                  <a:t>(state,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ko-KR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를 어떻게 정의할 것인가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7DEABEC-6F27-46EB-87C1-DCF60781B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32" t="-13043" b="-2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62FD0-84C8-4B4E-A71E-68BEF91E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56" y="4974002"/>
            <a:ext cx="11215688" cy="153255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어떻게 상태를 정의할 것인지에 따라</a:t>
            </a:r>
            <a:r>
              <a:rPr lang="en-US" altLang="ko-KR" dirty="0"/>
              <a:t>, </a:t>
            </a:r>
            <a:r>
              <a:rPr lang="ko-KR" altLang="en-US" dirty="0"/>
              <a:t>같은 데이터도 다르게 해석이 가능하다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내 상태 </a:t>
            </a:r>
            <a:r>
              <a:rPr lang="en-US" altLang="ko-KR" dirty="0"/>
              <a:t>(state) </a:t>
            </a:r>
            <a:r>
              <a:rPr lang="ko-KR" altLang="en-US" dirty="0"/>
              <a:t>를 마지막 </a:t>
            </a:r>
            <a:r>
              <a:rPr lang="en-US" altLang="ko-KR" dirty="0"/>
              <a:t>3</a:t>
            </a:r>
            <a:r>
              <a:rPr lang="ko-KR" altLang="en-US" dirty="0"/>
              <a:t>개로 정한다면</a:t>
            </a:r>
            <a:r>
              <a:rPr lang="en-US" altLang="ko-KR" dirty="0"/>
              <a:t>? </a:t>
            </a:r>
            <a:r>
              <a:rPr lang="ko-KR" altLang="en-US" dirty="0"/>
              <a:t>감전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내 상태 </a:t>
            </a:r>
            <a:r>
              <a:rPr lang="en-US" altLang="ko-KR" dirty="0"/>
              <a:t>(state) 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ko-KR" altLang="en-US" dirty="0"/>
              <a:t>연속적인 정보 전체</a:t>
            </a:r>
            <a:r>
              <a:rPr lang="en-US" altLang="ko-KR" dirty="0"/>
              <a:t>’ (complete sequence) </a:t>
            </a:r>
            <a:r>
              <a:rPr lang="ko-KR" altLang="en-US" dirty="0"/>
              <a:t>로 정의한다면</a:t>
            </a:r>
            <a:r>
              <a:rPr lang="en-US" altLang="ko-KR" dirty="0"/>
              <a:t>? </a:t>
            </a:r>
            <a:r>
              <a:rPr lang="ko-KR" altLang="en-US" dirty="0"/>
              <a:t>모름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11752A-0390-47A1-9D3A-48AAA18F4A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690AB0-57F8-4166-ACC3-8D35B0E1A6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33E62E-23D3-40E4-B8B4-9293683F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529" y="1848228"/>
            <a:ext cx="7336942" cy="29577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8C978A-37BD-44F6-80C7-FCA205C4E654}"/>
              </a:ext>
            </a:extLst>
          </p:cNvPr>
          <p:cNvSpPr/>
          <p:nvPr/>
        </p:nvSpPr>
        <p:spPr>
          <a:xfrm>
            <a:off x="8804275" y="1722783"/>
            <a:ext cx="960196" cy="3083177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75C8C-A95C-4289-8CB1-BBF162C18B35}"/>
              </a:ext>
            </a:extLst>
          </p:cNvPr>
          <p:cNvSpPr txBox="1"/>
          <p:nvPr/>
        </p:nvSpPr>
        <p:spPr>
          <a:xfrm>
            <a:off x="9899168" y="3244334"/>
            <a:ext cx="19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보상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(reward)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949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A5FFB-6181-4512-87A1-4CE063AC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완전히 관측가능 환경 </a:t>
            </a:r>
            <a:r>
              <a:rPr lang="en-US" altLang="ko-KR" dirty="0"/>
              <a:t>(Fully Observable Environment)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7306D3-2D0C-4D6F-983A-D368BC2CE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1687" y="1825624"/>
                <a:ext cx="5992157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000" b="1" dirty="0"/>
                  <a:t>완전히 </a:t>
                </a:r>
                <a:r>
                  <a:rPr lang="ko-KR" altLang="en-US" sz="2000" b="1" dirty="0" err="1"/>
                  <a:t>관측가능함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(Fully observability) 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요원</a:t>
                </a:r>
                <a:r>
                  <a:rPr lang="en-US" altLang="ko-KR" sz="2000" dirty="0"/>
                  <a:t>(Agent) </a:t>
                </a:r>
                <a:r>
                  <a:rPr lang="ko-KR" altLang="en-US" sz="2000" dirty="0"/>
                  <a:t>이 직접 </a:t>
                </a:r>
                <a:r>
                  <a:rPr lang="en-US" altLang="ko-KR" sz="2000" dirty="0"/>
                  <a:t>‘</a:t>
                </a:r>
                <a:r>
                  <a:rPr lang="ko-KR" altLang="en-US" sz="2000" dirty="0"/>
                  <a:t>환경 입장의 상태</a:t>
                </a:r>
                <a:r>
                  <a:rPr lang="en-US" altLang="ko-KR" sz="2000" dirty="0"/>
                  <a:t>’ 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(Environment state) </a:t>
                </a:r>
                <a:r>
                  <a:rPr lang="ko-KR" altLang="en-US" sz="2000" dirty="0"/>
                  <a:t> 관측 가능한 상태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아까 환경 입장의 상태 </a:t>
                </a:r>
                <a:r>
                  <a:rPr lang="en-US" altLang="ko-KR" sz="2000" dirty="0"/>
                  <a:t>(Environment state) </a:t>
                </a:r>
                <a:r>
                  <a:rPr lang="ko-KR" altLang="en-US" sz="2000" dirty="0"/>
                  <a:t>는 주로 요원에게 보이지 않는다고 했으나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우리는 이렇게 최적의 상태를 이 강좌에서 주로 배운다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요원 입장의 상태 </a:t>
                </a:r>
                <a:r>
                  <a:rPr lang="en-US" altLang="ko-KR" sz="2000" dirty="0"/>
                  <a:t>(Agent state) = </a:t>
                </a:r>
                <a:r>
                  <a:rPr lang="ko-KR" altLang="en-US" sz="2000" dirty="0"/>
                  <a:t>환경 입장의 상태 </a:t>
                </a:r>
                <a:r>
                  <a:rPr lang="en-US" altLang="ko-KR" sz="2000" dirty="0"/>
                  <a:t>(Environment state) </a:t>
                </a:r>
                <a:r>
                  <a:rPr lang="ko-KR" altLang="en-US" sz="2000" dirty="0"/>
                  <a:t>가 모두 </a:t>
                </a:r>
                <a:r>
                  <a:rPr lang="en-US" altLang="ko-KR" sz="2000" dirty="0"/>
                  <a:t>‘</a:t>
                </a:r>
                <a:r>
                  <a:rPr lang="ko-KR" altLang="en-US" sz="2000" dirty="0" err="1"/>
                  <a:t>마르코프</a:t>
                </a:r>
                <a:r>
                  <a:rPr lang="en-US" altLang="ko-KR" sz="2000" dirty="0"/>
                  <a:t>’ </a:t>
                </a:r>
                <a:r>
                  <a:rPr lang="ko-KR" altLang="en-US" sz="2000" dirty="0"/>
                  <a:t>한 상태 </a:t>
                </a:r>
                <a:r>
                  <a:rPr lang="en-US" altLang="ko-KR" sz="2000" dirty="0"/>
                  <a:t>(</a:t>
                </a:r>
                <a:r>
                  <a:rPr lang="en-US" altLang="ko-KR" sz="2000" dirty="0" err="1"/>
                  <a:t>Marcov</a:t>
                </a:r>
                <a:r>
                  <a:rPr lang="en-US" altLang="ko-KR" sz="2000" dirty="0"/>
                  <a:t> state, information state)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7306D3-2D0C-4D6F-983A-D368BC2CE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1687" y="1825624"/>
                <a:ext cx="5992157" cy="4530725"/>
              </a:xfrm>
              <a:blipFill>
                <a:blip r:embed="rId2"/>
                <a:stretch>
                  <a:fillRect l="-1119" t="-1344" r="-3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54ECB-9613-4554-AAF9-8525BCF84C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2BBDD5-09F7-4C68-AA6A-924D1AC783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010731-6ADD-452A-81B2-97234F88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43" y="2005011"/>
            <a:ext cx="38671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06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D5E20-2E2D-494A-BC2C-77452CFD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부분적 관측가능 환경 </a:t>
            </a:r>
            <a:r>
              <a:rPr lang="en-US" altLang="ko-KR" dirty="0"/>
              <a:t>(Partially Observable Environment)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D37B1E-8FBE-4B56-A699-CF810E56D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000" dirty="0"/>
                  <a:t>부분적으로 관측 가능한 환경 </a:t>
                </a:r>
                <a:r>
                  <a:rPr lang="en-US" altLang="ko-KR" sz="2000" dirty="0"/>
                  <a:t>(Partial observability) </a:t>
                </a:r>
                <a:r>
                  <a:rPr lang="ko-KR" altLang="en-US" sz="2000" dirty="0"/>
                  <a:t>에서는 요원 </a:t>
                </a:r>
                <a:r>
                  <a:rPr lang="en-US" altLang="ko-KR" sz="2000" dirty="0"/>
                  <a:t>(agent) </a:t>
                </a:r>
                <a:r>
                  <a:rPr lang="ko-KR" altLang="en-US" sz="2000" dirty="0"/>
                  <a:t>이 간접적으로 환경을 관측</a:t>
                </a:r>
                <a:r>
                  <a:rPr lang="en-US" altLang="ko-KR" sz="2000" dirty="0"/>
                  <a:t>(Observe)</a:t>
                </a:r>
                <a:r>
                  <a:rPr lang="ko-KR" altLang="en-US" sz="2000" dirty="0"/>
                  <a:t>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머리위에 카메라를 단 로봇은 자신의 절대적 위치를 알 수 없다</a:t>
                </a:r>
                <a:r>
                  <a:rPr lang="en-US" altLang="ko-KR" sz="16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포커를 치는 사람은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내 카드만 볼 수 있다</a:t>
                </a:r>
                <a:r>
                  <a:rPr lang="en-US" altLang="ko-KR" sz="16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스타크래프트에서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내 유닛이 없는 위치는 안개에 가려 있다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1800" dirty="0"/>
                  <a:t>요</a:t>
                </a:r>
                <a:r>
                  <a:rPr lang="ko-KR" altLang="en-US" sz="2000" dirty="0"/>
                  <a:t>원 입장에서의 상태 </a:t>
                </a:r>
                <a:r>
                  <a:rPr lang="en-US" altLang="ko-KR" sz="2000" dirty="0"/>
                  <a:t>(agent state) !=</a:t>
                </a:r>
                <a:r>
                  <a:rPr lang="ko-KR" altLang="en-US" sz="2000" dirty="0"/>
                  <a:t> 환경 입장에서의 상태 </a:t>
                </a:r>
                <a:r>
                  <a:rPr lang="en-US" altLang="ko-KR" sz="2000" dirty="0"/>
                  <a:t>(environment state)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일반적으로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이것을 부분적으로 관측가능한 </a:t>
                </a:r>
                <a:r>
                  <a:rPr lang="ko-KR" altLang="en-US" sz="2000" dirty="0" err="1"/>
                  <a:t>마르코프</a:t>
                </a:r>
                <a:r>
                  <a:rPr lang="ko-KR" altLang="en-US" sz="2000" dirty="0"/>
                  <a:t> 의사결정 과정이라고 부른다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1500" dirty="0"/>
                  <a:t>(partially observable Markov decision process, POMDP)</a:t>
                </a:r>
                <a:endParaRPr lang="en-US" altLang="ko-KR" sz="1900" dirty="0"/>
              </a:p>
              <a:p>
                <a:pPr marL="0" indent="0">
                  <a:buNone/>
                </a:pPr>
                <a:r>
                  <a:rPr lang="ko-KR" altLang="en-US" sz="1800" dirty="0"/>
                  <a:t>이런 상태에서 요원</a:t>
                </a:r>
                <a:r>
                  <a:rPr lang="en-US" altLang="ko-KR" sz="1800" dirty="0"/>
                  <a:t>(agent)</a:t>
                </a:r>
                <a:r>
                  <a:rPr lang="ko-KR" altLang="en-US" sz="1800" dirty="0"/>
                  <a:t>은 반드시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자신의 상태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를 </a:t>
                </a:r>
                <a:r>
                  <a:rPr lang="en-US" altLang="ko-KR" sz="1800" dirty="0"/>
                  <a:t>‘</a:t>
                </a:r>
                <a:r>
                  <a:rPr lang="ko-KR" altLang="en-US" sz="1800" dirty="0"/>
                  <a:t>정의 내려야</a:t>
                </a:r>
                <a:r>
                  <a:rPr lang="en-US" altLang="ko-KR" sz="1800" dirty="0"/>
                  <a:t>’</a:t>
                </a:r>
                <a:r>
                  <a:rPr lang="ko-KR" altLang="en-US" sz="1800" dirty="0"/>
                  <a:t> 한다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예를 들어</a:t>
                </a:r>
                <a:r>
                  <a:rPr lang="en-US" altLang="ko-KR" sz="1800" dirty="0"/>
                  <a:t>,</a:t>
                </a:r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자신의 상태를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지금까지의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기록 </a:t>
                </a:r>
                <a:r>
                  <a:rPr lang="en-US" altLang="ko-KR" sz="1800" dirty="0"/>
                  <a:t>(History) </a:t>
                </a:r>
                <a:r>
                  <a:rPr lang="ko-KR" altLang="en-US" sz="1800" dirty="0"/>
                  <a:t>으로 볼 것인지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환경 입장에서의 상태 </a:t>
                </a:r>
                <a:r>
                  <a:rPr lang="en-US" altLang="ko-KR" sz="1800" dirty="0"/>
                  <a:t>(environment state)</a:t>
                </a:r>
                <a:r>
                  <a:rPr lang="ko-KR" altLang="en-US" sz="1800" dirty="0"/>
                  <a:t>에 대해 어떤 믿음을 가질 것인지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800" dirty="0" smtClean="0"/>
                      <m:t>(</m:t>
                    </m:r>
                    <m:r>
                      <a:rPr lang="en-US" altLang="ko-KR" sz="1800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n-US" altLang="ko-KR" sz="1800" i="0" dirty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8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altLang="ko-KR" sz="1800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n-US" altLang="ko-KR" sz="1800" i="0" dirty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altLang="ko-KR" sz="1800" dirty="0"/>
                      <m:t>)</m:t>
                    </m:r>
                  </m:oMath>
                </a14:m>
                <a:endParaRPr lang="en-US" altLang="ko-KR" sz="1800" dirty="0"/>
              </a:p>
              <a:p>
                <a:pPr>
                  <a:buFontTx/>
                  <a:buChar char="-"/>
                </a:pPr>
                <a:r>
                  <a:rPr lang="en-US" altLang="ko-KR" sz="1800" dirty="0">
                    <a:solidFill>
                      <a:schemeClr val="bg1">
                        <a:lumMod val="75000"/>
                      </a:schemeClr>
                    </a:solidFill>
                  </a:rPr>
                  <a:t>RNN (Recurrent neural network) </a:t>
                </a:r>
                <a:r>
                  <a:rPr lang="ko-KR" alt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을 이용해서 유추할 것인지</a:t>
                </a:r>
                <a:endParaRPr lang="en-US" altLang="ko-KR" sz="18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D37B1E-8FBE-4B56-A699-CF810E56D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3" t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28825-BB47-43B4-B5EF-711092895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1F68F9-D3F1-4D1D-A60C-44E990E458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276732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C7EF3-9FBE-4A24-B19F-B4D648D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7AD7-A295-4EA1-AF19-F2DE8590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강의 정보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강화학습의 특징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문제 정의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b="1" dirty="0"/>
              <a:t>강화학습 </a:t>
            </a:r>
            <a:r>
              <a:rPr lang="en-US" altLang="ko-KR" b="1" dirty="0"/>
              <a:t>Agent </a:t>
            </a:r>
            <a:r>
              <a:rPr lang="ko-KR" altLang="en-US" b="1" dirty="0"/>
              <a:t>는 어떻게 이루어져 있는가</a:t>
            </a:r>
            <a:endParaRPr lang="en-US" altLang="ko-KR" b="1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82F61-4B1E-4FB4-A0B1-A01B401FB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F259C-0F30-4BCA-AD68-2A3828D49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766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39B17-4F1C-4819-A39C-363DAF6C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요원의 주요 요소들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684AC-6AE6-4E0F-936C-1F405402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강화학습 요원 </a:t>
            </a:r>
            <a:r>
              <a:rPr lang="en-US" altLang="ko-KR" dirty="0"/>
              <a:t>(Agent) </a:t>
            </a:r>
            <a:r>
              <a:rPr lang="ko-KR" altLang="en-US" dirty="0"/>
              <a:t>는 다음과 같은 요소들로 이루어져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아래 셋을 모두 가질 수도 있고</a:t>
            </a:r>
            <a:r>
              <a:rPr lang="en-US" altLang="ko-KR" dirty="0"/>
              <a:t>, </a:t>
            </a:r>
            <a:r>
              <a:rPr lang="ko-KR" altLang="en-US" dirty="0"/>
              <a:t>하나만 가지고 있을 수도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요원의 정책 </a:t>
            </a:r>
            <a:r>
              <a:rPr lang="en-US" altLang="ko-KR" dirty="0"/>
              <a:t>(policy) : </a:t>
            </a:r>
            <a:r>
              <a:rPr lang="ko-KR" altLang="en-US" dirty="0"/>
              <a:t>요원의 행동에 대한 함수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상황평가 함수 </a:t>
            </a:r>
            <a:r>
              <a:rPr lang="en-US" altLang="ko-KR" dirty="0"/>
              <a:t>(Value function) : </a:t>
            </a:r>
            <a:r>
              <a:rPr lang="ko-KR" altLang="en-US" dirty="0"/>
              <a:t>각 상태</a:t>
            </a:r>
            <a:r>
              <a:rPr lang="en-US" altLang="ko-KR" dirty="0"/>
              <a:t>(state) </a:t>
            </a:r>
            <a:r>
              <a:rPr lang="ko-KR" altLang="en-US" dirty="0"/>
              <a:t>또는 행동</a:t>
            </a:r>
            <a:r>
              <a:rPr lang="en-US" altLang="ko-KR" dirty="0"/>
              <a:t>(action) </a:t>
            </a:r>
            <a:r>
              <a:rPr lang="ko-KR" altLang="en-US" dirty="0"/>
              <a:t>이 </a:t>
            </a:r>
            <a:r>
              <a:rPr lang="ko-KR" altLang="en-US" dirty="0" err="1"/>
              <a:t>좋은지</a:t>
            </a:r>
            <a:r>
              <a:rPr lang="en-US" altLang="ko-KR" dirty="0"/>
              <a:t>, </a:t>
            </a:r>
            <a:r>
              <a:rPr lang="ko-KR" altLang="en-US" dirty="0"/>
              <a:t>즉 현재 상황이 얼마나 좋은가에 대한 수치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환경 예측 모델 </a:t>
            </a:r>
            <a:r>
              <a:rPr lang="en-US" altLang="ko-KR" dirty="0"/>
              <a:t>(Model) : </a:t>
            </a:r>
            <a:r>
              <a:rPr lang="ko-KR" altLang="en-US" dirty="0"/>
              <a:t>요원의 환경 표현 </a:t>
            </a:r>
            <a:r>
              <a:rPr lang="en-US" altLang="ko-KR" dirty="0"/>
              <a:t>(representation of the environment)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E3A160-F3B5-41B7-AEDF-2C16900CC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72EB4E-8164-47EE-BC3E-67E03C7795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38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DC0E3-8143-47DD-8928-18FC7934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요원의 정책 </a:t>
            </a:r>
            <a:r>
              <a:rPr lang="en-US" altLang="ko-KR" dirty="0"/>
              <a:t>(policy)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C858254-0D6F-4CC4-B8F1-E7AEF58D6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dirty="0"/>
                  <a:t>정책</a:t>
                </a:r>
                <a:r>
                  <a:rPr lang="en-US" altLang="ko-KR" dirty="0"/>
                  <a:t> (policy)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는 요원의 행동을 결정해 주는 놈이다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상태 </a:t>
                </a:r>
                <a:r>
                  <a:rPr lang="en-US" altLang="ko-KR" dirty="0"/>
                  <a:t>(state) </a:t>
                </a:r>
                <a:r>
                  <a:rPr lang="ko-KR" altLang="en-US" dirty="0"/>
                  <a:t>를 넣어 주면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행동 </a:t>
                </a:r>
                <a:r>
                  <a:rPr lang="en-US" altLang="ko-KR" dirty="0"/>
                  <a:t>(action) </a:t>
                </a:r>
                <a:r>
                  <a:rPr lang="ko-KR" altLang="en-US" dirty="0"/>
                  <a:t>으로 연결해 준다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결정적 정책 </a:t>
                </a:r>
                <a:r>
                  <a:rPr lang="en-US" altLang="ko-KR" dirty="0"/>
                  <a:t>(Deterministic policy) :</a:t>
                </a:r>
                <a:r>
                  <a:rPr lang="ko-KR" altLang="en-US" dirty="0"/>
                  <a:t> 상태에 대해 하나의 행동을 결정해주는 정책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통계적 정책 </a:t>
                </a:r>
                <a:r>
                  <a:rPr lang="en-US" altLang="ko-KR" dirty="0"/>
                  <a:t>(Stochastic policy) : </a:t>
                </a:r>
                <a:r>
                  <a:rPr lang="ko-KR" altLang="en-US" dirty="0"/>
                  <a:t>상태에 대해 여러 행동의 확률을 알려주는 정책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0" dirty="0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C858254-0D6F-4CC4-B8F1-E7AEF58D6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882" b="-143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7F4B6-C9A9-4B16-84E3-A8B7C21EC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7F2778-9679-4CFB-A4F3-285A3D76E1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24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EB5A6-8078-432C-92E0-1283984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상황평가 함수 </a:t>
            </a:r>
            <a:r>
              <a:rPr lang="en-US" altLang="ko-KR" dirty="0"/>
              <a:t>(value function)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70A269-F420-4CBD-BC36-055D120B7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상황평가 함수 </a:t>
                </a:r>
                <a:r>
                  <a:rPr lang="en-US" altLang="ko-KR" dirty="0"/>
                  <a:t>(value function) </a:t>
                </a:r>
                <a:r>
                  <a:rPr lang="ko-KR" altLang="en-US" dirty="0"/>
                  <a:t>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미래 보상 </a:t>
                </a:r>
                <a:r>
                  <a:rPr lang="en-US" altLang="ko-KR" dirty="0"/>
                  <a:t>(future reward) </a:t>
                </a:r>
                <a:r>
                  <a:rPr lang="ko-KR" altLang="en-US" dirty="0"/>
                  <a:t>의 예측이다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상황들의 우수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나쁨을 평가 </a:t>
                </a:r>
                <a:r>
                  <a:rPr lang="en-US" altLang="ko-KR" dirty="0"/>
                  <a:t>(evaluate the goodness/badness)</a:t>
                </a:r>
                <a:r>
                  <a:rPr lang="ko-KR" altLang="en-US" dirty="0"/>
                  <a:t>하는데 사용된다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그러므로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여러 행동들 사이에서 선택한다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effectLst/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0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Value v, state input, pie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요원</a:t>
                </a:r>
                <a:r>
                  <a:rPr lang="en-US" altLang="ko-KR" dirty="0"/>
                  <a:t>(Agent) </a:t>
                </a:r>
                <a:r>
                  <a:rPr lang="ko-KR" altLang="en-US" dirty="0"/>
                  <a:t>가 현재 상태 </a:t>
                </a:r>
                <a:r>
                  <a:rPr lang="en-US" altLang="ko-KR" dirty="0"/>
                  <a:t>(state) s </a:t>
                </a:r>
                <a:r>
                  <a:rPr lang="ko-KR" altLang="en-US" dirty="0"/>
                  <a:t>에서 요원의 정책 </a:t>
                </a:r>
                <a:r>
                  <a:rPr lang="en-US" altLang="ko-KR" dirty="0"/>
                  <a:t>(the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polish pie) </a:t>
                </a:r>
                <a:r>
                  <a:rPr lang="ko-KR" altLang="en-US" dirty="0"/>
                  <a:t>를 따라갔을 때 얻을 수 있는 보상</a:t>
                </a:r>
                <a:r>
                  <a:rPr lang="en-US" altLang="ko-KR" dirty="0"/>
                  <a:t>(reward) </a:t>
                </a:r>
                <a:r>
                  <a:rPr lang="ko-KR" altLang="en-US" dirty="0"/>
                  <a:t>의 총 </a:t>
                </a:r>
                <a:r>
                  <a:rPr lang="ko-KR" altLang="en-US" dirty="0" err="1"/>
                  <a:t>기댓값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altLang="ko-KR" dirty="0"/>
                  <a:t>Gamma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: discount vector, </a:t>
                </a:r>
                <a:r>
                  <a:rPr lang="ko-KR" altLang="en-US" dirty="0"/>
                  <a:t>미래의 </a:t>
                </a:r>
                <a:r>
                  <a:rPr lang="en-US" altLang="ko-KR" dirty="0"/>
                  <a:t>reward </a:t>
                </a:r>
                <a:r>
                  <a:rPr lang="ko-KR" altLang="en-US" dirty="0"/>
                  <a:t>를 불확실성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등 여러가지 이유로 감쇠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70A269-F420-4CBD-BC36-055D120B7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882" r="-163" b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AA1B7-C661-4651-9909-38C97DD30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8716F7-80C9-4F04-AEC1-E13B3D2D5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BD6C-01C6-4D26-AAB0-1463A2C7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예측모델 </a:t>
            </a:r>
            <a:r>
              <a:rPr lang="en-US" altLang="ko-KR" dirty="0"/>
              <a:t>(Model)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75EC29-EC51-47E7-9785-9BE9E3C18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환경 예측모델 </a:t>
                </a:r>
                <a:r>
                  <a:rPr lang="en-US" altLang="ko-KR" dirty="0"/>
                  <a:t>(Model) </a:t>
                </a:r>
                <a:r>
                  <a:rPr lang="ko-KR" altLang="en-US" dirty="0"/>
                  <a:t>은 환경 </a:t>
                </a:r>
                <a:r>
                  <a:rPr lang="en-US" altLang="ko-KR" dirty="0"/>
                  <a:t>(environment) </a:t>
                </a:r>
                <a:r>
                  <a:rPr lang="ko-KR" altLang="en-US" dirty="0"/>
                  <a:t>가 다음에 무엇을 할지를 예측한다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Cambria Math" panose="02040503050406030204" pitchFamily="18" charset="0"/>
                  </a:rPr>
                  <a:t>다음 상태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(state)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를 예측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sSup>
                            <m:sSup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ko-KR" altLang="en-US" i="0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바로 다음 보상 </a:t>
                </a:r>
                <a:r>
                  <a:rPr lang="en-US" altLang="ko-KR" dirty="0"/>
                  <a:t>(immediate reward) </a:t>
                </a:r>
                <a:r>
                  <a:rPr lang="ko-KR" altLang="en-US" dirty="0"/>
                  <a:t>를 예측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ko-KR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0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=5,</m:t>
                          </m:r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75EC29-EC51-47E7-9785-9BE9E3C18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882" b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C4EEA8-D894-4B55-B96A-98F2864AC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535445-85AF-404D-B278-19A3CB67C9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2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1EAF5-A524-451D-AFDB-AFC8841C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2EC18-56FA-4563-9160-82EB7FDE0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교수 </a:t>
            </a:r>
            <a:r>
              <a:rPr lang="en-US" altLang="ko-KR" sz="2000" dirty="0"/>
              <a:t>: David</a:t>
            </a:r>
            <a:r>
              <a:rPr lang="ko-KR" altLang="en-US" sz="2000" dirty="0"/>
              <a:t> </a:t>
            </a:r>
            <a:r>
              <a:rPr lang="en-US" altLang="ko-KR" sz="2000" dirty="0"/>
              <a:t>Silver</a:t>
            </a:r>
          </a:p>
          <a:p>
            <a:pPr marL="0" indent="0">
              <a:buNone/>
            </a:pPr>
            <a:r>
              <a:rPr lang="ko-KR" altLang="en-US" sz="2000" dirty="0"/>
              <a:t>소속 </a:t>
            </a:r>
            <a:r>
              <a:rPr lang="en-US" altLang="ko-KR" sz="2000" dirty="0"/>
              <a:t>: Google </a:t>
            </a:r>
            <a:r>
              <a:rPr lang="en-US" altLang="ko-KR" sz="2000" dirty="0" err="1"/>
              <a:t>Deepmind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강의 원본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youtube</a:t>
            </a:r>
            <a:r>
              <a:rPr lang="en-US" altLang="ko-KR" sz="2000" dirty="0"/>
              <a:t> </a:t>
            </a:r>
            <a:r>
              <a:rPr lang="ko-KR" altLang="en-US" sz="2000" dirty="0"/>
              <a:t>구성 </a:t>
            </a:r>
            <a:r>
              <a:rPr lang="en-US" altLang="ko-KR" sz="2000" dirty="0"/>
              <a:t>: </a:t>
            </a:r>
            <a:r>
              <a:rPr lang="ko-KR" altLang="en-US" sz="2000" dirty="0"/>
              <a:t>총 </a:t>
            </a:r>
            <a:r>
              <a:rPr lang="en-US" altLang="ko-KR" sz="2000" dirty="0"/>
              <a:t>10</a:t>
            </a:r>
            <a:r>
              <a:rPr lang="ko-KR" altLang="en-US" sz="2000" dirty="0"/>
              <a:t>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http://www.cs.ucl.ac.uk/staff/D.Silver/web/Teaching.html</a:t>
            </a:r>
            <a:r>
              <a:rPr lang="en-US" altLang="ko-KR" sz="1400" dirty="0"/>
              <a:t> </a:t>
            </a:r>
          </a:p>
          <a:p>
            <a:pPr marL="0" indent="0">
              <a:buNone/>
            </a:pPr>
            <a:r>
              <a:rPr lang="en-US" altLang="ko-KR" sz="1400" dirty="0">
                <a:hlinkClick r:id="rId3"/>
              </a:rPr>
              <a:t>https://www.youtube.com/watch?v=2pWv7GOvuf0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2000" dirty="0"/>
              <a:t>번역 </a:t>
            </a:r>
            <a:r>
              <a:rPr lang="en-US" altLang="ko-KR" sz="2000" dirty="0"/>
              <a:t>: 2020/01/09 ~ , </a:t>
            </a:r>
            <a:r>
              <a:rPr lang="ko-KR" altLang="en-US" sz="2000" dirty="0"/>
              <a:t>원본 </a:t>
            </a:r>
            <a:r>
              <a:rPr lang="en-US" altLang="ko-KR" sz="2000" dirty="0"/>
              <a:t>ppt </a:t>
            </a:r>
            <a:r>
              <a:rPr lang="ko-KR" altLang="en-US" sz="2000" dirty="0"/>
              <a:t>와 조금 다른 점 및 추가된 점</a:t>
            </a:r>
            <a:r>
              <a:rPr lang="en-US" altLang="ko-KR" sz="2000" dirty="0"/>
              <a:t>, </a:t>
            </a:r>
            <a:r>
              <a:rPr lang="ko-KR" altLang="en-US" sz="2000" dirty="0"/>
              <a:t>각색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목적 </a:t>
            </a:r>
            <a:r>
              <a:rPr lang="en-US" altLang="ko-KR" sz="2000" dirty="0"/>
              <a:t>: for SAI study, Sejong Univ,</a:t>
            </a:r>
            <a:r>
              <a:rPr lang="ko-KR" altLang="en-US" sz="2000" dirty="0"/>
              <a:t> </a:t>
            </a:r>
            <a:r>
              <a:rPr lang="en-US" altLang="ko-KR" sz="2000" dirty="0"/>
              <a:t>CE 18011573, </a:t>
            </a:r>
            <a:r>
              <a:rPr lang="ko-KR" altLang="en-US" sz="2000" dirty="0"/>
              <a:t>오류지적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4"/>
              </a:rPr>
              <a:t>dlwkdgn1@naver.com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참고 </a:t>
            </a:r>
            <a:r>
              <a:rPr lang="en-US" altLang="ko-KR" sz="2000" dirty="0"/>
              <a:t>: Pang-</a:t>
            </a:r>
            <a:r>
              <a:rPr lang="en-US" altLang="ko-KR" sz="2000" dirty="0" err="1"/>
              <a:t>Yo</a:t>
            </a:r>
            <a:r>
              <a:rPr lang="en-US" altLang="ko-KR" sz="2000" dirty="0"/>
              <a:t> Lab – ‘</a:t>
            </a:r>
            <a:r>
              <a:rPr lang="ko-KR" altLang="en-US" sz="2000" dirty="0"/>
              <a:t>강화학습 기초이론</a:t>
            </a:r>
            <a:r>
              <a:rPr lang="en-US" altLang="ko-KR" sz="2000" dirty="0"/>
              <a:t>’ </a:t>
            </a:r>
            <a:r>
              <a:rPr lang="en-US" altLang="ko-KR" sz="1600" dirty="0"/>
              <a:t>https://youtu.be/wYgyiCEkwC8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강의 난이도 </a:t>
            </a:r>
            <a:r>
              <a:rPr lang="en-US" altLang="ko-KR" sz="2000" dirty="0"/>
              <a:t>: </a:t>
            </a:r>
            <a:r>
              <a:rPr lang="ko-KR" altLang="en-US" sz="2000" dirty="0"/>
              <a:t>모름</a:t>
            </a:r>
            <a:r>
              <a:rPr lang="en-US" altLang="ko-KR" sz="2000" dirty="0"/>
              <a:t>. </a:t>
            </a:r>
            <a:r>
              <a:rPr lang="ko-KR" altLang="en-US" sz="2000" dirty="0"/>
              <a:t>나도 아직 </a:t>
            </a:r>
            <a:r>
              <a:rPr lang="ko-KR" altLang="en-US" sz="2000" dirty="0" err="1"/>
              <a:t>안들어봄</a:t>
            </a:r>
            <a:r>
              <a:rPr lang="en-US" altLang="ko-KR" sz="2000" dirty="0"/>
              <a:t>. </a:t>
            </a:r>
            <a:r>
              <a:rPr lang="ko-KR" altLang="en-US" sz="2000" dirty="0"/>
              <a:t>그래도 기계학습의 느낌정도는 알아야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ko-KR" altLang="en-US" sz="2000" dirty="0"/>
              <a:t>예상 요구 수학 </a:t>
            </a:r>
            <a:r>
              <a:rPr lang="en-US" altLang="ko-KR" sz="2000" dirty="0"/>
              <a:t>: </a:t>
            </a:r>
            <a:r>
              <a:rPr lang="ko-KR" altLang="en-US" sz="2000" dirty="0"/>
              <a:t>확률통계</a:t>
            </a:r>
            <a:r>
              <a:rPr lang="en-US" altLang="ko-KR" sz="2000" dirty="0"/>
              <a:t>, </a:t>
            </a:r>
            <a:r>
              <a:rPr lang="ko-KR" altLang="en-US" sz="2000" dirty="0"/>
              <a:t>선형대수학</a:t>
            </a:r>
            <a:r>
              <a:rPr lang="en-US" altLang="ko-KR" sz="2000" dirty="0"/>
              <a:t>, + </a:t>
            </a:r>
            <a:r>
              <a:rPr lang="ko-KR" altLang="en-US" sz="2000" dirty="0"/>
              <a:t>벡터 미적분학</a:t>
            </a:r>
            <a:r>
              <a:rPr lang="en-US" altLang="ko-KR" sz="2000" dirty="0"/>
              <a:t>.</a:t>
            </a:r>
            <a:r>
              <a:rPr lang="ko-KR" altLang="en-US" sz="2000" dirty="0"/>
              <a:t> 하지만 나도 모르니까</a:t>
            </a:r>
            <a:r>
              <a:rPr lang="en-US" altLang="ko-KR" sz="2000" dirty="0"/>
              <a:t> </a:t>
            </a:r>
            <a:r>
              <a:rPr lang="ko-KR" altLang="en-US" sz="2000" dirty="0"/>
              <a:t>공부하면서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About SAI : </a:t>
            </a:r>
            <a:r>
              <a:rPr lang="en-US" altLang="ko-KR" sz="2000" dirty="0">
                <a:hlinkClick r:id="rId5"/>
              </a:rPr>
              <a:t>https://github.com/sju-coml/SAI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90E1F9-7836-4AFF-84BD-009C6C2FBB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강의 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043724-EE57-4001-B300-8F4F63E6F6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19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D68CF-7DE1-4C5E-A756-3B041A2E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미로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74C4A-D820-40AF-B89D-727A9D43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140" y="1825624"/>
            <a:ext cx="5222704" cy="4530725"/>
          </a:xfrm>
        </p:spPr>
        <p:txBody>
          <a:bodyPr/>
          <a:lstStyle/>
          <a:p>
            <a:r>
              <a:rPr lang="ko-KR" altLang="en-US" dirty="0"/>
              <a:t>보상 </a:t>
            </a:r>
            <a:r>
              <a:rPr lang="en-US" altLang="ko-KR" dirty="0"/>
              <a:t>(reward) : </a:t>
            </a:r>
            <a:r>
              <a:rPr lang="ko-KR" altLang="en-US" dirty="0"/>
              <a:t>시간단계 마다 </a:t>
            </a:r>
            <a:r>
              <a:rPr lang="en-US" altLang="ko-KR" dirty="0"/>
              <a:t>-1</a:t>
            </a:r>
          </a:p>
          <a:p>
            <a:r>
              <a:rPr lang="ko-KR" altLang="en-US" dirty="0"/>
              <a:t>행동 </a:t>
            </a:r>
            <a:r>
              <a:rPr lang="en-US" altLang="ko-KR" dirty="0"/>
              <a:t>(action) : N S E W</a:t>
            </a:r>
          </a:p>
          <a:p>
            <a:r>
              <a:rPr lang="ko-KR" altLang="en-US" dirty="0"/>
              <a:t>상태 </a:t>
            </a:r>
            <a:r>
              <a:rPr lang="en-US" altLang="ko-KR" dirty="0"/>
              <a:t>(state) : </a:t>
            </a:r>
            <a:r>
              <a:rPr lang="ko-KR" altLang="en-US" dirty="0"/>
              <a:t>요원</a:t>
            </a:r>
            <a:r>
              <a:rPr lang="en-US" altLang="ko-KR" dirty="0"/>
              <a:t> (Agent) </a:t>
            </a:r>
            <a:r>
              <a:rPr lang="ko-KR" altLang="en-US" dirty="0"/>
              <a:t>의 위치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생각해 보자</a:t>
            </a:r>
            <a:endParaRPr lang="en-US" altLang="ko-KR" dirty="0"/>
          </a:p>
          <a:p>
            <a:r>
              <a:rPr lang="ko-KR" altLang="en-US" dirty="0"/>
              <a:t>왜 시간마다 </a:t>
            </a:r>
            <a:r>
              <a:rPr lang="en-US" altLang="ko-KR" dirty="0"/>
              <a:t>reward </a:t>
            </a:r>
            <a:r>
              <a:rPr lang="ko-KR" altLang="en-US" dirty="0"/>
              <a:t>를 </a:t>
            </a:r>
            <a:r>
              <a:rPr lang="en-US" altLang="ko-KR" dirty="0"/>
              <a:t>-1 </a:t>
            </a:r>
            <a:r>
              <a:rPr lang="ko-KR" altLang="en-US" dirty="0"/>
              <a:t>을 했을까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상태는 총 몇 개일까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89412-65D7-4099-8AEF-08BCE07CFE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956A62-1FB3-4D2D-9154-4CF829B3B5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325A65-A4CC-415B-8F10-7267C4128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5" y="1629226"/>
            <a:ext cx="5448857" cy="492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90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4B5B6-59DE-4D20-9664-99FA284A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미로 예시 </a:t>
            </a:r>
            <a:r>
              <a:rPr lang="en-US" altLang="ko-KR" dirty="0"/>
              <a:t>: </a:t>
            </a:r>
            <a:r>
              <a:rPr lang="ko-KR" altLang="en-US" dirty="0"/>
              <a:t>정책 </a:t>
            </a:r>
            <a:r>
              <a:rPr lang="en-US" altLang="ko-KR" dirty="0"/>
              <a:t>(policy)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C737BF6-6FCE-48CE-931F-EF5750B7A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2470" y="1825624"/>
                <a:ext cx="5321374" cy="4530725"/>
              </a:xfrm>
            </p:spPr>
            <p:txBody>
              <a:bodyPr/>
              <a:lstStyle/>
              <a:p>
                <a:r>
                  <a:rPr lang="ko-KR" altLang="en-US" dirty="0"/>
                  <a:t>각 화살표는 각 상태</a:t>
                </a:r>
                <a:r>
                  <a:rPr lang="en-US" altLang="ko-KR" dirty="0"/>
                  <a:t>(state) </a:t>
                </a:r>
                <a:r>
                  <a:rPr lang="ko-KR" altLang="en-US" dirty="0"/>
                  <a:t>에서 요원의 정책 </a:t>
                </a:r>
                <a:r>
                  <a:rPr lang="en-US" altLang="ko-KR" dirty="0"/>
                  <a:t>(policy)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을 나타낸다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왼쪽 그림에서 나타나는 정책 </a:t>
                </a:r>
                <a:r>
                  <a:rPr lang="en-US" altLang="ko-KR" dirty="0"/>
                  <a:t>(policy) 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최적의 정책</a:t>
                </a:r>
                <a:r>
                  <a:rPr lang="en-US" altLang="ko-KR" dirty="0"/>
                  <a:t>’ (optimal policy)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C737BF6-6FCE-48CE-931F-EF5750B7A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2470" y="1825624"/>
                <a:ext cx="5321374" cy="4530725"/>
              </a:xfrm>
              <a:blipFill>
                <a:blip r:embed="rId2"/>
                <a:stretch>
                  <a:fillRect l="-1604" t="-1882" r="-12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4DFB5-0F46-4BB1-98B3-7F750B724B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C585B8-7BC9-4421-B61F-0756E7DE70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AD60BA-7F79-4DA3-95AA-139506F85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" y="1799471"/>
            <a:ext cx="6239596" cy="48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04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238BD-24F7-49CB-AB3C-F2634144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미로 예시 </a:t>
            </a:r>
            <a:r>
              <a:rPr lang="en-US" altLang="ko-KR" dirty="0"/>
              <a:t>: </a:t>
            </a:r>
            <a:r>
              <a:rPr lang="ko-KR" altLang="en-US" dirty="0"/>
              <a:t>상황 평가 함수</a:t>
            </a:r>
            <a:r>
              <a:rPr lang="en-US" altLang="ko-KR" dirty="0"/>
              <a:t> (Value function)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68F22E-EE47-4061-8BFA-90C33329A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155" y="1825624"/>
                <a:ext cx="5341145" cy="4530725"/>
              </a:xfrm>
            </p:spPr>
            <p:txBody>
              <a:bodyPr/>
              <a:lstStyle/>
              <a:p>
                <a:r>
                  <a:rPr lang="ko-KR" altLang="en-US" dirty="0"/>
                  <a:t>격자 안에 들어있는 숫자들은 상황 평가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/>
                  <a:t> 를 의미한다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68F22E-EE47-4061-8BFA-90C33329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155" y="1825624"/>
                <a:ext cx="5341145" cy="4530725"/>
              </a:xfrm>
              <a:blipFill>
                <a:blip r:embed="rId2"/>
                <a:stretch>
                  <a:fillRect l="-1484" t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DA9249-0A84-4334-8682-4ACB1B200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A6B073-01C1-439C-90A3-49A426881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82A6B7-6656-4681-AC2D-86DC85DDE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627" y="1825624"/>
            <a:ext cx="6053072" cy="47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54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DB79B-5A5D-425D-8A8C-F275FB5E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미로 예시 </a:t>
            </a:r>
            <a:r>
              <a:rPr lang="en-US" altLang="ko-KR" dirty="0"/>
              <a:t>: </a:t>
            </a:r>
            <a:r>
              <a:rPr lang="ko-KR" altLang="en-US" dirty="0"/>
              <a:t>환경 예측모델 </a:t>
            </a:r>
            <a:r>
              <a:rPr lang="en-US" altLang="ko-KR" dirty="0"/>
              <a:t>(Model)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EFF3B4B-D89F-4FEF-BF5C-59E2039F1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0769" y="1825624"/>
                <a:ext cx="5513074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dirty="0"/>
                  <a:t>강화학습 요원은 환경에 대한 자신만의 환경예측 모델을 가질 수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고려해야 할 것</a:t>
                </a:r>
                <a:endParaRPr lang="en-US" altLang="ko-KR" dirty="0"/>
              </a:p>
              <a:p>
                <a:r>
                  <a:rPr lang="ko-KR" altLang="en-US" sz="2000" dirty="0"/>
                  <a:t>변동 </a:t>
                </a:r>
                <a:r>
                  <a:rPr lang="en-US" altLang="ko-KR" sz="2000" dirty="0"/>
                  <a:t>(Dynamics) : </a:t>
                </a:r>
                <a:r>
                  <a:rPr lang="ko-KR" altLang="en-US" sz="2000" dirty="0"/>
                  <a:t>행동이 어떻게 상태</a:t>
                </a:r>
                <a:r>
                  <a:rPr lang="en-US" altLang="ko-KR" sz="2000" dirty="0"/>
                  <a:t>(status)</a:t>
                </a:r>
                <a:r>
                  <a:rPr lang="ko-KR" altLang="en-US" sz="2000" dirty="0"/>
                  <a:t> 정보를 바꾸는가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s</m:t>
                        </m:r>
                        <m:sSup>
                          <m:sSup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ko-KR" altLang="en-US" sz="2000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ko-KR" sz="2000" dirty="0"/>
              </a:p>
              <a:p>
                <a:r>
                  <a:rPr lang="ko-KR" altLang="en-US" sz="2000" dirty="0"/>
                  <a:t>보상 </a:t>
                </a:r>
                <a:r>
                  <a:rPr lang="en-US" altLang="ko-KR" sz="2000" dirty="0"/>
                  <a:t>(reward) : </a:t>
                </a:r>
                <a:r>
                  <a:rPr lang="ko-KR" altLang="en-US" sz="2000" dirty="0"/>
                  <a:t>각 상태에서 얼마나 많은 보상이 주어지는가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요원의 예측모델은 당연히 완벽하지 않을 수 있다</a:t>
                </a:r>
                <a:r>
                  <a:rPr lang="en-US" altLang="ko-KR" sz="2000" dirty="0"/>
                  <a:t>.</a:t>
                </a:r>
                <a:endParaRPr lang="en-US" altLang="ko-KR" dirty="0"/>
              </a:p>
              <a:p>
                <a:r>
                  <a:rPr lang="ko-KR" altLang="en-US" dirty="0"/>
                  <a:t>왼쪽 그림에서 흰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검 타일 자체는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s</m:t>
                        </m:r>
                        <m:sSup>
                          <m:sSupPr>
                            <m:ctrlPr>
                              <a:rPr lang="ko-KR" alt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ko-KR" altLang="en-US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r>
                  <a:rPr lang="ko-KR" altLang="en-US" dirty="0"/>
                  <a:t>격자 안의 숫자는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EFF3B4B-D89F-4FEF-BF5C-59E2039F1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0769" y="1825624"/>
                <a:ext cx="5513074" cy="4530725"/>
              </a:xfrm>
              <a:blipFill>
                <a:blip r:embed="rId2"/>
                <a:stretch>
                  <a:fillRect l="-1770" t="-1882" r="-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C775EA-D306-48B2-97B3-8C09E45168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B906A5-C1CE-4490-B4FD-48D8C47086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E00BAE-881B-487A-81F1-04CAFB179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" y="1776412"/>
            <a:ext cx="6047895" cy="48244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47143C-9856-425F-AAF2-94F1317503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68" t="11349" r="18803" b="18342"/>
          <a:stretch/>
        </p:blipFill>
        <p:spPr>
          <a:xfrm>
            <a:off x="488156" y="4817910"/>
            <a:ext cx="1816555" cy="17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53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5E862-B547-4C6A-8074-4848A666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요원 </a:t>
            </a:r>
            <a:r>
              <a:rPr lang="en-US" altLang="ko-KR" dirty="0"/>
              <a:t>(RL Agent) </a:t>
            </a:r>
            <a:r>
              <a:rPr lang="ko-KR" altLang="en-US" dirty="0"/>
              <a:t>의 분류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BA020-C9EE-4050-9154-EF808E14E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상황 평가 함수 기반의</a:t>
            </a:r>
            <a:endParaRPr lang="en-US" altLang="ko-KR" dirty="0"/>
          </a:p>
          <a:p>
            <a:pPr lvl="1"/>
            <a:r>
              <a:rPr lang="ko-KR" altLang="en-US" dirty="0"/>
              <a:t>정책 없음 </a:t>
            </a:r>
            <a:r>
              <a:rPr lang="en-US" altLang="ko-KR" dirty="0"/>
              <a:t>(no policy, implicit - </a:t>
            </a:r>
            <a:r>
              <a:rPr lang="ko-KR" altLang="en-US" dirty="0"/>
              <a:t>암시적으로만 존재함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상황 평가 함수 </a:t>
            </a:r>
            <a:r>
              <a:rPr lang="en-US" altLang="ko-KR" dirty="0"/>
              <a:t>(value function)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정책 기반의</a:t>
            </a:r>
            <a:endParaRPr lang="en-US" altLang="ko-KR" dirty="0"/>
          </a:p>
          <a:p>
            <a:pPr lvl="1"/>
            <a:r>
              <a:rPr lang="ko-KR" altLang="en-US" dirty="0"/>
              <a:t>정책 </a:t>
            </a:r>
            <a:r>
              <a:rPr lang="en-US" altLang="ko-KR" dirty="0"/>
              <a:t>(policy)</a:t>
            </a:r>
          </a:p>
          <a:p>
            <a:pPr lvl="1"/>
            <a:r>
              <a:rPr lang="ko-KR" altLang="en-US" dirty="0"/>
              <a:t>상황 평가 함수 없음 </a:t>
            </a:r>
            <a:r>
              <a:rPr lang="en-US" altLang="ko-KR" dirty="0"/>
              <a:t>(no value function)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행동비평가 </a:t>
            </a:r>
            <a:r>
              <a:rPr lang="en-US" altLang="ko-KR" dirty="0"/>
              <a:t>(Actor</a:t>
            </a:r>
            <a:r>
              <a:rPr lang="ko-KR" altLang="en-US" dirty="0"/>
              <a:t> </a:t>
            </a:r>
            <a:r>
              <a:rPr lang="en-US" altLang="ko-KR" dirty="0"/>
              <a:t>Critic)</a:t>
            </a:r>
          </a:p>
          <a:p>
            <a:pPr lvl="1"/>
            <a:r>
              <a:rPr lang="ko-KR" altLang="en-US" dirty="0"/>
              <a:t>정책</a:t>
            </a:r>
            <a:endParaRPr lang="en-US" altLang="ko-KR" dirty="0"/>
          </a:p>
          <a:p>
            <a:pPr lvl="1"/>
            <a:r>
              <a:rPr lang="ko-KR" altLang="en-US" dirty="0"/>
              <a:t>상황 평가 함수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6C772-22DD-4E67-A753-F5CCDCC6C8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60BC59-FD4F-4970-B3B4-ADB6A09D14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54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5FA77-CA07-4EDB-8479-C7174EF7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요원 </a:t>
            </a:r>
            <a:r>
              <a:rPr lang="en-US" altLang="ko-KR" dirty="0"/>
              <a:t>(RL Agent) </a:t>
            </a:r>
            <a:r>
              <a:rPr lang="ko-KR" altLang="en-US" dirty="0"/>
              <a:t>의 분류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A2E1A-F4E4-4AA7-B482-57193688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환경예측 모델이 없는</a:t>
            </a:r>
            <a:endParaRPr lang="en-US" altLang="ko-KR" dirty="0"/>
          </a:p>
          <a:p>
            <a:pPr lvl="1"/>
            <a:r>
              <a:rPr lang="ko-KR" altLang="en-US" dirty="0"/>
              <a:t>정책</a:t>
            </a:r>
            <a:r>
              <a:rPr lang="en-US" altLang="ko-KR" dirty="0"/>
              <a:t>,</a:t>
            </a:r>
            <a:r>
              <a:rPr lang="ko-KR" altLang="en-US" dirty="0"/>
              <a:t> 상황 평가함수</a:t>
            </a:r>
            <a:r>
              <a:rPr lang="en-US" altLang="ko-KR" dirty="0"/>
              <a:t>, </a:t>
            </a:r>
            <a:r>
              <a:rPr lang="ko-KR" altLang="en-US" dirty="0"/>
              <a:t>중 </a:t>
            </a:r>
            <a:r>
              <a:rPr lang="en-US" altLang="ko-KR" dirty="0"/>
              <a:t>1</a:t>
            </a:r>
            <a:r>
              <a:rPr lang="ko-KR" altLang="en-US" dirty="0"/>
              <a:t>개 이상</a:t>
            </a:r>
            <a:endParaRPr lang="en-US" altLang="ko-KR" dirty="0"/>
          </a:p>
          <a:p>
            <a:pPr lvl="1"/>
            <a:r>
              <a:rPr lang="ko-KR" altLang="en-US" dirty="0"/>
              <a:t>모델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환경예측 모델 기반의</a:t>
            </a:r>
            <a:endParaRPr lang="en-US" altLang="ko-KR" dirty="0"/>
          </a:p>
          <a:p>
            <a:pPr lvl="1"/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상황 평가함수 </a:t>
            </a:r>
            <a:r>
              <a:rPr lang="en-US" altLang="ko-KR" dirty="0"/>
              <a:t>, </a:t>
            </a:r>
            <a:r>
              <a:rPr lang="ko-KR" altLang="en-US" dirty="0"/>
              <a:t>중 </a:t>
            </a:r>
            <a:r>
              <a:rPr lang="en-US" altLang="ko-KR" dirty="0"/>
              <a:t>1</a:t>
            </a:r>
            <a:r>
              <a:rPr lang="ko-KR" altLang="en-US" dirty="0"/>
              <a:t>개 이상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D7EDAF-F98C-43A4-8931-CF58437E8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6581A9-6ABB-4903-A663-8602B6C160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27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20983-3B86-42AF-B570-02E8A095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요원 </a:t>
            </a:r>
            <a:r>
              <a:rPr lang="en-US" altLang="ko-KR" dirty="0"/>
              <a:t>(RL Agent) </a:t>
            </a:r>
            <a:r>
              <a:rPr lang="ko-KR" altLang="en-US" dirty="0"/>
              <a:t>다이어그램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28795-48AF-4F4D-A319-A99110C95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1292A-B20B-412D-A7BD-37A54E2E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" y="2154791"/>
            <a:ext cx="4503079" cy="415990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0F9E29C-4361-4E33-8012-60A4531552B8}"/>
              </a:ext>
            </a:extLst>
          </p:cNvPr>
          <p:cNvSpPr/>
          <p:nvPr/>
        </p:nvSpPr>
        <p:spPr>
          <a:xfrm>
            <a:off x="5844086" y="1318341"/>
            <a:ext cx="3402309" cy="3402309"/>
          </a:xfrm>
          <a:prstGeom prst="ellipse">
            <a:avLst/>
          </a:prstGeom>
          <a:solidFill>
            <a:srgbClr val="FFABAB">
              <a:alpha val="5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Value-based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77EA688-A627-4A4E-B797-107F66C723EC}"/>
              </a:ext>
            </a:extLst>
          </p:cNvPr>
          <p:cNvSpPr/>
          <p:nvPr/>
        </p:nvSpPr>
        <p:spPr>
          <a:xfrm>
            <a:off x="8301535" y="1318341"/>
            <a:ext cx="3402309" cy="3402309"/>
          </a:xfrm>
          <a:prstGeom prst="ellipse">
            <a:avLst/>
          </a:prstGeom>
          <a:solidFill>
            <a:srgbClr val="FFC000">
              <a:alpha val="5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Policy-based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3CB29B0-45FD-4A8E-A963-BC6BEC5429A6}"/>
              </a:ext>
            </a:extLst>
          </p:cNvPr>
          <p:cNvSpPr/>
          <p:nvPr/>
        </p:nvSpPr>
        <p:spPr>
          <a:xfrm>
            <a:off x="7072810" y="3198516"/>
            <a:ext cx="3402309" cy="340230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AFB6FC-373F-4700-AB7C-6F5EB5A5511B}"/>
              </a:ext>
            </a:extLst>
          </p:cNvPr>
          <p:cNvSpPr/>
          <p:nvPr/>
        </p:nvSpPr>
        <p:spPr>
          <a:xfrm>
            <a:off x="7583395" y="3876675"/>
            <a:ext cx="344285" cy="344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4EAA21-5C43-4626-BB75-7B3538AA5B7F}"/>
              </a:ext>
            </a:extLst>
          </p:cNvPr>
          <p:cNvSpPr/>
          <p:nvPr/>
        </p:nvSpPr>
        <p:spPr>
          <a:xfrm>
            <a:off x="9620250" y="3876675"/>
            <a:ext cx="344285" cy="344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8662D6E-6A93-4CE2-9450-411BDE75E071}"/>
              </a:ext>
            </a:extLst>
          </p:cNvPr>
          <p:cNvSpPr/>
          <p:nvPr/>
        </p:nvSpPr>
        <p:spPr>
          <a:xfrm>
            <a:off x="8530965" y="3429000"/>
            <a:ext cx="344285" cy="344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87168A3-86DE-4259-B05A-98949FBD807E}"/>
              </a:ext>
            </a:extLst>
          </p:cNvPr>
          <p:cNvSpPr/>
          <p:nvPr/>
        </p:nvSpPr>
        <p:spPr>
          <a:xfrm>
            <a:off x="5000661" y="5492726"/>
            <a:ext cx="344285" cy="344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67A62B-BD48-4A28-A9E3-52E8FB38443B}"/>
              </a:ext>
            </a:extLst>
          </p:cNvPr>
          <p:cNvSpPr txBox="1"/>
          <p:nvPr/>
        </p:nvSpPr>
        <p:spPr>
          <a:xfrm>
            <a:off x="5535252" y="5492726"/>
            <a:ext cx="201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 based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F70F002-648E-4AA6-A6CA-567F79555E55}"/>
              </a:ext>
            </a:extLst>
          </p:cNvPr>
          <p:cNvSpPr/>
          <p:nvPr/>
        </p:nvSpPr>
        <p:spPr>
          <a:xfrm>
            <a:off x="5000661" y="5908876"/>
            <a:ext cx="344285" cy="3442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D6E90-62E6-4B03-9F3A-8625A161128E}"/>
              </a:ext>
            </a:extLst>
          </p:cNvPr>
          <p:cNvSpPr txBox="1"/>
          <p:nvPr/>
        </p:nvSpPr>
        <p:spPr>
          <a:xfrm>
            <a:off x="5535252" y="5908876"/>
            <a:ext cx="201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 free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1521FF3-C1AC-4D2D-8E1A-3B2BFF2A8C37}"/>
              </a:ext>
            </a:extLst>
          </p:cNvPr>
          <p:cNvSpPr/>
          <p:nvPr/>
        </p:nvSpPr>
        <p:spPr>
          <a:xfrm>
            <a:off x="6475615" y="1810506"/>
            <a:ext cx="344285" cy="3442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806D6D8-7314-4026-96FA-B0FB503AD8D0}"/>
              </a:ext>
            </a:extLst>
          </p:cNvPr>
          <p:cNvSpPr/>
          <p:nvPr/>
        </p:nvSpPr>
        <p:spPr>
          <a:xfrm>
            <a:off x="8601820" y="2237507"/>
            <a:ext cx="344285" cy="3442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38B347D-8859-41E4-8F8B-E47478981018}"/>
              </a:ext>
            </a:extLst>
          </p:cNvPr>
          <p:cNvSpPr/>
          <p:nvPr/>
        </p:nvSpPr>
        <p:spPr>
          <a:xfrm>
            <a:off x="10719943" y="1676863"/>
            <a:ext cx="344285" cy="3442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DB7E42-5A39-4C20-B708-14DD1128FBD8}"/>
              </a:ext>
            </a:extLst>
          </p:cNvPr>
          <p:cNvSpPr txBox="1"/>
          <p:nvPr/>
        </p:nvSpPr>
        <p:spPr>
          <a:xfrm>
            <a:off x="8029476" y="2693362"/>
            <a:ext cx="148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Actor</a:t>
            </a:r>
          </a:p>
          <a:p>
            <a:pPr algn="ctr"/>
            <a:r>
              <a:rPr lang="en-US" altLang="ko-KR" dirty="0"/>
              <a:t>Critic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169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C7EF3-9FBE-4A24-B19F-B4D648D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7AD7-A295-4EA1-AF19-F2DE8590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강의 정보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강화학습의 특징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문제 정의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b="1" dirty="0"/>
              <a:t>강화학습에서 해결해야 하는 문제들 정의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82F61-4B1E-4FB4-A0B1-A01B401FB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F259C-0F30-4BCA-AD68-2A3828D49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427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6D9E-B3CA-49A1-AA84-7CEAA253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문제 </a:t>
            </a:r>
            <a:r>
              <a:rPr lang="en-US" altLang="ko-KR" dirty="0"/>
              <a:t>(Learning) </a:t>
            </a:r>
            <a:r>
              <a:rPr lang="ko-KR" altLang="en-US" dirty="0"/>
              <a:t>와 계획 문제 </a:t>
            </a:r>
            <a:r>
              <a:rPr lang="en-US" altLang="ko-KR" dirty="0"/>
              <a:t>(Planning)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1C8CF-AAE8-4891-BC0A-FE1A6466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강화학습이라고 함은 크게 아래 두 가지 문제를 포함한다고 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강화 학습 </a:t>
            </a:r>
            <a:r>
              <a:rPr lang="en-US" altLang="ko-KR" dirty="0"/>
              <a:t>(Reinforcement Learning)</a:t>
            </a:r>
          </a:p>
          <a:p>
            <a:pPr>
              <a:buFontTx/>
              <a:buChar char="-"/>
            </a:pPr>
            <a:r>
              <a:rPr lang="ko-KR" altLang="en-US" sz="2000" dirty="0"/>
              <a:t>환경 </a:t>
            </a:r>
            <a:r>
              <a:rPr lang="en-US" altLang="ko-KR" sz="2000" dirty="0"/>
              <a:t>(environment) </a:t>
            </a:r>
            <a:r>
              <a:rPr lang="ko-KR" altLang="en-US" sz="2000" dirty="0"/>
              <a:t>이 처음에 전혀 알려지지 않음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요원 </a:t>
            </a:r>
            <a:r>
              <a:rPr lang="en-US" altLang="ko-KR" sz="2000" dirty="0"/>
              <a:t>(agent) </a:t>
            </a:r>
            <a:r>
              <a:rPr lang="ko-KR" altLang="en-US" sz="2000" dirty="0"/>
              <a:t>가 환경과 상호작용함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요원은 요원의 정책 </a:t>
            </a:r>
            <a:r>
              <a:rPr lang="en-US" altLang="ko-KR" sz="2000" dirty="0"/>
              <a:t>(policy) </a:t>
            </a:r>
            <a:r>
              <a:rPr lang="ko-KR" altLang="en-US" sz="2000" dirty="0"/>
              <a:t>를 더 좋게 향상시켜 나감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dirty="0"/>
              <a:t>계획 </a:t>
            </a:r>
            <a:r>
              <a:rPr lang="en-US" altLang="ko-KR" dirty="0"/>
              <a:t>(Planning)</a:t>
            </a:r>
          </a:p>
          <a:p>
            <a:pPr>
              <a:buFontTx/>
              <a:buChar char="-"/>
            </a:pPr>
            <a:r>
              <a:rPr lang="ko-KR" altLang="en-US" sz="2000" dirty="0"/>
              <a:t>환경에 대한 것이 잘 알려져 있음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요원은 환경에 대한 정보를 바탕으로 상호작용 없이 연산해보는 것이 가능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요원은 요원의 정책 </a:t>
            </a:r>
            <a:r>
              <a:rPr lang="en-US" altLang="ko-KR" sz="2000" dirty="0"/>
              <a:t>(policy) </a:t>
            </a:r>
            <a:r>
              <a:rPr lang="ko-KR" altLang="en-US" sz="2000" dirty="0"/>
              <a:t>를 더 좋게 향상시켜 나감</a:t>
            </a:r>
            <a:endParaRPr lang="en-US" altLang="ko-KR" sz="2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A6851-8D0A-44D1-9FFE-485681EA95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B17252-02DD-46A9-8BDC-C800C8A7CC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91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4B98F-7E3F-4F9D-8200-2C400CB6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아타리</a:t>
            </a:r>
            <a:r>
              <a:rPr lang="ko-KR" altLang="en-US" dirty="0"/>
              <a:t> 예시 </a:t>
            </a:r>
            <a:r>
              <a:rPr lang="en-US" altLang="ko-KR" dirty="0"/>
              <a:t>:</a:t>
            </a:r>
            <a:r>
              <a:rPr lang="ko-KR" altLang="en-US" dirty="0"/>
              <a:t> 강화 학습 문제 중 </a:t>
            </a:r>
            <a:r>
              <a:rPr lang="en-US" altLang="ko-KR" dirty="0"/>
              <a:t>‘</a:t>
            </a:r>
            <a:r>
              <a:rPr lang="ko-KR" altLang="en-US" dirty="0"/>
              <a:t>강화 학습 문제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AE622-09C0-4D83-8093-D1611BA9E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56" y="1825624"/>
            <a:ext cx="5607844" cy="4530725"/>
          </a:xfrm>
        </p:spPr>
        <p:txBody>
          <a:bodyPr/>
          <a:lstStyle/>
          <a:p>
            <a:r>
              <a:rPr lang="ko-KR" altLang="en-US" dirty="0"/>
              <a:t>강화학습 요원은 게임 규칙을 모른다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직접 상호작용하면서 시행착오를 통해 배운다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행동을 제어하는 것은 조이스틱 뿐</a:t>
            </a:r>
            <a:endParaRPr lang="en-US" altLang="ko-KR" dirty="0"/>
          </a:p>
          <a:p>
            <a:r>
              <a:rPr lang="ko-KR" altLang="en-US" dirty="0"/>
              <a:t>환경을 파악하는 수단은 화면과 </a:t>
            </a:r>
            <a:r>
              <a:rPr lang="ko-KR" altLang="en-US" dirty="0" err="1"/>
              <a:t>점수뿐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633BCA-DE70-4BA3-A088-7FB446B872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24A329-A882-4E40-ABB1-8AA3FE5ABD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D4945C-7DE4-424A-90F6-8F222C67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073" y="2175780"/>
            <a:ext cx="5080136" cy="38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7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A2183-9600-408D-B5F9-B2CD50F2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꽤 </a:t>
            </a:r>
            <a:r>
              <a:rPr lang="ko-KR" altLang="en-US" dirty="0" err="1"/>
              <a:t>비슷하다구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46CD4-C60B-4A42-B4BE-EF84C37FB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6A7BDF-B112-4F80-B5CD-9C7336CA73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강의 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D6BCFC-644C-421A-A828-273E91479C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356A72-E2EA-4067-BB7A-615850B6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" y="1783670"/>
            <a:ext cx="6058933" cy="45310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AE8DFC-3BA7-49A7-8BE6-78B80C16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899" y="2916461"/>
            <a:ext cx="6673800" cy="37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54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4B98F-7E3F-4F9D-8200-2C400CB6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아타리</a:t>
            </a:r>
            <a:r>
              <a:rPr lang="ko-KR" altLang="en-US" dirty="0"/>
              <a:t> 예시 </a:t>
            </a:r>
            <a:r>
              <a:rPr lang="en-US" altLang="ko-KR" dirty="0"/>
              <a:t>:</a:t>
            </a:r>
            <a:r>
              <a:rPr lang="ko-KR" altLang="en-US" dirty="0"/>
              <a:t> 강화 학습 문제 중 </a:t>
            </a:r>
            <a:r>
              <a:rPr lang="en-US" altLang="ko-KR" dirty="0"/>
              <a:t>‘</a:t>
            </a:r>
            <a:r>
              <a:rPr lang="ko-KR" altLang="en-US" dirty="0"/>
              <a:t>계획 문제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AE622-09C0-4D83-8093-D1611BA9E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56" y="1825624"/>
            <a:ext cx="5607844" cy="4530725"/>
          </a:xfrm>
        </p:spPr>
        <p:txBody>
          <a:bodyPr/>
          <a:lstStyle/>
          <a:p>
            <a:r>
              <a:rPr lang="ko-KR" altLang="en-US" dirty="0"/>
              <a:t>게임의 규칙을 잘 알고 있는 경우임</a:t>
            </a:r>
            <a:endParaRPr lang="en-US" altLang="ko-KR" dirty="0"/>
          </a:p>
          <a:p>
            <a:r>
              <a:rPr lang="ko-KR" altLang="en-US" dirty="0"/>
              <a:t>시뮬레이터에 요청을 보낼 수 있음</a:t>
            </a:r>
            <a:endParaRPr lang="en-US" altLang="ko-KR" dirty="0"/>
          </a:p>
          <a:p>
            <a:pPr lvl="1"/>
            <a:r>
              <a:rPr lang="ko-KR" altLang="en-US" dirty="0"/>
              <a:t>강화학습 요원 </a:t>
            </a:r>
            <a:r>
              <a:rPr lang="en-US" altLang="ko-KR" dirty="0"/>
              <a:t>(agent) </a:t>
            </a:r>
            <a:r>
              <a:rPr lang="ko-KR" altLang="en-US" dirty="0"/>
              <a:t>에게 </a:t>
            </a:r>
            <a:r>
              <a:rPr lang="en-US" altLang="ko-KR" dirty="0"/>
              <a:t>‘</a:t>
            </a:r>
            <a:r>
              <a:rPr lang="ko-KR" altLang="en-US" dirty="0"/>
              <a:t>완벽한</a:t>
            </a:r>
            <a:r>
              <a:rPr lang="en-US" altLang="ko-KR" dirty="0"/>
              <a:t>’ </a:t>
            </a:r>
            <a:r>
              <a:rPr lang="ko-KR" altLang="en-US" dirty="0"/>
              <a:t>환경 예측 모델</a:t>
            </a:r>
            <a:r>
              <a:rPr lang="en-US" altLang="ko-KR" dirty="0"/>
              <a:t>(model)</a:t>
            </a:r>
            <a:r>
              <a:rPr lang="ko-KR" altLang="en-US" dirty="0"/>
              <a:t>이 존재하기 때문에 이런 것이 가능함</a:t>
            </a:r>
            <a:endParaRPr lang="en-US" altLang="ko-KR" dirty="0"/>
          </a:p>
          <a:p>
            <a:r>
              <a:rPr lang="ko-KR" altLang="en-US" dirty="0"/>
              <a:t>트리 탐색</a:t>
            </a:r>
            <a:r>
              <a:rPr lang="en-US" altLang="ko-KR" dirty="0"/>
              <a:t>(tree</a:t>
            </a:r>
            <a:r>
              <a:rPr lang="ko-KR" altLang="en-US" dirty="0"/>
              <a:t> </a:t>
            </a:r>
            <a:r>
              <a:rPr lang="en-US" altLang="ko-KR" dirty="0"/>
              <a:t>search)</a:t>
            </a:r>
            <a:r>
              <a:rPr lang="ko-KR" altLang="en-US" dirty="0"/>
              <a:t>과 같은 방법으로</a:t>
            </a:r>
            <a:r>
              <a:rPr lang="en-US" altLang="ko-KR" dirty="0"/>
              <a:t>, </a:t>
            </a:r>
            <a:r>
              <a:rPr lang="ko-KR" altLang="en-US" dirty="0"/>
              <a:t>최적의 정책 </a:t>
            </a:r>
            <a:r>
              <a:rPr lang="en-US" altLang="ko-KR" dirty="0"/>
              <a:t>(optimal policy) </a:t>
            </a:r>
            <a:r>
              <a:rPr lang="ko-KR" altLang="en-US" dirty="0"/>
              <a:t>를 찾기 위해 계획하는 것이 가능함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633BCA-DE70-4BA3-A088-7FB446B872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24A329-A882-4E40-ABB1-8AA3FE5ABD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F43B9D-BA84-4704-8362-34EC59C6D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06" y="1825624"/>
            <a:ext cx="4491038" cy="45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84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0F342-FC1F-48A4-9E3E-A02BE2EE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(exploration) </a:t>
            </a:r>
            <a:r>
              <a:rPr lang="ko-KR" altLang="en-US" dirty="0"/>
              <a:t>문제와 실전</a:t>
            </a:r>
            <a:r>
              <a:rPr lang="en-US" altLang="ko-KR" dirty="0"/>
              <a:t>(exploitation)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0E8EC-A98D-4468-9993-A339AA12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</a:t>
            </a:r>
            <a:r>
              <a:rPr lang="en-US" altLang="ko-KR" dirty="0"/>
              <a:t>(exploration)</a:t>
            </a:r>
            <a:r>
              <a:rPr lang="ko-KR" altLang="en-US" dirty="0"/>
              <a:t> 문제와 실전</a:t>
            </a:r>
            <a:r>
              <a:rPr lang="en-US" altLang="ko-KR" dirty="0"/>
              <a:t>(exploitation)</a:t>
            </a:r>
            <a:r>
              <a:rPr lang="ko-KR" altLang="en-US" dirty="0"/>
              <a:t> 문제가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강화학습은 시도를 반복하며 시행착오를 통해 배우는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환경 </a:t>
            </a:r>
            <a:r>
              <a:rPr lang="en-US" altLang="ko-KR" dirty="0"/>
              <a:t>(environment) </a:t>
            </a:r>
            <a:r>
              <a:rPr lang="ko-KR" altLang="en-US" dirty="0"/>
              <a:t>으로부터 경험하며</a:t>
            </a:r>
            <a:r>
              <a:rPr lang="en-US" altLang="ko-KR" dirty="0"/>
              <a:t>, </a:t>
            </a:r>
            <a:r>
              <a:rPr lang="ko-KR" altLang="en-US" dirty="0"/>
              <a:t>요원 </a:t>
            </a:r>
            <a:r>
              <a:rPr lang="en-US" altLang="ko-KR" dirty="0"/>
              <a:t>(Agent) </a:t>
            </a:r>
            <a:r>
              <a:rPr lang="ko-KR" altLang="en-US" dirty="0"/>
              <a:t>은 좋은 정책을 찾아야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실험 </a:t>
            </a:r>
            <a:r>
              <a:rPr lang="en-US" altLang="ko-KR" dirty="0"/>
              <a:t>(exploration) </a:t>
            </a:r>
            <a:r>
              <a:rPr lang="ko-KR" altLang="en-US" dirty="0"/>
              <a:t>문제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환경으로부터 더욱 많은 정보를 찾는 문제이다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실전 </a:t>
            </a:r>
            <a:r>
              <a:rPr lang="en-US" altLang="ko-KR" dirty="0"/>
              <a:t>(exploitation) </a:t>
            </a:r>
            <a:r>
              <a:rPr lang="ko-KR" altLang="en-US" dirty="0"/>
              <a:t>문제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내가 알고 있는 정보를 바탕으로 최대의 성과와 보상 </a:t>
            </a:r>
            <a:r>
              <a:rPr lang="en-US" altLang="ko-KR" dirty="0"/>
              <a:t>(reward) </a:t>
            </a:r>
            <a:r>
              <a:rPr lang="ko-KR" altLang="en-US" dirty="0"/>
              <a:t>를 얻는 문제이다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실전만큼</a:t>
            </a:r>
            <a:r>
              <a:rPr lang="en-US" altLang="ko-KR" dirty="0"/>
              <a:t>, </a:t>
            </a:r>
            <a:r>
              <a:rPr lang="ko-KR" altLang="en-US" dirty="0"/>
              <a:t>실험은 중요하다</a:t>
            </a:r>
            <a:r>
              <a:rPr lang="en-US" altLang="ko-KR" dirty="0"/>
              <a:t>!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F5793-D146-4861-960B-2D8EBF303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51046-8B1A-400B-B8C1-D6765E7C8B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52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ACBC5-9831-4623-BF86-16D7F4FE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6A8A3-C474-4E40-8A06-00AFB9867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음식점 고르기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실전</a:t>
            </a:r>
            <a:r>
              <a:rPr lang="en-US" altLang="ko-KR" dirty="0"/>
              <a:t> : </a:t>
            </a:r>
            <a:r>
              <a:rPr lang="ko-KR" altLang="en-US" dirty="0"/>
              <a:t>한번도 안 가본 음식점 가보기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실험 </a:t>
            </a:r>
            <a:r>
              <a:rPr lang="en-US" altLang="ko-KR" dirty="0"/>
              <a:t>: </a:t>
            </a:r>
            <a:r>
              <a:rPr lang="ko-KR" altLang="en-US" dirty="0"/>
              <a:t>내가 가장 좋아하는 음식점 가보기</a:t>
            </a:r>
            <a:r>
              <a:rPr lang="en-US" altLang="ko-KR" dirty="0"/>
              <a:t>, </a:t>
            </a:r>
            <a:r>
              <a:rPr lang="ko-KR" altLang="en-US" dirty="0"/>
              <a:t>더 맛있는 음식점이 있을 수 있으므로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석유 시추할 곳 고르기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실전 </a:t>
            </a:r>
            <a:r>
              <a:rPr lang="en-US" altLang="ko-KR" dirty="0"/>
              <a:t>: </a:t>
            </a:r>
            <a:r>
              <a:rPr lang="ko-KR" altLang="en-US" dirty="0"/>
              <a:t>잘 알려진 유전 파기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실험 </a:t>
            </a:r>
            <a:r>
              <a:rPr lang="en-US" altLang="ko-KR" dirty="0"/>
              <a:t>: </a:t>
            </a:r>
            <a:r>
              <a:rPr lang="ko-KR" altLang="en-US" dirty="0"/>
              <a:t>새로운 유전 찾기</a:t>
            </a:r>
            <a:r>
              <a:rPr lang="en-US" altLang="ko-KR" dirty="0"/>
              <a:t>, </a:t>
            </a:r>
            <a:r>
              <a:rPr lang="ko-KR" altLang="en-US" dirty="0"/>
              <a:t>새로운 유전이 더 효율 좋은 유전일 수 있으므로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실전 </a:t>
            </a:r>
            <a:r>
              <a:rPr lang="en-US" altLang="ko-KR" dirty="0"/>
              <a:t>: </a:t>
            </a:r>
            <a:r>
              <a:rPr lang="ko-KR" altLang="en-US" dirty="0"/>
              <a:t>랭크 게임</a:t>
            </a:r>
            <a:r>
              <a:rPr lang="en-US" altLang="ko-KR" dirty="0"/>
              <a:t>, </a:t>
            </a:r>
            <a:r>
              <a:rPr lang="ko-KR" altLang="en-US" dirty="0"/>
              <a:t>잘 하던 챔피언 하기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실험 </a:t>
            </a:r>
            <a:r>
              <a:rPr lang="en-US" altLang="ko-KR" dirty="0"/>
              <a:t>: </a:t>
            </a:r>
            <a:r>
              <a:rPr lang="ko-KR" altLang="en-US" dirty="0"/>
              <a:t>새로 해보는 챔피언 시도해보기</a:t>
            </a:r>
            <a:r>
              <a:rPr lang="en-US" altLang="ko-KR" dirty="0"/>
              <a:t>, </a:t>
            </a:r>
            <a:r>
              <a:rPr lang="ko-KR" altLang="en-US" dirty="0"/>
              <a:t>잘 </a:t>
            </a:r>
            <a:r>
              <a:rPr lang="ko-KR" altLang="en-US" dirty="0" err="1"/>
              <a:t>하던것보다</a:t>
            </a:r>
            <a:r>
              <a:rPr lang="ko-KR" altLang="en-US" dirty="0"/>
              <a:t> 더 잘 할 가능성이 있으므로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7A77A1-01D4-4F5D-A034-38D64F382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C96E7A-5906-40E0-B708-4CFE48772F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12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6601E-6ABA-4EFF-A1A1-AE027A2C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</a:t>
            </a:r>
            <a:r>
              <a:rPr lang="en-US" altLang="ko-KR" dirty="0"/>
              <a:t>(prediction) </a:t>
            </a:r>
            <a:r>
              <a:rPr lang="ko-KR" altLang="en-US" dirty="0"/>
              <a:t>문제와 제어</a:t>
            </a:r>
            <a:r>
              <a:rPr lang="en-US" altLang="ko-KR" dirty="0"/>
              <a:t>(control)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CE98D-24EE-417B-8C20-958E85A7B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Prediction </a:t>
            </a:r>
            <a:r>
              <a:rPr lang="ko-KR" altLang="en-US" dirty="0"/>
              <a:t>문제가 있고</a:t>
            </a:r>
            <a:r>
              <a:rPr lang="en-US" altLang="ko-KR" dirty="0"/>
              <a:t>, control </a:t>
            </a:r>
            <a:r>
              <a:rPr lang="ko-KR" altLang="en-US" dirty="0"/>
              <a:t>문제가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예측 문제를 푼다는 것은</a:t>
            </a:r>
            <a:r>
              <a:rPr lang="en-US" altLang="ko-KR" dirty="0"/>
              <a:t> </a:t>
            </a:r>
            <a:r>
              <a:rPr lang="ko-KR" altLang="en-US" dirty="0"/>
              <a:t>미래를 평가하는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요원의 정책</a:t>
            </a:r>
            <a:r>
              <a:rPr lang="en-US" altLang="ko-KR" dirty="0"/>
              <a:t>(policy)</a:t>
            </a:r>
            <a:r>
              <a:rPr lang="ko-KR" altLang="en-US" dirty="0"/>
              <a:t>을 고려해서</a:t>
            </a:r>
            <a:r>
              <a:rPr lang="en-US" altLang="ko-KR" dirty="0"/>
              <a:t>, </a:t>
            </a:r>
            <a:r>
              <a:rPr lang="ko-KR" altLang="en-US" dirty="0"/>
              <a:t>상황 평가 함수 </a:t>
            </a:r>
            <a:r>
              <a:rPr lang="en-US" altLang="ko-KR" dirty="0"/>
              <a:t>(Value function) </a:t>
            </a:r>
            <a:r>
              <a:rPr lang="ko-KR" altLang="en-US" dirty="0"/>
              <a:t>을 찾는 문제이다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제어 문제를 푼다는 것은</a:t>
            </a:r>
            <a:r>
              <a:rPr lang="en-US" altLang="ko-KR" dirty="0"/>
              <a:t> </a:t>
            </a:r>
            <a:r>
              <a:rPr lang="ko-KR" altLang="en-US" dirty="0"/>
              <a:t>미래를 최적화하는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최고의 요원 정책</a:t>
            </a:r>
            <a:r>
              <a:rPr lang="en-US" altLang="ko-KR" dirty="0"/>
              <a:t>(policy) </a:t>
            </a:r>
            <a:r>
              <a:rPr lang="ko-KR" altLang="en-US" dirty="0"/>
              <a:t>를 찾는 문제이다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08128-1F6E-4E72-979B-41666FF6F5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7A5DDB-BFEB-464C-AA5E-5F605DA19A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79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2285F-4342-4BB4-9E4F-42DC4F14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격자 세상에서 예측</a:t>
            </a:r>
            <a:r>
              <a:rPr lang="en-US" altLang="ko-KR" dirty="0"/>
              <a:t> (prediction)</a:t>
            </a:r>
            <a:r>
              <a:rPr lang="ko-KR" altLang="en-US" dirty="0"/>
              <a:t> 문제란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FFFA9-16B0-4AF8-AFCB-8084F118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한 칸을 움직일 때마다 </a:t>
            </a:r>
            <a:r>
              <a:rPr lang="en-US" altLang="ko-KR" sz="2000" dirty="0"/>
              <a:t>reward = -1</a:t>
            </a:r>
          </a:p>
          <a:p>
            <a:r>
              <a:rPr lang="en-US" altLang="ko-KR" sz="2000" dirty="0"/>
              <a:t>A </a:t>
            </a:r>
            <a:r>
              <a:rPr lang="ko-KR" altLang="en-US" sz="2000" dirty="0"/>
              <a:t>에 도착하면</a:t>
            </a:r>
            <a:r>
              <a:rPr lang="en-US" altLang="ko-KR" sz="2000" dirty="0"/>
              <a:t>, reward + 10 </a:t>
            </a:r>
            <a:r>
              <a:rPr lang="ko-KR" altLang="en-US" sz="2000" dirty="0"/>
              <a:t>그리고 </a:t>
            </a:r>
            <a:r>
              <a:rPr lang="en-US" altLang="ko-KR" sz="2000" dirty="0"/>
              <a:t>A’ </a:t>
            </a:r>
            <a:r>
              <a:rPr lang="ko-KR" altLang="en-US" sz="2000" dirty="0"/>
              <a:t>으로 이동</a:t>
            </a:r>
            <a:r>
              <a:rPr lang="en-US" altLang="ko-KR" sz="2000" dirty="0"/>
              <a:t> / B</a:t>
            </a:r>
            <a:r>
              <a:rPr lang="ko-KR" altLang="en-US" sz="2000" dirty="0"/>
              <a:t> 에 도착하면</a:t>
            </a:r>
            <a:r>
              <a:rPr lang="en-US" altLang="ko-KR" sz="2000" dirty="0"/>
              <a:t>, reward + 5 </a:t>
            </a:r>
            <a:r>
              <a:rPr lang="ko-KR" altLang="en-US" sz="2000" dirty="0"/>
              <a:t>그리고 </a:t>
            </a:r>
            <a:r>
              <a:rPr lang="en-US" altLang="ko-KR" sz="2000" dirty="0"/>
              <a:t>B’ </a:t>
            </a:r>
            <a:r>
              <a:rPr lang="ko-KR" altLang="en-US" sz="2000" dirty="0"/>
              <a:t>으로 이동</a:t>
            </a:r>
            <a:endParaRPr lang="en-US" altLang="ko-KR" sz="2000" dirty="0"/>
          </a:p>
          <a:p>
            <a:r>
              <a:rPr lang="ko-KR" altLang="en-US" sz="2000" dirty="0"/>
              <a:t>충분히 오래 한다면</a:t>
            </a:r>
            <a:r>
              <a:rPr lang="en-US" altLang="ko-KR" sz="2000" dirty="0"/>
              <a:t> </a:t>
            </a:r>
            <a:r>
              <a:rPr lang="ko-KR" altLang="en-US" sz="2000" dirty="0"/>
              <a:t>상황 평가 함수</a:t>
            </a:r>
            <a:r>
              <a:rPr lang="en-US" altLang="ko-KR" sz="2000" dirty="0"/>
              <a:t>(value function, </a:t>
            </a:r>
            <a:r>
              <a:rPr lang="ko-KR" altLang="en-US" sz="2000" dirty="0"/>
              <a:t>기대되는 미래 누적 보상</a:t>
            </a:r>
            <a:r>
              <a:rPr lang="en-US" altLang="ko-KR" sz="2000" dirty="0"/>
              <a:t>)</a:t>
            </a:r>
            <a:r>
              <a:rPr lang="ko-KR" altLang="en-US" sz="2000" dirty="0"/>
              <a:t>는 어떻게 될까</a:t>
            </a:r>
            <a:r>
              <a:rPr lang="en-US" altLang="ko-KR" sz="2000" dirty="0"/>
              <a:t>?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1F51E0-B905-44DA-989A-88D499A63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2D6C4A-720C-4A90-B2DF-AF8D672581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6B2D53-9224-4932-86EF-6D8D5CD8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152775"/>
            <a:ext cx="9334500" cy="3590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D3243E-72B1-4F11-9428-D4246D930F46}"/>
                  </a:ext>
                </a:extLst>
              </p:cNvPr>
              <p:cNvSpPr txBox="1"/>
              <p:nvPr/>
            </p:nvSpPr>
            <p:spPr>
              <a:xfrm>
                <a:off x="4581526" y="5753100"/>
                <a:ext cx="30289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전제 정책</a:t>
                </a:r>
                <a:r>
                  <a:rPr lang="en-US" altLang="ko-KR" dirty="0"/>
                  <a:t>(Policy)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:</a:t>
                </a:r>
              </a:p>
              <a:p>
                <a:pPr algn="ctr"/>
                <a:r>
                  <a:rPr lang="ko-KR" altLang="en-US" dirty="0"/>
                  <a:t>각 </a:t>
                </a:r>
                <a:r>
                  <a:rPr lang="en-US" altLang="ko-KR" dirty="0"/>
                  <a:t>action </a:t>
                </a:r>
                <a:r>
                  <a:rPr lang="ko-KR" altLang="en-US" dirty="0"/>
                  <a:t>의 확률 동일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(uniform Random)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D3243E-72B1-4F11-9428-D4246D93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26" y="5753100"/>
                <a:ext cx="3028948" cy="923330"/>
              </a:xfrm>
              <a:prstGeom prst="rect">
                <a:avLst/>
              </a:prstGeom>
              <a:blipFill>
                <a:blip r:embed="rId3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385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6CA5-FE67-4037-AF52-7F8C479A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격자 세상에서 제어 </a:t>
            </a:r>
            <a:r>
              <a:rPr lang="en-US" altLang="ko-KR" dirty="0"/>
              <a:t>(control)</a:t>
            </a:r>
            <a:r>
              <a:rPr lang="ko-KR" altLang="en-US" dirty="0"/>
              <a:t> 문제란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6D82D7-E8D6-43D1-8B07-3B4D320DC2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방금 전과 같은 격자 환경</a:t>
                </a:r>
                <a:endParaRPr lang="en-US" altLang="ko-KR" sz="2000" dirty="0"/>
              </a:p>
              <a:p>
                <a:r>
                  <a:rPr lang="ko-KR" altLang="en-US" sz="2000" dirty="0"/>
                  <a:t>하지만 최적의 정책</a:t>
                </a:r>
                <a:r>
                  <a:rPr lang="en-US" altLang="ko-KR" sz="2000" dirty="0"/>
                  <a:t>(optimal policy, * </a:t>
                </a:r>
                <a:r>
                  <a:rPr lang="ko-KR" altLang="en-US" sz="2000" dirty="0"/>
                  <a:t>로 표시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을 구한다면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최적의 상황 평가 함수</a:t>
                </a:r>
                <a:r>
                  <a:rPr lang="en-US" altLang="ko-KR" sz="2000" dirty="0"/>
                  <a:t>(optimal value function)</a:t>
                </a:r>
                <a:r>
                  <a:rPr lang="ko-KR" altLang="en-US" sz="2000" dirty="0"/>
                  <a:t>를 구할 수 있다</a:t>
                </a:r>
                <a:r>
                  <a:rPr lang="en-US" altLang="ko-KR" sz="2000" dirty="0"/>
                  <a:t>.</a:t>
                </a:r>
              </a:p>
              <a:p>
                <a:r>
                  <a:rPr lang="ko-KR" altLang="en-US" sz="2000" dirty="0"/>
                  <a:t>제어</a:t>
                </a:r>
                <a:r>
                  <a:rPr lang="en-US" altLang="ko-KR" sz="2000" dirty="0"/>
                  <a:t>(Control) </a:t>
                </a:r>
                <a:r>
                  <a:rPr lang="ko-KR" altLang="en-US" sz="2000" dirty="0"/>
                  <a:t>문제는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2000" dirty="0"/>
                  <a:t> 를 구하는 문제이다</a:t>
                </a:r>
                <a:r>
                  <a:rPr lang="en-US" altLang="ko-KR" sz="2000" dirty="0"/>
                  <a:t>.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6D82D7-E8D6-43D1-8B07-3B4D320DC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E86E9-FE8F-4582-81CB-61D125CD46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FF752A-1A4C-47CB-8B28-B1876C243E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CCD28B-1F8E-4ACC-8A95-DA01EF411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267075"/>
            <a:ext cx="9144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9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08BB2-3AF8-4645-8D80-5AA0B1C5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시도 </a:t>
            </a:r>
            <a:r>
              <a:rPr lang="en-US" altLang="ko-KR" dirty="0"/>
              <a:t>: </a:t>
            </a:r>
            <a:r>
              <a:rPr lang="ko-KR" altLang="en-US" dirty="0"/>
              <a:t>격자 세상에서 예측 문제 </a:t>
            </a:r>
            <a:r>
              <a:rPr lang="en-US" altLang="ko-KR" dirty="0"/>
              <a:t>(prediction)</a:t>
            </a:r>
            <a:r>
              <a:rPr lang="ko-KR" altLang="en-US" dirty="0"/>
              <a:t> </a:t>
            </a:r>
            <a:r>
              <a:rPr lang="ko-KR" altLang="en-US" dirty="0" err="1"/>
              <a:t>풀어보기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9B3562-B24C-4FB6-A1DF-CAE93CFDC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이건 강의 교안에 없음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고등학교 수학을 바탕으로</a:t>
                </a:r>
                <a:endParaRPr lang="en-US" altLang="ko-KR" dirty="0"/>
              </a:p>
              <a:p>
                <a:r>
                  <a:rPr lang="ko-KR" altLang="en-US" dirty="0"/>
                  <a:t>환경에서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지점에서의 상황평가 함수</a:t>
                </a:r>
                <a:r>
                  <a:rPr lang="en-US" altLang="ko-KR" dirty="0"/>
                  <a:t>(value function)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손으로 구해 보기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환경</a:t>
                </a: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격자 세상</a:t>
                </a:r>
                <a:endParaRPr lang="en-US" altLang="ko-KR" sz="1800" dirty="0"/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시간 단계 </a:t>
                </a:r>
                <a:r>
                  <a:rPr lang="en-US" altLang="ko-KR" sz="1800" dirty="0"/>
                  <a:t>(time step) </a:t>
                </a:r>
                <a:r>
                  <a:rPr lang="ko-KR" altLang="en-US" sz="1800" dirty="0"/>
                  <a:t>마다 </a:t>
                </a:r>
                <a:r>
                  <a:rPr lang="en-US" altLang="ko-KR" sz="1800" dirty="0"/>
                  <a:t>1</a:t>
                </a:r>
                <a:r>
                  <a:rPr lang="ko-KR" altLang="en-US" sz="1800" dirty="0"/>
                  <a:t>칸 움직임</a:t>
                </a:r>
                <a:r>
                  <a:rPr lang="en-US" altLang="ko-KR" sz="18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시간 단계마다 </a:t>
                </a:r>
                <a:r>
                  <a:rPr lang="en-US" altLang="ko-KR" sz="1800" dirty="0"/>
                  <a:t>reward : -1</a:t>
                </a:r>
              </a:p>
              <a:p>
                <a:pPr>
                  <a:buFontTx/>
                  <a:buChar char="-"/>
                </a:pPr>
                <a:r>
                  <a:rPr lang="en-US" altLang="ko-KR" sz="1800" dirty="0"/>
                  <a:t>A </a:t>
                </a:r>
                <a:r>
                  <a:rPr lang="ko-KR" altLang="en-US" sz="1800" dirty="0"/>
                  <a:t>출발</a:t>
                </a:r>
                <a:r>
                  <a:rPr lang="en-US" altLang="ko-KR" sz="1800" dirty="0"/>
                  <a:t>, A’ </a:t>
                </a:r>
                <a:r>
                  <a:rPr lang="ko-KR" altLang="en-US" sz="1800" dirty="0"/>
                  <a:t>도착</a:t>
                </a:r>
                <a:r>
                  <a:rPr lang="en-US" altLang="ko-KR" sz="1800" dirty="0"/>
                  <a:t>, A’ </a:t>
                </a:r>
                <a:r>
                  <a:rPr lang="ko-KR" altLang="en-US" sz="1800" dirty="0" err="1"/>
                  <a:t>도착시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reward : +5 </a:t>
                </a:r>
                <a:r>
                  <a:rPr lang="ko-KR" altLang="en-US" sz="1800" dirty="0"/>
                  <a:t>그리고 종료</a:t>
                </a:r>
                <a:endParaRPr lang="en-US" altLang="ko-KR" sz="1800" dirty="0"/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정책 </a:t>
                </a:r>
                <a:r>
                  <a:rPr lang="en-US" altLang="ko-KR" sz="1800" dirty="0"/>
                  <a:t>(policy)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: uniform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random, </a:t>
                </a:r>
                <a:r>
                  <a:rPr lang="ko-KR" altLang="en-US" sz="1800" dirty="0"/>
                  <a:t>행동 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상하좌우</a:t>
                </a:r>
                <a:endParaRPr lang="en-US" altLang="ko-KR" sz="1800" dirty="0"/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감쇠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: 0% 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 1)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9B3562-B24C-4FB6-A1DF-CAE93CFDC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882"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2E6CB-CD71-4C63-8120-E02A107A6C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강화학습에서 해결해야 하는 문제들 정의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9181EE-21C7-4044-A5B2-C5804911B9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직접 </a:t>
            </a:r>
            <a:r>
              <a:rPr lang="ko-KR" altLang="en-US" dirty="0" err="1"/>
              <a:t>풀어보기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CCA02-C4CF-4887-AB87-46C92455BEC1}"/>
              </a:ext>
            </a:extLst>
          </p:cNvPr>
          <p:cNvSpPr/>
          <p:nvPr/>
        </p:nvSpPr>
        <p:spPr>
          <a:xfrm>
            <a:off x="8208565" y="2444352"/>
            <a:ext cx="3495279" cy="34952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865128-413B-4D2B-8251-973325876110}"/>
              </a:ext>
            </a:extLst>
          </p:cNvPr>
          <p:cNvSpPr/>
          <p:nvPr/>
        </p:nvSpPr>
        <p:spPr>
          <a:xfrm>
            <a:off x="9969887" y="2444351"/>
            <a:ext cx="1733957" cy="17339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</a:rPr>
              <a:t>A’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0E8BCF-0574-4FC0-A621-E0C816662237}"/>
              </a:ext>
            </a:extLst>
          </p:cNvPr>
          <p:cNvSpPr/>
          <p:nvPr/>
        </p:nvSpPr>
        <p:spPr>
          <a:xfrm>
            <a:off x="8208563" y="4178308"/>
            <a:ext cx="1761323" cy="17613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</a:rPr>
              <a:t>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18583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884E7-E522-481A-917D-56C00475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시도 </a:t>
            </a:r>
            <a:r>
              <a:rPr lang="en-US" altLang="ko-KR" dirty="0"/>
              <a:t>: </a:t>
            </a:r>
            <a:r>
              <a:rPr lang="ko-KR" altLang="en-US" dirty="0"/>
              <a:t>풀이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FD83E0-F6B5-4289-B160-1C1989A4A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d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ko-KR" sz="1400" b="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(−1)</m:t>
                      </m:r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(−1))</m:t>
                      </m:r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… </a:t>
                </a:r>
                <a:r>
                  <a:rPr lang="ko-KR" altLang="en-US" sz="1400" dirty="0"/>
                  <a:t>전체의 평균  </a:t>
                </a:r>
                <a:r>
                  <a:rPr lang="en-US" altLang="ko-KR" sz="1400" dirty="0"/>
                  <a:t>= </a:t>
                </a:r>
                <a:r>
                  <a:rPr lang="ko-KR" altLang="en-US" sz="1400" dirty="0"/>
                  <a:t>평균의 합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우리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고등학교때</a:t>
                </a:r>
                <a:r>
                  <a:rPr lang="en-US" altLang="ko-KR" sz="1400" dirty="0"/>
                  <a:t>... E(</a:t>
                </a:r>
                <a:r>
                  <a:rPr lang="en-US" altLang="ko-KR" sz="1400" dirty="0" err="1"/>
                  <a:t>ax+b</a:t>
                </a:r>
                <a:r>
                  <a:rPr lang="en-US" altLang="ko-KR" sz="1400" dirty="0"/>
                  <a:t>) = </a:t>
                </a:r>
                <a:r>
                  <a:rPr lang="en-US" altLang="ko-KR" sz="1400" dirty="0" err="1"/>
                  <a:t>aE</a:t>
                </a:r>
                <a:r>
                  <a:rPr lang="en-US" altLang="ko-KR" sz="1400" dirty="0"/>
                  <a:t>(x) + b</a:t>
                </a:r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FD83E0-F6B5-4289-B160-1C1989A4A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" t="-19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5CF818-C35C-4C07-BE57-F7015FB773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4798D-0246-4AFF-8886-3A4E3AF30D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104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54179-A82E-476B-ABCA-B05D33DA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시도 </a:t>
            </a:r>
            <a:r>
              <a:rPr lang="en-US" altLang="ko-KR" dirty="0"/>
              <a:t>: </a:t>
            </a:r>
            <a:r>
              <a:rPr lang="ko-KR" altLang="en-US" dirty="0"/>
              <a:t>풀이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4C8E17-37D7-44F7-92E5-C097D3C17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: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(−1)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+2 :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+3 :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단</a:t>
                </a:r>
                <a:r>
                  <a:rPr lang="en-US" altLang="ko-KR" dirty="0"/>
                  <a:t>, n 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이상의 정수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0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800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+5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800" dirty="0"/>
                          <m:t> </m:t>
                        </m:r>
                      </m:e>
                    </m:nary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dirty="0"/>
                  <a:t>=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+5</m:t>
                            </m:r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4C8E17-37D7-44F7-92E5-C097D3C17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E4FEE0-4132-4214-B413-FF6405B17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6A580C-5F5B-4F63-BCD1-565B80E390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41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C7EF3-9FBE-4A24-B19F-B4D648D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7AD7-A295-4EA1-AF19-F2DE8590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강의 정보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강화학습의 특징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문제 정의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82F61-4B1E-4FB4-A0B1-A01B401FB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F259C-0F30-4BCA-AD68-2A3828D49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54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99151-FFCD-45BB-AF3A-CAD8142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꽤 비슷하지만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BD85-9EA8-4A5D-BC77-F76C3C22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7471B8-B66F-4BA8-BA67-4AD0330108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강의 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8312A0-DEFF-47A1-AF83-76903D5884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DB714E-228E-4489-8328-E4FA03579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562102"/>
            <a:ext cx="4052143" cy="30337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91A67D-AC41-4ECC-86B5-0716429C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921" y="1581147"/>
            <a:ext cx="4479852" cy="25098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4D56D8-DFE1-4EB1-AE3E-FB392F224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921" y="4142158"/>
            <a:ext cx="4479852" cy="251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231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FD0B1-7341-4636-B5A4-551291D1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E1599-E029-4331-B788-E481B06C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Part 1 - </a:t>
            </a:r>
            <a:r>
              <a:rPr lang="ko-KR" altLang="en-US" dirty="0"/>
              <a:t>강화학습의 기초</a:t>
            </a:r>
            <a:endParaRPr lang="en-US" altLang="ko-KR" dirty="0"/>
          </a:p>
          <a:p>
            <a:r>
              <a:rPr lang="en-US" altLang="ko-KR" sz="1600" b="1" dirty="0"/>
              <a:t>Lecture1. </a:t>
            </a:r>
            <a:r>
              <a:rPr lang="ko-KR" altLang="en-US" sz="1600" b="1" dirty="0"/>
              <a:t>강화학습의 소개</a:t>
            </a:r>
            <a:endParaRPr lang="en-US" altLang="ko-KR" sz="1600" b="1" dirty="0"/>
          </a:p>
          <a:p>
            <a:r>
              <a:rPr lang="en-US" altLang="ko-KR" sz="1600" dirty="0"/>
              <a:t>Lecture2. </a:t>
            </a:r>
            <a:r>
              <a:rPr lang="ko-KR" altLang="en-US" sz="1600" dirty="0" err="1"/>
              <a:t>마르코프</a:t>
            </a:r>
            <a:r>
              <a:rPr lang="ko-KR" altLang="en-US" sz="1600" dirty="0"/>
              <a:t> 의사결정 모델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markov</a:t>
            </a:r>
            <a:r>
              <a:rPr lang="en-US" altLang="ko-KR" sz="1600" dirty="0"/>
              <a:t> decision process, MDP)</a:t>
            </a:r>
          </a:p>
          <a:p>
            <a:r>
              <a:rPr lang="en-US" altLang="ko-KR" sz="1600" dirty="0"/>
              <a:t>Lecture3.</a:t>
            </a:r>
            <a:r>
              <a:rPr lang="ko-KR" altLang="en-US" sz="1600" dirty="0"/>
              <a:t> 동적 프로그래밍과 계획 문제 </a:t>
            </a:r>
            <a:r>
              <a:rPr lang="en-US" altLang="ko-KR" sz="1600" dirty="0"/>
              <a:t>(planning)</a:t>
            </a:r>
          </a:p>
          <a:p>
            <a:r>
              <a:rPr lang="en-US" altLang="ko-KR" sz="1600" dirty="0"/>
              <a:t>Lecture4. </a:t>
            </a:r>
            <a:r>
              <a:rPr lang="ko-KR" altLang="en-US" sz="1600" dirty="0"/>
              <a:t>환경예측 모델이 없는 </a:t>
            </a:r>
            <a:r>
              <a:rPr lang="en-US" altLang="ko-KR" sz="1600" dirty="0"/>
              <a:t>(model free) </a:t>
            </a:r>
            <a:r>
              <a:rPr lang="ko-KR" altLang="en-US" sz="1600" dirty="0"/>
              <a:t>경우의 예측 문제 </a:t>
            </a:r>
            <a:r>
              <a:rPr lang="en-US" altLang="ko-KR" sz="1600" dirty="0"/>
              <a:t>(prediction)</a:t>
            </a:r>
          </a:p>
          <a:p>
            <a:r>
              <a:rPr lang="en-US" altLang="ko-KR" sz="1600" dirty="0"/>
              <a:t>Lecture5. </a:t>
            </a:r>
            <a:r>
              <a:rPr lang="ko-KR" altLang="en-US" sz="1600" dirty="0"/>
              <a:t>환경예측 모델이 없는 </a:t>
            </a:r>
            <a:r>
              <a:rPr lang="en-US" altLang="ko-KR" sz="1600" dirty="0"/>
              <a:t>(model free) </a:t>
            </a:r>
            <a:r>
              <a:rPr lang="ko-KR" altLang="en-US" sz="1600" dirty="0"/>
              <a:t>경우의 제어 문제 </a:t>
            </a:r>
            <a:r>
              <a:rPr lang="en-US" altLang="ko-KR" sz="1600" dirty="0"/>
              <a:t>(control)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dirty="0"/>
              <a:t>Part 2 - </a:t>
            </a:r>
            <a:r>
              <a:rPr lang="ko-KR" altLang="en-US" dirty="0"/>
              <a:t>강화학습을 실제로 적용하기</a:t>
            </a:r>
            <a:endParaRPr lang="en-US" altLang="ko-KR" dirty="0"/>
          </a:p>
          <a:p>
            <a:r>
              <a:rPr lang="en-US" altLang="ko-KR" sz="1600" dirty="0"/>
              <a:t>Lecture1. </a:t>
            </a:r>
            <a:r>
              <a:rPr lang="ko-KR" altLang="en-US" sz="1600" dirty="0"/>
              <a:t>상황 평가 함수</a:t>
            </a:r>
            <a:r>
              <a:rPr lang="en-US" altLang="ko-KR" sz="1600" dirty="0"/>
              <a:t>(value function) </a:t>
            </a:r>
            <a:r>
              <a:rPr lang="ko-KR" altLang="en-US" sz="1600" dirty="0"/>
              <a:t>근사 </a:t>
            </a:r>
            <a:r>
              <a:rPr lang="en-US" altLang="ko-KR" sz="1600" dirty="0"/>
              <a:t>(approximation)</a:t>
            </a:r>
          </a:p>
          <a:p>
            <a:r>
              <a:rPr lang="en-US" altLang="ko-KR" sz="1600" dirty="0"/>
              <a:t>Lecture2. </a:t>
            </a:r>
            <a:r>
              <a:rPr lang="ko-KR" altLang="en-US" sz="1600" dirty="0"/>
              <a:t>정책을 결정하는 방법 </a:t>
            </a:r>
            <a:r>
              <a:rPr lang="en-US" altLang="ko-KR" sz="1600" dirty="0"/>
              <a:t>– </a:t>
            </a:r>
            <a:r>
              <a:rPr lang="ko-KR" altLang="en-US" sz="1600" dirty="0"/>
              <a:t>정책 경사 방법론 </a:t>
            </a:r>
            <a:r>
              <a:rPr lang="en-US" altLang="ko-KR" sz="1600" dirty="0"/>
              <a:t>(policy gradient method)</a:t>
            </a:r>
          </a:p>
          <a:p>
            <a:r>
              <a:rPr lang="en-US" altLang="ko-KR" sz="1600" dirty="0"/>
              <a:t>Lecutre3. </a:t>
            </a:r>
            <a:r>
              <a:rPr lang="ko-KR" altLang="en-US" sz="1600" dirty="0"/>
              <a:t>강화학습 문제</a:t>
            </a:r>
            <a:r>
              <a:rPr lang="en-US" altLang="ko-KR" sz="1600" dirty="0"/>
              <a:t>(learning)</a:t>
            </a:r>
            <a:r>
              <a:rPr lang="ko-KR" altLang="en-US" sz="1600" dirty="0"/>
              <a:t>와 계획 문제</a:t>
            </a:r>
            <a:r>
              <a:rPr lang="en-US" altLang="ko-KR" sz="1600" dirty="0"/>
              <a:t>(planning) </a:t>
            </a:r>
            <a:r>
              <a:rPr lang="ko-KR" altLang="en-US" sz="1600" dirty="0"/>
              <a:t>를 합치는 방법</a:t>
            </a:r>
            <a:endParaRPr lang="en-US" altLang="ko-KR" sz="1600" dirty="0"/>
          </a:p>
          <a:p>
            <a:r>
              <a:rPr lang="en-US" altLang="ko-KR" sz="1600" dirty="0"/>
              <a:t>Lecture4. </a:t>
            </a:r>
            <a:r>
              <a:rPr lang="ko-KR" altLang="en-US" sz="1600" dirty="0"/>
              <a:t>실험</a:t>
            </a:r>
            <a:r>
              <a:rPr lang="en-US" altLang="ko-KR" sz="1600" dirty="0"/>
              <a:t>(exploration)</a:t>
            </a:r>
            <a:r>
              <a:rPr lang="ko-KR" altLang="en-US" sz="1600" dirty="0"/>
              <a:t>과 실전</a:t>
            </a:r>
            <a:r>
              <a:rPr lang="en-US" altLang="ko-KR" sz="1600" dirty="0"/>
              <a:t>(exploitation)</a:t>
            </a:r>
            <a:r>
              <a:rPr lang="ko-KR" altLang="en-US" sz="1600" dirty="0"/>
              <a:t> 문제</a:t>
            </a:r>
            <a:endParaRPr lang="en-US" altLang="ko-KR" sz="1600" dirty="0"/>
          </a:p>
          <a:p>
            <a:r>
              <a:rPr lang="en-US" altLang="ko-KR" sz="1600" dirty="0"/>
              <a:t>Lecture5. </a:t>
            </a:r>
            <a:r>
              <a:rPr lang="ko-KR" altLang="en-US" sz="1600" dirty="0"/>
              <a:t>게임에 적용</a:t>
            </a:r>
            <a:r>
              <a:rPr lang="en-US" altLang="ko-KR" sz="1600" dirty="0"/>
              <a:t>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9CD738-01F3-43E6-84C2-63CEC51980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EB2AC2-6AF0-45FB-86CE-6440144BB9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99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C7EF3-9FBE-4A24-B19F-B4D648D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7AD7-A295-4EA1-AF19-F2DE8590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강의 정보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b="1" dirty="0"/>
              <a:t>강화학습의 특징</a:t>
            </a:r>
            <a:endParaRPr lang="en-US" altLang="ko-KR" b="1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문제 정의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강화학습에서 해결해야 하는 문제들 정의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82F61-4B1E-4FB4-A0B1-A01B401FB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F259C-0F30-4BCA-AD68-2A3828D49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31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B4328-6F59-4659-8EAF-BCD7F26B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강화학습의 다양한 면모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E1A8-8886-48D5-84F4-5A7CBBD6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FD7BA-F931-4E90-A730-D9CBC196A0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강화학습의 특징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02EAF8-10F3-4CD8-96B2-01FE9A43CD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6DB56D-2810-47BA-AC80-99E612FE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6" y="1743077"/>
            <a:ext cx="56388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6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62127-7AF1-48DB-B2CD-CDDD10E7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기계학습의 종류들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5D6A6-7F1B-4A55-8D3D-6D6C4D04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B9D73-151E-4454-9385-A199ACBF3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강화학습의 특징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437BBA-327E-4997-B73F-E8B4AC5F16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4652A5-8E32-41D9-9B5F-B894F103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747837"/>
            <a:ext cx="5162550" cy="5038725"/>
          </a:xfrm>
          <a:prstGeom prst="rect">
            <a:avLst/>
          </a:prstGeom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90B47678-4DC2-408D-B122-4D7AC4DAE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1747837"/>
            <a:ext cx="6470650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77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556DC-BCD7-490D-8FEC-8227BA49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9A976-4C24-4875-B2C9-78186A823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무엇이 강화학습을 다른 기계학습 방법론들과 차별화되게 하는가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지도자 </a:t>
            </a:r>
            <a:r>
              <a:rPr lang="en-US" altLang="ko-KR" dirty="0"/>
              <a:t>(supervisor) </a:t>
            </a:r>
            <a:r>
              <a:rPr lang="ko-KR" altLang="en-US" dirty="0"/>
              <a:t>가 없다</a:t>
            </a:r>
            <a:r>
              <a:rPr lang="en-US" altLang="ko-KR" dirty="0"/>
              <a:t>! </a:t>
            </a:r>
            <a:r>
              <a:rPr lang="ko-KR" altLang="en-US" dirty="0"/>
              <a:t>오직 보상 </a:t>
            </a:r>
            <a:r>
              <a:rPr lang="en-US" altLang="ko-KR" dirty="0"/>
              <a:t>(reward) </a:t>
            </a:r>
            <a:r>
              <a:rPr lang="ko-KR" altLang="en-US" dirty="0"/>
              <a:t>신호만 있을 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알아서 어떨 때 보상을 가장 잘 받을 수 있는지 잘 찾아 보도록 한다는 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피드백이 늦어진다는 특성이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순서가 있는 데이터 </a:t>
            </a:r>
            <a:r>
              <a:rPr lang="en-US" altLang="ko-KR" dirty="0"/>
              <a:t>(sequential data) 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시간이 중요하다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요원 </a:t>
            </a:r>
            <a:r>
              <a:rPr lang="en-US" altLang="ko-KR" dirty="0"/>
              <a:t>(Agent) </a:t>
            </a:r>
            <a:r>
              <a:rPr lang="ko-KR" altLang="en-US" dirty="0"/>
              <a:t>의 행동이</a:t>
            </a:r>
            <a:r>
              <a:rPr lang="en-US" altLang="ko-KR" dirty="0"/>
              <a:t>, </a:t>
            </a:r>
            <a:r>
              <a:rPr lang="ko-KR" altLang="en-US" dirty="0"/>
              <a:t>이후에 받아들이는 데이터에 영향을 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D14A6-F71D-4880-83A4-923E47348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강화학습의 특징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9F9CAA-8289-45FD-BFD6-5B2705658F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3517</Words>
  <Application>Microsoft Office PowerPoint</Application>
  <PresentationFormat>와이드스크린</PresentationFormat>
  <Paragraphs>516</Paragraphs>
  <Slides>50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나눔고딕</vt:lpstr>
      <vt:lpstr>맑은 고딕</vt:lpstr>
      <vt:lpstr>Arial</vt:lpstr>
      <vt:lpstr>Cambria Math</vt:lpstr>
      <vt:lpstr>Office 테마</vt:lpstr>
      <vt:lpstr>Lecture 1 강화학습의 소개</vt:lpstr>
      <vt:lpstr>목차</vt:lpstr>
      <vt:lpstr>강의 정보</vt:lpstr>
      <vt:lpstr>꽤 비슷하다구</vt:lpstr>
      <vt:lpstr>꽤 비슷하지만</vt:lpstr>
      <vt:lpstr>목차</vt:lpstr>
      <vt:lpstr>강화학습의 다양한 면모</vt:lpstr>
      <vt:lpstr>기계학습의 종류들</vt:lpstr>
      <vt:lpstr>강화학습의 특징</vt:lpstr>
      <vt:lpstr>강화학습의 적용 예</vt:lpstr>
      <vt:lpstr>목차</vt:lpstr>
      <vt:lpstr>보상 (Rewards)</vt:lpstr>
      <vt:lpstr>시간에 의존 (sequential) 하는 의사 결정</vt:lpstr>
      <vt:lpstr>요원 (Agent) 와 환경 (Environment)</vt:lpstr>
      <vt:lpstr>요원 (Agent) 와 환경 (Environment)</vt:lpstr>
      <vt:lpstr>기록 (History) 와 상태 (State)</vt:lpstr>
      <vt:lpstr>보드게임 예시 : 기록 (History) 와 상태 (State)</vt:lpstr>
      <vt:lpstr>환경에게 “상태” 라는 것 (Environment state) </vt:lpstr>
      <vt:lpstr>요원에게 “상태” 라는 것 (Agent State)</vt:lpstr>
      <vt:lpstr>아타리게임 예시 : 게임의 모든 상태를 알 필요가 있을까? </vt:lpstr>
      <vt:lpstr>“마르코프” 한 상태 (Information State, Marcov State)</vt:lpstr>
      <vt:lpstr>쥐새끼 예제 : 상태 (state, S_t) 를 어떻게 정의할 것인가?</vt:lpstr>
      <vt:lpstr>완전히 관측가능 환경 (Fully Observable Environment)</vt:lpstr>
      <vt:lpstr>부분적 관측가능 환경 (Partially Observable Environment)</vt:lpstr>
      <vt:lpstr>목차</vt:lpstr>
      <vt:lpstr>강화학습 요원의 주요 요소들</vt:lpstr>
      <vt:lpstr>요원의 정책 (policy)</vt:lpstr>
      <vt:lpstr>상황평가 함수 (value function)</vt:lpstr>
      <vt:lpstr>환경 예측모델 (Model)</vt:lpstr>
      <vt:lpstr>예시 : 미로</vt:lpstr>
      <vt:lpstr>미로 예시 : 정책 (policy)</vt:lpstr>
      <vt:lpstr>미로 예시 : 상황 평가 함수 (Value function)</vt:lpstr>
      <vt:lpstr>미로 예시 : 환경 예측모델 (Model)</vt:lpstr>
      <vt:lpstr>강화학습 요원 (RL Agent) 의 분류 (1)</vt:lpstr>
      <vt:lpstr>강화학습 요원 (RL Agent) 의 분류 (2)</vt:lpstr>
      <vt:lpstr>강화학습 요원 (RL Agent) 다이어그램</vt:lpstr>
      <vt:lpstr>목차</vt:lpstr>
      <vt:lpstr>강화학습 문제 (Learning) 와 계획 문제 (Planning)</vt:lpstr>
      <vt:lpstr>아타리 예시 : 강화 학습 문제 중 ‘강화 학습 문제’</vt:lpstr>
      <vt:lpstr>아타리 예시 : 강화 학습 문제 중 ‘계획 문제’</vt:lpstr>
      <vt:lpstr>실험(exploration) 문제와 실전(exploitation) 문제</vt:lpstr>
      <vt:lpstr>예시</vt:lpstr>
      <vt:lpstr>예측(prediction) 문제와 제어(control) 문제</vt:lpstr>
      <vt:lpstr>예시 : 격자 세상에서 예측 (prediction) 문제란</vt:lpstr>
      <vt:lpstr>예시 : 격자 세상에서 제어 (control) 문제란</vt:lpstr>
      <vt:lpstr>직접 시도 : 격자 세상에서 예측 문제 (prediction) 풀어보기 </vt:lpstr>
      <vt:lpstr>직접 시도 : 풀이 (1)</vt:lpstr>
      <vt:lpstr>직접 시도 : 풀이 (2)</vt:lpstr>
      <vt:lpstr>목차</vt:lpstr>
      <vt:lpstr>큰 그림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이장후</dc:creator>
  <cp:lastModifiedBy>이장후</cp:lastModifiedBy>
  <cp:revision>327</cp:revision>
  <dcterms:created xsi:type="dcterms:W3CDTF">2020-01-09T04:59:02Z</dcterms:created>
  <dcterms:modified xsi:type="dcterms:W3CDTF">2020-01-18T12:41:44Z</dcterms:modified>
</cp:coreProperties>
</file>