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0"/>
  </p:notesMasterIdLst>
  <p:sldIdLst>
    <p:sldId id="256" r:id="rId2"/>
    <p:sldId id="269" r:id="rId3"/>
    <p:sldId id="309" r:id="rId4"/>
    <p:sldId id="310" r:id="rId5"/>
    <p:sldId id="311" r:id="rId6"/>
    <p:sldId id="312" r:id="rId7"/>
    <p:sldId id="342" r:id="rId8"/>
    <p:sldId id="313" r:id="rId9"/>
    <p:sldId id="314" r:id="rId10"/>
    <p:sldId id="315" r:id="rId11"/>
    <p:sldId id="316" r:id="rId12"/>
    <p:sldId id="317" r:id="rId13"/>
    <p:sldId id="318" r:id="rId14"/>
    <p:sldId id="319" r:id="rId15"/>
    <p:sldId id="320" r:id="rId16"/>
    <p:sldId id="321" r:id="rId17"/>
    <p:sldId id="322" r:id="rId18"/>
    <p:sldId id="323" r:id="rId19"/>
    <p:sldId id="324" r:id="rId20"/>
    <p:sldId id="325" r:id="rId21"/>
    <p:sldId id="326" r:id="rId22"/>
    <p:sldId id="327" r:id="rId23"/>
    <p:sldId id="328" r:id="rId24"/>
    <p:sldId id="329" r:id="rId25"/>
    <p:sldId id="330" r:id="rId26"/>
    <p:sldId id="331" r:id="rId27"/>
    <p:sldId id="343" r:id="rId28"/>
    <p:sldId id="332" r:id="rId29"/>
    <p:sldId id="333" r:id="rId30"/>
    <p:sldId id="334" r:id="rId31"/>
    <p:sldId id="345" r:id="rId32"/>
    <p:sldId id="335" r:id="rId33"/>
    <p:sldId id="338" r:id="rId34"/>
    <p:sldId id="337" r:id="rId35"/>
    <p:sldId id="336" r:id="rId36"/>
    <p:sldId id="339" r:id="rId37"/>
    <p:sldId id="341" r:id="rId38"/>
    <p:sldId id="344" r:id="rId39"/>
    <p:sldId id="347" r:id="rId40"/>
    <p:sldId id="348" r:id="rId41"/>
    <p:sldId id="349" r:id="rId42"/>
    <p:sldId id="351" r:id="rId43"/>
    <p:sldId id="350" r:id="rId44"/>
    <p:sldId id="352" r:id="rId45"/>
    <p:sldId id="353" r:id="rId46"/>
    <p:sldId id="346" r:id="rId47"/>
    <p:sldId id="354" r:id="rId48"/>
    <p:sldId id="355" r:id="rId49"/>
    <p:sldId id="356" r:id="rId50"/>
    <p:sldId id="357" r:id="rId51"/>
    <p:sldId id="358" r:id="rId52"/>
    <p:sldId id="359" r:id="rId53"/>
    <p:sldId id="360" r:id="rId54"/>
    <p:sldId id="361" r:id="rId55"/>
    <p:sldId id="362" r:id="rId56"/>
    <p:sldId id="364" r:id="rId57"/>
    <p:sldId id="365" r:id="rId58"/>
    <p:sldId id="340" r:id="rId59"/>
    <p:sldId id="307" r:id="rId60"/>
    <p:sldId id="366" r:id="rId61"/>
    <p:sldId id="367" r:id="rId62"/>
    <p:sldId id="368" r:id="rId63"/>
    <p:sldId id="369" r:id="rId64"/>
    <p:sldId id="370" r:id="rId65"/>
    <p:sldId id="371" r:id="rId66"/>
    <p:sldId id="372" r:id="rId67"/>
    <p:sldId id="373" r:id="rId68"/>
    <p:sldId id="374" r:id="rId6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185146DE-4468-4FE5-88D2-C90AA6A9F6B0}">
          <p14:sldIdLst>
            <p14:sldId id="256"/>
            <p14:sldId id="269"/>
            <p14:sldId id="309"/>
            <p14:sldId id="310"/>
            <p14:sldId id="311"/>
            <p14:sldId id="312"/>
            <p14:sldId id="34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43"/>
            <p14:sldId id="332"/>
            <p14:sldId id="333"/>
            <p14:sldId id="334"/>
            <p14:sldId id="345"/>
            <p14:sldId id="335"/>
            <p14:sldId id="338"/>
            <p14:sldId id="337"/>
            <p14:sldId id="336"/>
            <p14:sldId id="339"/>
            <p14:sldId id="341"/>
            <p14:sldId id="344"/>
            <p14:sldId id="347"/>
            <p14:sldId id="348"/>
            <p14:sldId id="349"/>
            <p14:sldId id="351"/>
            <p14:sldId id="350"/>
            <p14:sldId id="352"/>
            <p14:sldId id="353"/>
            <p14:sldId id="346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4"/>
            <p14:sldId id="365"/>
            <p14:sldId id="340"/>
            <p14:sldId id="307"/>
            <p14:sldId id="366"/>
            <p14:sldId id="367"/>
            <p14:sldId id="368"/>
            <p14:sldId id="369"/>
            <p14:sldId id="370"/>
            <p14:sldId id="371"/>
            <p14:sldId id="372"/>
            <p14:sldId id="373"/>
            <p14:sldId id="37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장후" initials="이" lastIdx="1" clrIdx="0">
    <p:extLst>
      <p:ext uri="{19B8F6BF-5375-455C-9EA6-DF929625EA0E}">
        <p15:presenceInfo xmlns:p15="http://schemas.microsoft.com/office/powerpoint/2012/main" userId="이장후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BAB"/>
    <a:srgbClr val="FF4343"/>
    <a:srgbClr val="FF1D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69" autoAdjust="0"/>
    <p:restoredTop sz="96353" autoAdjust="0"/>
  </p:normalViewPr>
  <p:slideViewPr>
    <p:cSldViewPr snapToGrid="0">
      <p:cViewPr>
        <p:scale>
          <a:sx n="100" d="100"/>
          <a:sy n="100" d="100"/>
        </p:scale>
        <p:origin x="624" y="300"/>
      </p:cViewPr>
      <p:guideLst/>
    </p:cSldViewPr>
  </p:slideViewPr>
  <p:outlineViewPr>
    <p:cViewPr>
      <p:scale>
        <a:sx n="33" d="100"/>
        <a:sy n="33" d="100"/>
      </p:scale>
      <p:origin x="0" y="-29664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05DB98-0C1D-4D7E-BEDC-7760F07DBCCA}" type="datetimeFigureOut">
              <a:rPr lang="ko-KR" altLang="en-US" smtClean="0"/>
              <a:t>2020-02-11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3B784C-BFAB-4EA0-9202-C1E7086435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4906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3B784C-BFAB-4EA0-9202-C1E70864350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44192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3B784C-BFAB-4EA0-9202-C1E708643509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4416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3B784C-BFAB-4EA0-9202-C1E708643509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7715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3B784C-BFAB-4EA0-9202-C1E708643509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9632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3B784C-BFAB-4EA0-9202-C1E70864350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5519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3B784C-BFAB-4EA0-9202-C1E70864350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9878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3B784C-BFAB-4EA0-9202-C1E708643509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8747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3B784C-BFAB-4EA0-9202-C1E708643509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83658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3B784C-BFAB-4EA0-9202-C1E708643509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1486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3B784C-BFAB-4EA0-9202-C1E708643509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006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3B784C-BFAB-4EA0-9202-C1E708643509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4774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F01F2690-FDEC-447A-B9AE-631E35CE00B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311020"/>
            <a:ext cx="9144000" cy="52845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텍스트 입력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2A1DDB-D757-44BC-AB5D-68F16C0EB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E0200-2F79-43FB-BAAA-90ADABDE2DAA}" type="datetimeFigureOut">
              <a:rPr lang="ko-KR" altLang="en-US" smtClean="0"/>
              <a:t>2020-02-11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400A23-D062-4821-84FB-14373CD25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20769B-8F09-4D05-82FE-AD1D4C627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531EA-21DB-41C8-904D-969D2EF0AAE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55DC156-6CE4-47E8-AB0A-1CF9AB19D317}"/>
              </a:ext>
            </a:extLst>
          </p:cNvPr>
          <p:cNvSpPr/>
          <p:nvPr userDrawn="1"/>
        </p:nvSpPr>
        <p:spPr>
          <a:xfrm>
            <a:off x="1407885" y="2000660"/>
            <a:ext cx="9376230" cy="185039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05EAB49-96AD-4ACA-B39D-99ACBDD929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58979"/>
            <a:ext cx="9144000" cy="1533751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1" name="텍스트 개체 틀 10">
            <a:extLst>
              <a:ext uri="{FF2B5EF4-FFF2-40B4-BE49-F238E27FC236}">
                <a16:creationId xmlns:a16="http://schemas.microsoft.com/office/drawing/2014/main" id="{2E1FDE70-D8D4-4D59-8B13-FC8EEA7497E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8156" y="257175"/>
            <a:ext cx="8055769" cy="25400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  <a:lvl2pPr>
              <a:defRPr sz="1100">
                <a:solidFill>
                  <a:schemeClr val="bg1"/>
                </a:solidFill>
              </a:defRPr>
            </a:lvl2pPr>
            <a:lvl3pPr>
              <a:defRPr sz="11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22" name="텍스트 개체 틀 10">
            <a:extLst>
              <a:ext uri="{FF2B5EF4-FFF2-40B4-BE49-F238E27FC236}">
                <a16:creationId xmlns:a16="http://schemas.microsoft.com/office/drawing/2014/main" id="{DB646253-E866-41B4-B13A-ECD0EA5F7E0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00112" y="543301"/>
            <a:ext cx="7904163" cy="25400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  <a:lvl2pPr>
              <a:defRPr sz="1100">
                <a:solidFill>
                  <a:schemeClr val="bg1"/>
                </a:solidFill>
              </a:defRPr>
            </a:lvl2pPr>
            <a:lvl3pPr>
              <a:defRPr sz="11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23" name="부제목 2">
            <a:extLst>
              <a:ext uri="{FF2B5EF4-FFF2-40B4-BE49-F238E27FC236}">
                <a16:creationId xmlns:a16="http://schemas.microsoft.com/office/drawing/2014/main" id="{FFE3B797-9D8C-4FB7-B9C5-FA1099D09469}"/>
              </a:ext>
            </a:extLst>
          </p:cNvPr>
          <p:cNvSpPr txBox="1">
            <a:spLocks/>
          </p:cNvSpPr>
          <p:nvPr userDrawn="1"/>
        </p:nvSpPr>
        <p:spPr>
          <a:xfrm>
            <a:off x="1524000" y="5035216"/>
            <a:ext cx="9144000" cy="528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/>
              <a:t>Sejong Artificial Intelligence &amp; </a:t>
            </a:r>
            <a:r>
              <a:rPr lang="en-US" altLang="ko-KR" sz="1600" dirty="0" err="1"/>
              <a:t>Janghoo</a:t>
            </a:r>
            <a:r>
              <a:rPr lang="en-US" altLang="ko-KR" sz="1600" dirty="0"/>
              <a:t> Lee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78911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4DB5227-8FFC-455F-A0DA-5DDDD75515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33BB66-BFDF-4B68-B1AF-7E623F7260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F73597-C3E6-43B1-B3A0-4579CC555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E0200-2F79-43FB-BAAA-90ADABDE2DAA}" type="datetimeFigureOut">
              <a:rPr lang="ko-KR" altLang="en-US" smtClean="0"/>
              <a:t>2020-02-11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8F99E9-EB0A-49D3-AB3F-4C98D45C7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542466-CE2B-434E-8C87-0FD61214B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531EA-21DB-41C8-904D-969D2EF0A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0605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2E08611-104D-4DB0-9069-8B1B9B3BA3E4}"/>
              </a:ext>
            </a:extLst>
          </p:cNvPr>
          <p:cNvSpPr/>
          <p:nvPr userDrawn="1"/>
        </p:nvSpPr>
        <p:spPr>
          <a:xfrm>
            <a:off x="0" y="824438"/>
            <a:ext cx="12192000" cy="700547"/>
          </a:xfrm>
          <a:prstGeom prst="rect">
            <a:avLst/>
          </a:prstGeom>
          <a:solidFill>
            <a:srgbClr val="FF43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AE325F1-CF01-455C-8848-0A3E68B5E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4" y="829428"/>
            <a:ext cx="11934825" cy="700547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5C9FD4-875D-4B17-927C-AD39C51BC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156" y="1825624"/>
            <a:ext cx="11215688" cy="45307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3B4AA6-3F19-4B65-B885-36BD6228C6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875"/>
            <a:ext cx="2743200" cy="365125"/>
          </a:xfrm>
        </p:spPr>
        <p:txBody>
          <a:bodyPr/>
          <a:lstStyle/>
          <a:p>
            <a:fld id="{E5AE0200-2F79-43FB-BAAA-90ADABDE2DAA}" type="datetimeFigureOut">
              <a:rPr lang="ko-KR" altLang="en-US" smtClean="0"/>
              <a:t>2020-02-11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096976-461A-4D18-BDDE-835516CD1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F8A467-67E5-454D-B043-C64E2AA75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2743200" cy="365125"/>
          </a:xfrm>
        </p:spPr>
        <p:txBody>
          <a:bodyPr/>
          <a:lstStyle/>
          <a:p>
            <a:fld id="{203531EA-21DB-41C8-904D-969D2EF0AAE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43B6B58F-376D-4CF5-AAD0-5F1551C441A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8156" y="257175"/>
            <a:ext cx="8055769" cy="25400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  <a:lvl2pPr>
              <a:defRPr sz="1100">
                <a:solidFill>
                  <a:schemeClr val="bg1"/>
                </a:solidFill>
              </a:defRPr>
            </a:lvl2pPr>
            <a:lvl3pPr>
              <a:defRPr sz="11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12" name="텍스트 개체 틀 10">
            <a:extLst>
              <a:ext uri="{FF2B5EF4-FFF2-40B4-BE49-F238E27FC236}">
                <a16:creationId xmlns:a16="http://schemas.microsoft.com/office/drawing/2014/main" id="{212DE106-071F-4BFD-8EEA-8C46BC408C1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00112" y="543301"/>
            <a:ext cx="7904163" cy="25400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  <a:lvl2pPr>
              <a:defRPr sz="1100">
                <a:solidFill>
                  <a:schemeClr val="bg1"/>
                </a:solidFill>
              </a:defRPr>
            </a:lvl2pPr>
            <a:lvl3pPr>
              <a:defRPr sz="11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453326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7F6763-D973-4E38-82C7-F217350EE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6ED82A-248E-494A-9E1B-B2DBBAF1B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8BCC6C-5A7E-47CD-A492-01B197902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E0200-2F79-43FB-BAAA-90ADABDE2DAA}" type="datetimeFigureOut">
              <a:rPr lang="ko-KR" altLang="en-US" smtClean="0"/>
              <a:t>2020-02-11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F6779E-B911-4774-A6CF-946006A1E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90FBCA-2BAD-4851-848A-64ABB18AD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531EA-21DB-41C8-904D-969D2EF0A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859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BF36E9-2169-421A-9F4F-0A15480AD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98BB60-BEF6-46C2-A0E3-5882E8BC6D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EB65D75-0FC0-46FC-8FEF-47D07549A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E10914-CE20-4B77-9EA0-7A7988611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E0200-2F79-43FB-BAAA-90ADABDE2DAA}" type="datetimeFigureOut">
              <a:rPr lang="ko-KR" altLang="en-US" smtClean="0"/>
              <a:t>2020-02-11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A63A97-5234-46F6-A942-180C0B2F5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2CC32F-4DA0-4E7F-AE8F-F145B22A8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531EA-21DB-41C8-904D-969D2EF0A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765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07DD32-F19D-440C-B1C2-1FE1FE4FA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2B90E6-E633-4A73-A495-326B4FBB55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B915DD-CB90-4FFB-929D-4C2F4BDC21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DEC1BF7-B675-4BB8-849C-9371C31438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C27E92C-8B9F-4B56-9CFC-DD580406A4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5493936-1D9D-44B0-8772-8C9DB9E46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E0200-2F79-43FB-BAAA-90ADABDE2DAA}" type="datetimeFigureOut">
              <a:rPr lang="ko-KR" altLang="en-US" smtClean="0"/>
              <a:t>2020-02-11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4AFDC42-02BD-4E3F-B4D9-4C849A735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711DDB2-81F8-40AD-AA12-81B69023B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531EA-21DB-41C8-904D-969D2EF0A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7886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62938B-E58C-4AFC-B726-54D7C1345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77F1AC2-4308-4D3F-B648-7456946AA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E0200-2F79-43FB-BAAA-90ADABDE2DAA}" type="datetimeFigureOut">
              <a:rPr lang="ko-KR" altLang="en-US" smtClean="0"/>
              <a:t>2020-02-11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EC51B4C-B6DB-40C1-A9F5-7697F669D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500EB83-362A-4CA8-8978-2CFE47C9E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531EA-21DB-41C8-904D-969D2EF0A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765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50CA40-BC94-4A07-932A-49A1AF2F9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8BC613-16BB-420C-866C-119D24D9C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6E477E-6BA9-43EF-8349-79E70B251D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51075D-CC8A-48D7-86D2-A4380A80B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E0200-2F79-43FB-BAAA-90ADABDE2DAA}" type="datetimeFigureOut">
              <a:rPr lang="ko-KR" altLang="en-US" smtClean="0"/>
              <a:t>2020-02-11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0CFAB1-E024-4390-AFD4-D12D12882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4A1476-4444-4EC6-BAEE-6826C9406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531EA-21DB-41C8-904D-969D2EF0A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9325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CA9BB1-2BA5-4EC3-A63A-F2E4F2C15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2C9A92E-315D-4D94-96AF-A0471E2CD6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BFAC78-C3F2-4D0B-877B-FDCFB51042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1D54BA-B643-465D-B49A-C7B79359C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E0200-2F79-43FB-BAAA-90ADABDE2DAA}" type="datetimeFigureOut">
              <a:rPr lang="ko-KR" altLang="en-US" smtClean="0"/>
              <a:t>2020-02-11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B2EDFB-5D92-4FD4-9A1C-CBF5B5F24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CACF03-E652-4435-9177-72F970D6A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531EA-21DB-41C8-904D-969D2EF0A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675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03EF64-3D14-467C-9F8A-D0EC16586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0B47F30-C157-4CD3-B98B-B242EBBF47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8F0B70-8EB4-4199-853A-C3F6B32BB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E0200-2F79-43FB-BAAA-90ADABDE2DAA}" type="datetimeFigureOut">
              <a:rPr lang="ko-KR" altLang="en-US" smtClean="0"/>
              <a:t>2020-02-11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61067B-6ACE-45F6-B62A-DD9F233B3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E3BB6A-A7AF-466B-83DD-D68CA2EDF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531EA-21DB-41C8-904D-969D2EF0A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6893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9E7C348-A107-4ACE-8E7D-E70DF1D7D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BC6378-6725-4565-BA62-796584FC2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2C128A-47C8-4641-9788-A75C828396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E5AE0200-2F79-43FB-BAAA-90ADABDE2DAA}" type="datetimeFigureOut">
              <a:rPr lang="ko-KR" altLang="en-US" smtClean="0"/>
              <a:pPr/>
              <a:t>2020-02-11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42F299-1290-4AB1-968A-7188D43E69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EAC833-11DE-4FC2-A8D6-1892FE37B1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203531EA-21DB-41C8-904D-969D2EF0A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09EB9AE-388B-4A20-97E9-EE9CB1C67CF8}"/>
              </a:ext>
            </a:extLst>
          </p:cNvPr>
          <p:cNvSpPr/>
          <p:nvPr userDrawn="1"/>
        </p:nvSpPr>
        <p:spPr>
          <a:xfrm>
            <a:off x="0" y="1"/>
            <a:ext cx="12192000" cy="25479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6DE3F8D-8DE0-4700-85A6-20BBB114CBAB}"/>
              </a:ext>
            </a:extLst>
          </p:cNvPr>
          <p:cNvSpPr/>
          <p:nvPr userDrawn="1"/>
        </p:nvSpPr>
        <p:spPr>
          <a:xfrm>
            <a:off x="0" y="248148"/>
            <a:ext cx="12192000" cy="27533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21D9FD4-2957-49C6-935A-DBA36CC0EA7E}"/>
              </a:ext>
            </a:extLst>
          </p:cNvPr>
          <p:cNvSpPr/>
          <p:nvPr userDrawn="1"/>
        </p:nvSpPr>
        <p:spPr>
          <a:xfrm>
            <a:off x="0" y="523478"/>
            <a:ext cx="12192000" cy="31135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54743A-2B1B-4924-9A01-152936CCB0B1}"/>
              </a:ext>
            </a:extLst>
          </p:cNvPr>
          <p:cNvSpPr txBox="1"/>
          <p:nvPr userDrawn="1"/>
        </p:nvSpPr>
        <p:spPr>
          <a:xfrm>
            <a:off x="95250" y="0"/>
            <a:ext cx="6819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Lecture 2 : </a:t>
            </a:r>
            <a:r>
              <a:rPr lang="ko-KR" altLang="en-US" sz="100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마르코프</a:t>
            </a:r>
            <a:r>
              <a:rPr lang="ko-KR" altLang="en-US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의사결정 과정</a:t>
            </a:r>
          </a:p>
        </p:txBody>
      </p:sp>
    </p:spTree>
    <p:extLst>
      <p:ext uri="{BB962C8B-B14F-4D97-AF65-F5344CB8AC3E}">
        <p14:creationId xmlns:p14="http://schemas.microsoft.com/office/powerpoint/2010/main" val="1700000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2pWv7GOvuf0" TargetMode="External"/><Relationship Id="rId2" Type="http://schemas.openxmlformats.org/officeDocument/2006/relationships/hyperlink" Target="http://www.cs.ucl.ac.uk/staff/D.Silver/web/Teaching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sju-coml/SAI" TargetMode="External"/><Relationship Id="rId4" Type="http://schemas.openxmlformats.org/officeDocument/2006/relationships/hyperlink" Target="mailto:dlwkdgn1@naver.com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18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6.png"/><Relationship Id="rId4" Type="http://schemas.openxmlformats.org/officeDocument/2006/relationships/image" Target="../media/image180.png"/><Relationship Id="rId9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27.png"/><Relationship Id="rId3" Type="http://schemas.openxmlformats.org/officeDocument/2006/relationships/image" Target="../media/image25.png"/><Relationship Id="rId12" Type="http://schemas.openxmlformats.org/officeDocument/2006/relationships/image" Target="../media/image43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9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68.png"/><Relationship Id="rId18" Type="http://schemas.openxmlformats.org/officeDocument/2006/relationships/image" Target="../media/image73.png"/><Relationship Id="rId3" Type="http://schemas.openxmlformats.org/officeDocument/2006/relationships/image" Target="../media/image58.png"/><Relationship Id="rId21" Type="http://schemas.openxmlformats.org/officeDocument/2006/relationships/image" Target="../media/image76.png"/><Relationship Id="rId7" Type="http://schemas.openxmlformats.org/officeDocument/2006/relationships/image" Target="../media/image62.png"/><Relationship Id="rId12" Type="http://schemas.openxmlformats.org/officeDocument/2006/relationships/image" Target="../media/image67.png"/><Relationship Id="rId17" Type="http://schemas.openxmlformats.org/officeDocument/2006/relationships/image" Target="../media/image72.png"/><Relationship Id="rId2" Type="http://schemas.openxmlformats.org/officeDocument/2006/relationships/image" Target="../media/image57.png"/><Relationship Id="rId16" Type="http://schemas.openxmlformats.org/officeDocument/2006/relationships/image" Target="../media/image71.png"/><Relationship Id="rId20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11" Type="http://schemas.openxmlformats.org/officeDocument/2006/relationships/image" Target="../media/image66.png"/><Relationship Id="rId24" Type="http://schemas.openxmlformats.org/officeDocument/2006/relationships/image" Target="../media/image79.png"/><Relationship Id="rId5" Type="http://schemas.openxmlformats.org/officeDocument/2006/relationships/image" Target="../media/image60.png"/><Relationship Id="rId15" Type="http://schemas.openxmlformats.org/officeDocument/2006/relationships/image" Target="../media/image70.png"/><Relationship Id="rId23" Type="http://schemas.openxmlformats.org/officeDocument/2006/relationships/image" Target="../media/image78.png"/><Relationship Id="rId10" Type="http://schemas.openxmlformats.org/officeDocument/2006/relationships/image" Target="../media/image65.png"/><Relationship Id="rId19" Type="http://schemas.openxmlformats.org/officeDocument/2006/relationships/image" Target="../media/image74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Relationship Id="rId14" Type="http://schemas.openxmlformats.org/officeDocument/2006/relationships/image" Target="../media/image69.png"/><Relationship Id="rId22" Type="http://schemas.openxmlformats.org/officeDocument/2006/relationships/image" Target="../media/image77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71.png"/><Relationship Id="rId18" Type="http://schemas.openxmlformats.org/officeDocument/2006/relationships/image" Target="../media/image76.png"/><Relationship Id="rId26" Type="http://schemas.openxmlformats.org/officeDocument/2006/relationships/image" Target="../media/image87.png"/><Relationship Id="rId3" Type="http://schemas.openxmlformats.org/officeDocument/2006/relationships/image" Target="../media/image81.png"/><Relationship Id="rId21" Type="http://schemas.openxmlformats.org/officeDocument/2006/relationships/image" Target="../media/image79.png"/><Relationship Id="rId7" Type="http://schemas.openxmlformats.org/officeDocument/2006/relationships/image" Target="../media/image63.png"/><Relationship Id="rId12" Type="http://schemas.openxmlformats.org/officeDocument/2006/relationships/image" Target="../media/image70.png"/><Relationship Id="rId17" Type="http://schemas.openxmlformats.org/officeDocument/2006/relationships/image" Target="../media/image75.png"/><Relationship Id="rId25" Type="http://schemas.openxmlformats.org/officeDocument/2006/relationships/image" Target="../media/image86.png"/><Relationship Id="rId2" Type="http://schemas.openxmlformats.org/officeDocument/2006/relationships/image" Target="../media/image80.png"/><Relationship Id="rId16" Type="http://schemas.openxmlformats.org/officeDocument/2006/relationships/image" Target="../media/image74.png"/><Relationship Id="rId20" Type="http://schemas.openxmlformats.org/officeDocument/2006/relationships/image" Target="../media/image78.png"/><Relationship Id="rId29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69.png"/><Relationship Id="rId24" Type="http://schemas.openxmlformats.org/officeDocument/2006/relationships/image" Target="../media/image85.png"/><Relationship Id="rId5" Type="http://schemas.openxmlformats.org/officeDocument/2006/relationships/image" Target="../media/image82.png"/><Relationship Id="rId15" Type="http://schemas.openxmlformats.org/officeDocument/2006/relationships/image" Target="../media/image73.png"/><Relationship Id="rId23" Type="http://schemas.openxmlformats.org/officeDocument/2006/relationships/image" Target="../media/image84.png"/><Relationship Id="rId28" Type="http://schemas.openxmlformats.org/officeDocument/2006/relationships/image" Target="../media/image89.png"/><Relationship Id="rId10" Type="http://schemas.openxmlformats.org/officeDocument/2006/relationships/image" Target="../media/image68.png"/><Relationship Id="rId19" Type="http://schemas.openxmlformats.org/officeDocument/2006/relationships/image" Target="../media/image77.png"/><Relationship Id="rId4" Type="http://schemas.openxmlformats.org/officeDocument/2006/relationships/image" Target="../media/image59.png"/><Relationship Id="rId9" Type="http://schemas.openxmlformats.org/officeDocument/2006/relationships/image" Target="../media/image67.png"/><Relationship Id="rId14" Type="http://schemas.openxmlformats.org/officeDocument/2006/relationships/image" Target="../media/image72.png"/><Relationship Id="rId22" Type="http://schemas.openxmlformats.org/officeDocument/2006/relationships/image" Target="../media/image83.png"/><Relationship Id="rId27" Type="http://schemas.openxmlformats.org/officeDocument/2006/relationships/image" Target="../media/image88.png"/><Relationship Id="rId30" Type="http://schemas.openxmlformats.org/officeDocument/2006/relationships/image" Target="../media/image91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13" Type="http://schemas.openxmlformats.org/officeDocument/2006/relationships/image" Target="../media/image103.png"/><Relationship Id="rId18" Type="http://schemas.openxmlformats.org/officeDocument/2006/relationships/image" Target="../media/image108.png"/><Relationship Id="rId3" Type="http://schemas.openxmlformats.org/officeDocument/2006/relationships/image" Target="../media/image93.png"/><Relationship Id="rId7" Type="http://schemas.openxmlformats.org/officeDocument/2006/relationships/image" Target="../media/image97.png"/><Relationship Id="rId12" Type="http://schemas.openxmlformats.org/officeDocument/2006/relationships/image" Target="../media/image102.png"/><Relationship Id="rId17" Type="http://schemas.openxmlformats.org/officeDocument/2006/relationships/image" Target="../media/image107.png"/><Relationship Id="rId2" Type="http://schemas.openxmlformats.org/officeDocument/2006/relationships/image" Target="../media/image92.png"/><Relationship Id="rId16" Type="http://schemas.openxmlformats.org/officeDocument/2006/relationships/image" Target="../media/image10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.png"/><Relationship Id="rId11" Type="http://schemas.openxmlformats.org/officeDocument/2006/relationships/image" Target="../media/image101.png"/><Relationship Id="rId5" Type="http://schemas.openxmlformats.org/officeDocument/2006/relationships/image" Target="../media/image95.png"/><Relationship Id="rId15" Type="http://schemas.openxmlformats.org/officeDocument/2006/relationships/image" Target="../media/image105.png"/><Relationship Id="rId10" Type="http://schemas.openxmlformats.org/officeDocument/2006/relationships/image" Target="../media/image100.png"/><Relationship Id="rId19" Type="http://schemas.openxmlformats.org/officeDocument/2006/relationships/image" Target="../media/image109.png"/><Relationship Id="rId4" Type="http://schemas.openxmlformats.org/officeDocument/2006/relationships/image" Target="../media/image94.png"/><Relationship Id="rId9" Type="http://schemas.openxmlformats.org/officeDocument/2006/relationships/image" Target="../media/image99.png"/><Relationship Id="rId14" Type="http://schemas.openxmlformats.org/officeDocument/2006/relationships/image" Target="../media/image104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13" Type="http://schemas.openxmlformats.org/officeDocument/2006/relationships/image" Target="../media/image119.png"/><Relationship Id="rId18" Type="http://schemas.openxmlformats.org/officeDocument/2006/relationships/image" Target="../media/image124.png"/><Relationship Id="rId3" Type="http://schemas.openxmlformats.org/officeDocument/2006/relationships/image" Target="../media/image110.png"/><Relationship Id="rId21" Type="http://schemas.openxmlformats.org/officeDocument/2006/relationships/image" Target="../media/image127.png"/><Relationship Id="rId7" Type="http://schemas.openxmlformats.org/officeDocument/2006/relationships/image" Target="../media/image114.png"/><Relationship Id="rId12" Type="http://schemas.openxmlformats.org/officeDocument/2006/relationships/image" Target="../media/image118.png"/><Relationship Id="rId17" Type="http://schemas.openxmlformats.org/officeDocument/2006/relationships/image" Target="../media/image123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122.png"/><Relationship Id="rId20" Type="http://schemas.openxmlformats.org/officeDocument/2006/relationships/image" Target="../media/image1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3.png"/><Relationship Id="rId11" Type="http://schemas.openxmlformats.org/officeDocument/2006/relationships/image" Target="../media/image117.png"/><Relationship Id="rId24" Type="http://schemas.openxmlformats.org/officeDocument/2006/relationships/image" Target="../media/image130.png"/><Relationship Id="rId5" Type="http://schemas.openxmlformats.org/officeDocument/2006/relationships/image" Target="../media/image112.png"/><Relationship Id="rId15" Type="http://schemas.openxmlformats.org/officeDocument/2006/relationships/image" Target="../media/image121.png"/><Relationship Id="rId23" Type="http://schemas.openxmlformats.org/officeDocument/2006/relationships/image" Target="../media/image129.png"/><Relationship Id="rId10" Type="http://schemas.openxmlformats.org/officeDocument/2006/relationships/image" Target="../media/image116.png"/><Relationship Id="rId19" Type="http://schemas.openxmlformats.org/officeDocument/2006/relationships/image" Target="../media/image125.png"/><Relationship Id="rId4" Type="http://schemas.openxmlformats.org/officeDocument/2006/relationships/image" Target="../media/image111.png"/><Relationship Id="rId9" Type="http://schemas.openxmlformats.org/officeDocument/2006/relationships/image" Target="../media/image115.png"/><Relationship Id="rId14" Type="http://schemas.openxmlformats.org/officeDocument/2006/relationships/image" Target="../media/image120.png"/><Relationship Id="rId22" Type="http://schemas.openxmlformats.org/officeDocument/2006/relationships/image" Target="../media/image128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png"/><Relationship Id="rId3" Type="http://schemas.openxmlformats.org/officeDocument/2006/relationships/image" Target="../media/image132.png"/><Relationship Id="rId7" Type="http://schemas.openxmlformats.org/officeDocument/2006/relationships/image" Target="../media/image136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5.png"/><Relationship Id="rId5" Type="http://schemas.openxmlformats.org/officeDocument/2006/relationships/image" Target="../media/image134.png"/><Relationship Id="rId4" Type="http://schemas.openxmlformats.org/officeDocument/2006/relationships/image" Target="../media/image133.png"/><Relationship Id="rId9" Type="http://schemas.openxmlformats.org/officeDocument/2006/relationships/image" Target="../media/image138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png"/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png"/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png"/><Relationship Id="rId13" Type="http://schemas.openxmlformats.org/officeDocument/2006/relationships/image" Target="../media/image160.png"/><Relationship Id="rId18" Type="http://schemas.openxmlformats.org/officeDocument/2006/relationships/image" Target="../media/image165.png"/><Relationship Id="rId3" Type="http://schemas.openxmlformats.org/officeDocument/2006/relationships/image" Target="../media/image151.png"/><Relationship Id="rId7" Type="http://schemas.openxmlformats.org/officeDocument/2006/relationships/image" Target="../media/image155.png"/><Relationship Id="rId12" Type="http://schemas.openxmlformats.org/officeDocument/2006/relationships/image" Target="../media/image159.png"/><Relationship Id="rId17" Type="http://schemas.openxmlformats.org/officeDocument/2006/relationships/image" Target="../media/image164.png"/><Relationship Id="rId2" Type="http://schemas.openxmlformats.org/officeDocument/2006/relationships/image" Target="../media/image150.png"/><Relationship Id="rId16" Type="http://schemas.openxmlformats.org/officeDocument/2006/relationships/image" Target="../media/image163.png"/><Relationship Id="rId20" Type="http://schemas.openxmlformats.org/officeDocument/2006/relationships/image" Target="../media/image1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4.png"/><Relationship Id="rId11" Type="http://schemas.openxmlformats.org/officeDocument/2006/relationships/image" Target="../media/image105.png"/><Relationship Id="rId5" Type="http://schemas.openxmlformats.org/officeDocument/2006/relationships/image" Target="../media/image153.png"/><Relationship Id="rId15" Type="http://schemas.openxmlformats.org/officeDocument/2006/relationships/image" Target="../media/image162.png"/><Relationship Id="rId10" Type="http://schemas.openxmlformats.org/officeDocument/2006/relationships/image" Target="../media/image158.png"/><Relationship Id="rId19" Type="http://schemas.openxmlformats.org/officeDocument/2006/relationships/image" Target="../media/image166.png"/><Relationship Id="rId4" Type="http://schemas.openxmlformats.org/officeDocument/2006/relationships/image" Target="../media/image152.png"/><Relationship Id="rId9" Type="http://schemas.openxmlformats.org/officeDocument/2006/relationships/image" Target="../media/image157.png"/><Relationship Id="rId14" Type="http://schemas.openxmlformats.org/officeDocument/2006/relationships/image" Target="../media/image161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9.png"/><Relationship Id="rId2" Type="http://schemas.openxmlformats.org/officeDocument/2006/relationships/image" Target="../media/image16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1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2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4.png"/><Relationship Id="rId5" Type="http://schemas.openxmlformats.org/officeDocument/2006/relationships/image" Target="../media/image149.png"/><Relationship Id="rId4" Type="http://schemas.openxmlformats.org/officeDocument/2006/relationships/image" Target="../media/image2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>
            <a:extLst>
              <a:ext uri="{FF2B5EF4-FFF2-40B4-BE49-F238E27FC236}">
                <a16:creationId xmlns:a16="http://schemas.microsoft.com/office/drawing/2014/main" id="{11060EEB-0A27-4E8D-B3FF-EAEDB13124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11020"/>
            <a:ext cx="9144000" cy="522237"/>
          </a:xfrm>
        </p:spPr>
        <p:txBody>
          <a:bodyPr>
            <a:normAutofit/>
          </a:bodyPr>
          <a:lstStyle/>
          <a:p>
            <a:r>
              <a:rPr lang="en-US" altLang="ko-KR" dirty="0"/>
              <a:t>David Silver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C0B413B-606F-444A-A31A-47D4CEDCCE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Lecture 2</a:t>
            </a:r>
            <a:br>
              <a:rPr lang="en-US" altLang="ko-KR" dirty="0"/>
            </a:br>
            <a:r>
              <a:rPr lang="ko-KR" altLang="en-US" dirty="0" err="1"/>
              <a:t>마르코프</a:t>
            </a:r>
            <a:r>
              <a:rPr lang="ko-KR" altLang="en-US" dirty="0"/>
              <a:t> 의사 결정 과정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33564C-0B0C-4D90-AA0D-8535412299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FF28C19-773B-49BC-825B-547CD7D083E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607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590744-A9DF-4454-A456-8925FA45F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 </a:t>
            </a:r>
            <a:r>
              <a:rPr lang="en-US" altLang="ko-KR" dirty="0"/>
              <a:t>: </a:t>
            </a:r>
            <a:r>
              <a:rPr lang="ko-KR" altLang="en-US" dirty="0"/>
              <a:t>학생의 인생 </a:t>
            </a:r>
            <a:r>
              <a:rPr lang="ko-KR" altLang="en-US" dirty="0" err="1"/>
              <a:t>마르코프</a:t>
            </a:r>
            <a:r>
              <a:rPr lang="ko-KR" altLang="en-US" dirty="0"/>
              <a:t> 과정에서 에피소드 </a:t>
            </a:r>
            <a:r>
              <a:rPr lang="en-US" altLang="ko-KR" dirty="0"/>
              <a:t>(Episodes)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E6BE7FC-60B8-4F11-9D36-16F56771A3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82596" y="1825624"/>
                <a:ext cx="6721248" cy="494429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ko-KR" altLang="en-US" dirty="0"/>
                  <a:t>학생의 인생 </a:t>
                </a:r>
                <a:r>
                  <a:rPr lang="ko-KR" altLang="en-US" dirty="0" err="1"/>
                  <a:t>마르코프</a:t>
                </a:r>
                <a:r>
                  <a:rPr lang="ko-KR" altLang="en-US" dirty="0"/>
                  <a:t> 과정에서 샘플 에피소드 </a:t>
                </a:r>
                <a:r>
                  <a:rPr lang="en-US" altLang="ko-KR" dirty="0"/>
                  <a:t>(episodes) </a:t>
                </a:r>
                <a:r>
                  <a:rPr lang="ko-KR" altLang="en-US" dirty="0"/>
                  <a:t>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Class1</a:t>
                </a:r>
                <a:r>
                  <a:rPr lang="ko-KR" altLang="en-US" dirty="0"/>
                  <a:t> 에서 시작한다</a:t>
                </a:r>
                <a:r>
                  <a:rPr lang="en-US" altLang="ko-KR" dirty="0"/>
                  <a:t>.</a:t>
                </a:r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…,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𝑇𝑒𝑟𝑚𝑖𝑛𝑎𝑙</m:t>
                          </m:r>
                        </m:sub>
                      </m:sSub>
                    </m:oMath>
                  </m:oMathPara>
                </a14:m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>
                  <a:buFontTx/>
                  <a:buChar char="-"/>
                </a:pPr>
                <a:r>
                  <a:rPr lang="en-US" altLang="ko-KR" dirty="0"/>
                  <a:t>C1 C2 C3 Pass Sleep</a:t>
                </a:r>
              </a:p>
              <a:p>
                <a:pPr>
                  <a:buFontTx/>
                  <a:buChar char="-"/>
                </a:pPr>
                <a:r>
                  <a:rPr lang="en-US" altLang="ko-KR" dirty="0"/>
                  <a:t>C1 Facebook </a:t>
                </a:r>
                <a:r>
                  <a:rPr lang="en-US" altLang="ko-KR" dirty="0" err="1"/>
                  <a:t>Facebook</a:t>
                </a:r>
                <a:r>
                  <a:rPr lang="en-US" altLang="ko-KR" dirty="0"/>
                  <a:t> C1 C2 Sleep</a:t>
                </a:r>
              </a:p>
              <a:p>
                <a:pPr>
                  <a:buFontTx/>
                  <a:buChar char="-"/>
                </a:pPr>
                <a:r>
                  <a:rPr lang="en-US" altLang="ko-KR" dirty="0"/>
                  <a:t>C1 C2 C3 Pub C2 C3 Pass Sleep</a:t>
                </a:r>
              </a:p>
              <a:p>
                <a:pPr>
                  <a:buFontTx/>
                  <a:buChar char="-"/>
                </a:pPr>
                <a:r>
                  <a:rPr lang="en-US" altLang="ko-KR" dirty="0"/>
                  <a:t>C1 Facebook </a:t>
                </a:r>
                <a:r>
                  <a:rPr lang="en-US" altLang="ko-KR" dirty="0" err="1"/>
                  <a:t>Facebook</a:t>
                </a:r>
                <a:r>
                  <a:rPr lang="en-US" altLang="ko-KR" dirty="0"/>
                  <a:t> C1 C2 C3 Pub C1 Facebook C1 C2 C3 Pub C2 Sleep</a:t>
                </a:r>
              </a:p>
              <a:p>
                <a:pPr marL="0" indent="0">
                  <a:buNone/>
                </a:pPr>
                <a:r>
                  <a:rPr lang="ko-KR" altLang="en-US" sz="1600" b="1" dirty="0" err="1"/>
                  <a:t>마르코프</a:t>
                </a:r>
                <a:r>
                  <a:rPr lang="ko-KR" altLang="en-US" sz="1600" b="1" dirty="0"/>
                  <a:t> 과정</a:t>
                </a:r>
                <a:r>
                  <a:rPr lang="ko-KR" altLang="en-US" sz="1600" dirty="0"/>
                  <a:t>은 </a:t>
                </a:r>
                <a:r>
                  <a:rPr lang="en-US" altLang="ko-KR" sz="1600" dirty="0"/>
                  <a:t>‘</a:t>
                </a:r>
                <a:r>
                  <a:rPr lang="ko-KR" altLang="en-US" sz="1600" dirty="0"/>
                  <a:t>기억이 없는</a:t>
                </a:r>
                <a:r>
                  <a:rPr lang="en-US" altLang="ko-KR" sz="1600" dirty="0"/>
                  <a:t>’ (memoryless) ‘</a:t>
                </a:r>
                <a:r>
                  <a:rPr lang="ko-KR" altLang="en-US" sz="1600" dirty="0"/>
                  <a:t>무작위</a:t>
                </a:r>
                <a:r>
                  <a:rPr lang="en-US" altLang="ko-KR" sz="1600" dirty="0"/>
                  <a:t>’ (random)</a:t>
                </a:r>
                <a:r>
                  <a:rPr lang="ko-KR" altLang="en-US" sz="1600" dirty="0"/>
                  <a:t> 과정이다</a:t>
                </a:r>
                <a:r>
                  <a:rPr lang="en-US" altLang="ko-KR" sz="1600" dirty="0"/>
                  <a:t>.</a:t>
                </a:r>
              </a:p>
              <a:p>
                <a:pPr marL="0" indent="0">
                  <a:buNone/>
                </a:pPr>
                <a:r>
                  <a:rPr lang="ko-KR" altLang="en-US" sz="1600" dirty="0" err="1"/>
                  <a:t>예를들어</a:t>
                </a:r>
                <a:r>
                  <a:rPr lang="en-US" altLang="ko-KR" sz="1600" dirty="0"/>
                  <a:t>, </a:t>
                </a:r>
                <a:r>
                  <a:rPr lang="ko-KR" altLang="en-US" sz="1600" dirty="0"/>
                  <a:t>내가 </a:t>
                </a:r>
                <a:r>
                  <a:rPr lang="en-US" altLang="ko-KR" sz="1600" dirty="0"/>
                  <a:t>value function </a:t>
                </a:r>
                <a:r>
                  <a:rPr lang="ko-KR" altLang="en-US" sz="1600" dirty="0"/>
                  <a:t>을 만드는데 이전 상태를 기억할 필요가 있나</a:t>
                </a:r>
                <a:r>
                  <a:rPr lang="en-US" altLang="ko-KR" sz="1600" dirty="0"/>
                  <a:t>?</a:t>
                </a:r>
                <a:r>
                  <a:rPr lang="ko-KR" altLang="en-US" sz="1600" dirty="0"/>
                  <a:t> </a:t>
                </a:r>
                <a:endParaRPr lang="en-US" altLang="ko-KR" sz="1600" dirty="0"/>
              </a:p>
              <a:p>
                <a:pPr marL="0" indent="0">
                  <a:buNone/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E6BE7FC-60B8-4F11-9D36-16F56771A3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82596" y="1825624"/>
                <a:ext cx="6721248" cy="4944292"/>
              </a:xfrm>
              <a:blipFill>
                <a:blip r:embed="rId2"/>
                <a:stretch>
                  <a:fillRect l="-1360" t="-1724" r="-13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B1077CD-59A5-440B-908C-1F99382D4B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/>
              <a:t>마르코프</a:t>
            </a:r>
            <a:r>
              <a:rPr lang="ko-KR" altLang="en-US" dirty="0"/>
              <a:t> 과정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D0B415-BEF7-4747-9FEA-882E4A8D9B2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err="1"/>
              <a:t>마르코프</a:t>
            </a:r>
            <a:r>
              <a:rPr lang="ko-KR" altLang="en-US" dirty="0"/>
              <a:t> 과정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8EDA5A8-56E6-4A15-8785-E06BDC2A0C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753" y="2100591"/>
            <a:ext cx="4494440" cy="3980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335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ED1914-0EFF-4F6D-9DC3-7BC9CAD10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예시 </a:t>
            </a:r>
            <a:r>
              <a:rPr lang="en-US" altLang="ko-KR" dirty="0"/>
              <a:t>: </a:t>
            </a:r>
            <a:r>
              <a:rPr lang="ko-KR" altLang="en-US" dirty="0"/>
              <a:t>학생의 인생 </a:t>
            </a:r>
            <a:r>
              <a:rPr lang="ko-KR" altLang="en-US" dirty="0" err="1"/>
              <a:t>마르코프</a:t>
            </a:r>
            <a:r>
              <a:rPr lang="ko-KR" altLang="en-US" dirty="0"/>
              <a:t> 과정에서 상태변화 확률 행렬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0DCD9B-0C21-44D6-B8C2-B0D6A8D71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A760D09-2CB0-43DA-9334-5DDF3F5C8F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/>
              <a:t>마르코프</a:t>
            </a:r>
            <a:r>
              <a:rPr lang="ko-KR" altLang="en-US" dirty="0"/>
              <a:t> 과정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46CB415-F8A3-4EB7-A654-227C974F321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err="1"/>
              <a:t>마르코프</a:t>
            </a:r>
            <a:r>
              <a:rPr lang="ko-KR" altLang="en-US" dirty="0"/>
              <a:t> 과정</a:t>
            </a:r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9F4CF35-A815-4D56-8FDC-7C1274E01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4" y="1848228"/>
            <a:ext cx="11934824" cy="468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996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7C7EF3-9FBE-4A24-B19F-B4D648DC4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847AD7-A295-4EA1-AF19-F2DE85905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 err="1"/>
              <a:t>마르코프</a:t>
            </a:r>
            <a:r>
              <a:rPr lang="ko-KR" altLang="en-US" dirty="0"/>
              <a:t> 과정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b="1" dirty="0" err="1"/>
              <a:t>마르코프</a:t>
            </a:r>
            <a:r>
              <a:rPr lang="en-US" altLang="ko-KR" b="1" dirty="0"/>
              <a:t>-</a:t>
            </a:r>
            <a:r>
              <a:rPr lang="ko-KR" altLang="en-US" b="1" dirty="0"/>
              <a:t>보상 과정</a:t>
            </a:r>
            <a:endParaRPr lang="en-US" altLang="ko-KR" b="1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 err="1"/>
              <a:t>마크코프</a:t>
            </a:r>
            <a:r>
              <a:rPr lang="en-US" altLang="ko-KR" dirty="0"/>
              <a:t>-</a:t>
            </a:r>
            <a:r>
              <a:rPr lang="ko-KR" altLang="en-US" dirty="0"/>
              <a:t>의사결정 과정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 err="1">
                <a:solidFill>
                  <a:schemeClr val="bg2">
                    <a:lumMod val="90000"/>
                  </a:schemeClr>
                </a:solidFill>
              </a:rPr>
              <a:t>마르코프</a:t>
            </a:r>
            <a:r>
              <a:rPr lang="ko-KR" altLang="en-US" dirty="0">
                <a:solidFill>
                  <a:schemeClr val="bg2">
                    <a:lumMod val="90000"/>
                  </a:schemeClr>
                </a:solidFill>
              </a:rPr>
              <a:t> 의사결정 과정의 확장 </a:t>
            </a:r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(Silver </a:t>
            </a:r>
            <a:r>
              <a:rPr lang="ko-KR" altLang="en-US" dirty="0">
                <a:solidFill>
                  <a:schemeClr val="bg2">
                    <a:lumMod val="90000"/>
                  </a:schemeClr>
                </a:solidFill>
              </a:rPr>
              <a:t>교수님 강의에서도 다루지 않음</a:t>
            </a:r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)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882F61-4B1E-4FB4-A0B1-A01B401FB2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B9F259C-0F30-4BCA-AD68-2A3828D499D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8479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1C6DA0-F0EF-4406-A733-1B6B8EE84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마르코프</a:t>
            </a:r>
            <a:r>
              <a:rPr lang="en-US" altLang="ko-KR" dirty="0"/>
              <a:t>-</a:t>
            </a:r>
            <a:r>
              <a:rPr lang="ko-KR" altLang="en-US" dirty="0"/>
              <a:t>보상 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A67D21-C8AA-4BD3-B99F-191A1AA4F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마르코프</a:t>
            </a:r>
            <a:r>
              <a:rPr lang="ko-KR" altLang="en-US" dirty="0"/>
              <a:t> 보상 과정</a:t>
            </a:r>
            <a:r>
              <a:rPr lang="en-US" altLang="ko-KR" dirty="0"/>
              <a:t>(Markov reward process)</a:t>
            </a:r>
            <a:r>
              <a:rPr lang="ko-KR" altLang="en-US" dirty="0"/>
              <a:t>은 </a:t>
            </a:r>
            <a:r>
              <a:rPr lang="ko-KR" altLang="en-US" dirty="0" err="1"/>
              <a:t>마르코프</a:t>
            </a:r>
            <a:r>
              <a:rPr lang="ko-KR" altLang="en-US" dirty="0"/>
              <a:t> 과정 </a:t>
            </a:r>
            <a:r>
              <a:rPr lang="en-US" altLang="ko-KR" dirty="0"/>
              <a:t>(Markov chain) </a:t>
            </a:r>
            <a:r>
              <a:rPr lang="ko-KR" altLang="en-US" dirty="0"/>
              <a:t>에 값을 더 가지고 있는 것이다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516C17-173E-426F-B52C-5A9934D6CF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/>
              <a:t>마르코프</a:t>
            </a:r>
            <a:r>
              <a:rPr lang="en-US" altLang="ko-KR" dirty="0"/>
              <a:t>-</a:t>
            </a:r>
            <a:r>
              <a:rPr lang="ko-KR" altLang="en-US" dirty="0"/>
              <a:t>보상 과정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9B6C54C-0DEE-4E71-8CD5-8172EE64F7E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MRP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B665726A-94E7-473A-BF20-1BA737CB70E3}"/>
                  </a:ext>
                </a:extLst>
              </p:cNvPr>
              <p:cNvSpPr/>
              <p:nvPr/>
            </p:nvSpPr>
            <p:spPr>
              <a:xfrm>
                <a:off x="488156" y="3429001"/>
                <a:ext cx="11215688" cy="2927348"/>
              </a:xfrm>
              <a:prstGeom prst="rect">
                <a:avLst/>
              </a:prstGeom>
              <a:solidFill>
                <a:srgbClr val="FFABA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240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마르코프 보상 과정은 </a:t>
                </a:r>
                <a:r>
                  <a:rPr lang="en-US" altLang="ko-KR" sz="240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S, </a:t>
                </a:r>
                <a:r>
                  <a:rPr lang="en-US" altLang="ko-KR" sz="2400" b="1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P</a:t>
                </a:r>
                <a:r>
                  <a:rPr lang="en-US" altLang="ko-KR" sz="240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, </a:t>
                </a:r>
                <a:r>
                  <a:rPr lang="en-US" altLang="ko-KR" sz="2400" dirty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R, </a:t>
                </a:r>
                <a14:m>
                  <m:oMath xmlns:m="http://schemas.openxmlformats.org/officeDocument/2006/math">
                    <m:r>
                      <a:rPr lang="en-US" altLang="ko-KR" sz="2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altLang="ko-KR" sz="2400" dirty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</a:t>
                </a:r>
                <a:r>
                  <a:rPr lang="ko-KR" altLang="en-US" sz="240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로 이루어져 있다</a:t>
                </a:r>
                <a:r>
                  <a:rPr lang="en-US" altLang="ko-KR" sz="240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.</a:t>
                </a:r>
              </a:p>
              <a:p>
                <a:pPr marL="342900" indent="-342900">
                  <a:buFontTx/>
                  <a:buChar char="-"/>
                </a:pPr>
                <a:r>
                  <a:rPr lang="en-US" altLang="ko-KR" sz="240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S </a:t>
                </a:r>
                <a:r>
                  <a:rPr lang="ko-KR" altLang="en-US" sz="240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는 유한 개의 상태 집합이다</a:t>
                </a:r>
                <a:endParaRPr lang="en-US" altLang="ko-KR" sz="24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342900" indent="-342900">
                  <a:buFontTx/>
                  <a:buChar char="-"/>
                </a:pPr>
                <a:r>
                  <a:rPr lang="en-US" altLang="ko-KR" sz="2400" b="1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P</a:t>
                </a:r>
                <a:r>
                  <a:rPr lang="en-US" altLang="ko-KR" sz="240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</a:t>
                </a:r>
                <a:r>
                  <a:rPr lang="ko-KR" altLang="en-US" sz="240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는 상태 변화 확률 행렬로 다음을 만족한다</a:t>
                </a:r>
                <a:r>
                  <a:rPr lang="en-US" altLang="ko-KR" sz="240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.</a:t>
                </a:r>
              </a:p>
              <a:p>
                <a:pPr marL="342900" indent="-34290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𝐏</m:t>
                        </m:r>
                      </m:e>
                      <m:sub>
                        <m:sSup>
                          <m:sSupPr>
                            <m:ctrlP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ko-KR" sz="2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ss</m:t>
                            </m:r>
                          </m:e>
                          <m:sup>
                            <m:r>
                              <a:rPr lang="en-US" altLang="ko-KR" sz="2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US" altLang="ko-KR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2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ko-KR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"/>
                            <m:endChr m:val="|"/>
                            <m:ctrlP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altLang="ko-KR" sz="24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sSub>
                          <m:sSubPr>
                            <m:ctrlP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altLang="ko-KR" sz="24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342900" indent="-342900">
                  <a:buFontTx/>
                  <a:buChar char="-"/>
                </a:pPr>
                <a:r>
                  <a:rPr lang="en-US" altLang="ko-KR" sz="2400" dirty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R </a:t>
                </a:r>
                <a:r>
                  <a:rPr lang="ko-KR" altLang="en-US" sz="2400" dirty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은 보상</a:t>
                </a:r>
                <a:r>
                  <a:rPr lang="en-US" altLang="ko-KR" sz="2400" dirty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(reward)</a:t>
                </a:r>
                <a:r>
                  <a:rPr lang="ko-KR" altLang="en-US" sz="2400" dirty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함수이다</a:t>
                </a:r>
                <a:r>
                  <a:rPr lang="en-US" altLang="ko-KR" sz="2400" dirty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ko-KR" sz="24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4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𝐄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24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ko-KR" sz="24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| </m:t>
                        </m:r>
                        <m:sSub>
                          <m:sSubPr>
                            <m:ctrlPr>
                              <a:rPr lang="en-US" altLang="ko-KR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sz="24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altLang="ko-KR" sz="24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342900" indent="-34290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ko-KR" sz="2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altLang="ko-KR" sz="2400" dirty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</a:t>
                </a:r>
                <a:r>
                  <a:rPr lang="ko-KR" altLang="en-US" sz="2400" dirty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는 감쇠 요소이다</a:t>
                </a:r>
                <a:r>
                  <a:rPr lang="en-US" altLang="ko-KR" sz="2400" dirty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.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altLang="ko-KR" sz="2400" dirty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4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i="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altLang="ko-KR" sz="2400" dirty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</a:t>
                </a:r>
              </a:p>
            </p:txBody>
          </p:sp>
        </mc:Choice>
        <mc:Fallback xmlns="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B665726A-94E7-473A-BF20-1BA737CB70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156" y="3429001"/>
                <a:ext cx="11215688" cy="2927348"/>
              </a:xfrm>
              <a:prstGeom prst="rect">
                <a:avLst/>
              </a:prstGeom>
              <a:blipFill>
                <a:blip r:embed="rId2"/>
                <a:stretch>
                  <a:fillRect l="-8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직사각형 6">
            <a:extLst>
              <a:ext uri="{FF2B5EF4-FFF2-40B4-BE49-F238E27FC236}">
                <a16:creationId xmlns:a16="http://schemas.microsoft.com/office/drawing/2014/main" id="{9540549C-5BFC-43BC-A1E9-7674FBE88EFE}"/>
              </a:ext>
            </a:extLst>
          </p:cNvPr>
          <p:cNvSpPr/>
          <p:nvPr/>
        </p:nvSpPr>
        <p:spPr>
          <a:xfrm>
            <a:off x="488156" y="2819400"/>
            <a:ext cx="11215688" cy="609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정의 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2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마르코프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보상 과정 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(Markov Reward Process)</a:t>
            </a:r>
            <a:endParaRPr lang="ko-KR" altLang="en-US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62040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AEAE05-6D26-495F-AC4B-AFCF78619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 </a:t>
            </a:r>
            <a:r>
              <a:rPr lang="en-US" altLang="ko-KR" dirty="0"/>
              <a:t>: </a:t>
            </a:r>
            <a:r>
              <a:rPr lang="ko-KR" altLang="en-US" dirty="0"/>
              <a:t>학생의 인생 </a:t>
            </a:r>
            <a:r>
              <a:rPr lang="ko-KR" altLang="en-US" dirty="0" err="1"/>
              <a:t>마르코프</a:t>
            </a:r>
            <a:r>
              <a:rPr lang="en-US" altLang="ko-KR" dirty="0"/>
              <a:t>-</a:t>
            </a:r>
            <a:r>
              <a:rPr lang="ko-KR" altLang="en-US" dirty="0"/>
              <a:t>보상 과정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090D21D-223B-4763-9155-03A8807C80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ko-KR" altLang="en-US" dirty="0" err="1"/>
                  <a:t>마르코프</a:t>
                </a:r>
                <a:r>
                  <a:rPr lang="en-US" altLang="ko-KR" dirty="0"/>
                  <a:t>-</a:t>
                </a:r>
                <a:r>
                  <a:rPr lang="ko-KR" altLang="en-US" dirty="0"/>
                  <a:t>보상 과정은 </a:t>
                </a:r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S, </a:t>
                </a:r>
                <a:r>
                  <a:rPr lang="en-US" altLang="ko-KR" b="1" dirty="0"/>
                  <a:t>P</a:t>
                </a:r>
                <a:r>
                  <a:rPr lang="en-US" altLang="ko-KR" dirty="0"/>
                  <a:t>, R,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로 이루어져 있다</a:t>
                </a:r>
                <a:r>
                  <a:rPr lang="en-US" altLang="ko-KR" dirty="0"/>
                  <a:t>.</a:t>
                </a:r>
              </a:p>
              <a:p>
                <a:endParaRPr lang="en-US" altLang="ko-KR" dirty="0"/>
              </a:p>
              <a:p>
                <a:r>
                  <a:rPr lang="ko-KR" altLang="en-US" dirty="0" err="1"/>
                  <a:t>마르코프</a:t>
                </a:r>
                <a:r>
                  <a:rPr lang="ko-KR" altLang="en-US" dirty="0"/>
                  <a:t> 과정에서 </a:t>
                </a:r>
                <a:r>
                  <a:rPr lang="en-US" altLang="ko-KR" dirty="0"/>
                  <a:t>R,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ko-KR" altLang="en-US" dirty="0"/>
                  <a:t> 가 추가된 것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090D21D-223B-4763-9155-03A8807C80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15" t="-18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DF84311-DBF5-4FA7-9721-1160EB7DEE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/>
              <a:t>마르코프</a:t>
            </a:r>
            <a:r>
              <a:rPr lang="en-US" altLang="ko-KR" dirty="0"/>
              <a:t>-</a:t>
            </a:r>
            <a:r>
              <a:rPr lang="ko-KR" altLang="en-US" dirty="0"/>
              <a:t>보상 과정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20D04C-757F-4453-8580-4E421209B9A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MRP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436AFEF-B317-4801-A1A0-7BDB771316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5069" y="1714500"/>
            <a:ext cx="5438775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3865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83A59E-94F5-4E93-9763-5D6B60FD0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 보상 </a:t>
            </a:r>
            <a:r>
              <a:rPr lang="en-US" altLang="ko-KR" dirty="0"/>
              <a:t>(return)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5CC81B2-360B-4A41-B1F7-31FAB5E0FC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감쇠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𝜖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dirty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ko-KR" altLang="en-US" dirty="0"/>
                  <a:t> 는 미래 보상</a:t>
                </a:r>
                <a:r>
                  <a:rPr lang="en-US" altLang="ko-KR" dirty="0"/>
                  <a:t>(future reward)</a:t>
                </a:r>
                <a:r>
                  <a:rPr lang="ko-KR" altLang="en-US" dirty="0"/>
                  <a:t>에 대한 인식이다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즉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미래보상의 </a:t>
                </a:r>
                <a:r>
                  <a:rPr lang="ko-KR" altLang="en-US" dirty="0" err="1"/>
                  <a:t>현재값</a:t>
                </a:r>
                <a:r>
                  <a:rPr lang="en-US" altLang="ko-KR" dirty="0"/>
                  <a:t>.</a:t>
                </a:r>
              </a:p>
              <a:p>
                <a:r>
                  <a:rPr lang="en-US" altLang="ko-KR" dirty="0"/>
                  <a:t>k+1 </a:t>
                </a:r>
                <a:r>
                  <a:rPr lang="ko-KR" altLang="en-US" dirty="0"/>
                  <a:t>시간 단계 다음에 받게 되는 보상 </a:t>
                </a:r>
                <a:r>
                  <a:rPr lang="en-US" altLang="ko-KR" i="1" dirty="0"/>
                  <a:t>R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은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ko-KR" alt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i="1" dirty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ko-KR" alt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ko-KR" altLang="en-US" dirty="0"/>
                  <a:t> 이다</a:t>
                </a:r>
                <a:r>
                  <a:rPr lang="en-US" altLang="ko-KR" dirty="0"/>
                  <a:t>.</a:t>
                </a:r>
              </a:p>
              <a:p>
                <a:r>
                  <a:rPr lang="ko-KR" altLang="en-US" dirty="0"/>
                  <a:t>이 값은 </a:t>
                </a:r>
                <a:r>
                  <a:rPr lang="en-US" altLang="ko-KR" dirty="0"/>
                  <a:t>‘</a:t>
                </a:r>
                <a:r>
                  <a:rPr lang="ko-KR" altLang="en-US" b="1" dirty="0"/>
                  <a:t>즉각적 보상</a:t>
                </a:r>
                <a:r>
                  <a:rPr lang="ko-KR" altLang="en-US" dirty="0"/>
                  <a:t>을 미래의 </a:t>
                </a:r>
                <a:r>
                  <a:rPr lang="ko-KR" altLang="en-US" b="1" dirty="0"/>
                  <a:t>지연된 보상</a:t>
                </a:r>
                <a:r>
                  <a:rPr lang="ko-KR" altLang="en-US" dirty="0"/>
                  <a:t> 대비 어떻게 평가할 것인가</a:t>
                </a:r>
                <a:r>
                  <a:rPr lang="en-US" altLang="ko-KR" dirty="0"/>
                  <a:t>’</a:t>
                </a:r>
                <a:r>
                  <a:rPr lang="ko-KR" altLang="en-US" dirty="0"/>
                  <a:t> 를 의미한다</a:t>
                </a:r>
                <a:r>
                  <a:rPr lang="en-US" altLang="ko-KR" dirty="0"/>
                  <a:t>.</a:t>
                </a:r>
              </a:p>
              <a:p>
                <a:pPr lvl="1"/>
                <a:r>
                  <a:rPr lang="ko-KR" altLang="en-US" dirty="0"/>
                  <a:t>감쇠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𝜖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dirty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ko-KR" altLang="en-US" dirty="0"/>
                  <a:t> 가 </a:t>
                </a:r>
                <a:r>
                  <a:rPr lang="en-US" altLang="ko-KR" dirty="0"/>
                  <a:t>0</a:t>
                </a:r>
                <a:r>
                  <a:rPr lang="ko-KR" altLang="en-US" dirty="0"/>
                  <a:t>에 가까우면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근시안적인 것이다</a:t>
                </a:r>
                <a:r>
                  <a:rPr lang="en-US" altLang="ko-KR" dirty="0"/>
                  <a:t>.</a:t>
                </a:r>
              </a:p>
              <a:p>
                <a:pPr lvl="1"/>
                <a:r>
                  <a:rPr lang="ko-KR" altLang="en-US" dirty="0"/>
                  <a:t>감쇠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𝜖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dirty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가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에 가까우면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멀리 보는 것이다</a:t>
                </a:r>
                <a:r>
                  <a:rPr lang="en-US" altLang="ko-KR" dirty="0"/>
                  <a:t>.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5CC81B2-360B-4A41-B1F7-31FAB5E0FC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07" t="-1882" r="-16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59C52E-F306-4CF9-8FD4-F9B7E9AFFC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/>
              <a:t>마르코프</a:t>
            </a:r>
            <a:r>
              <a:rPr lang="en-US" altLang="ko-KR" dirty="0"/>
              <a:t>-</a:t>
            </a:r>
            <a:r>
              <a:rPr lang="ko-KR" altLang="en-US" dirty="0"/>
              <a:t>보상 과정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B6EB29A-EE5B-4DD6-AF5C-99AAC4934E0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결과 보상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651752F4-5A51-4E1F-8552-72A1387C806D}"/>
                  </a:ext>
                </a:extLst>
              </p:cNvPr>
              <p:cNvSpPr/>
              <p:nvPr/>
            </p:nvSpPr>
            <p:spPr>
              <a:xfrm>
                <a:off x="488156" y="4487319"/>
                <a:ext cx="11215688" cy="2164679"/>
              </a:xfrm>
              <a:prstGeom prst="rect">
                <a:avLst/>
              </a:prstGeom>
              <a:solidFill>
                <a:srgbClr val="FFABA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2400" dirty="0">
                    <a:solidFill>
                      <a:schemeClr val="tx1"/>
                    </a:solidFill>
                  </a:rPr>
                  <a:t>결과 보상 </a:t>
                </a:r>
                <a:r>
                  <a:rPr lang="en-US" altLang="ko-KR" sz="2400" dirty="0">
                    <a:solidFill>
                      <a:schemeClr val="tx1"/>
                    </a:solidFill>
                  </a:rPr>
                  <a:t>(return) </a:t>
                </a:r>
                <a:r>
                  <a:rPr lang="ko-KR" altLang="en-US" sz="2400" dirty="0">
                    <a:solidFill>
                      <a:schemeClr val="tx1"/>
                    </a:solidFill>
                  </a:rPr>
                  <a:t>은 시간 단계 </a:t>
                </a:r>
                <a:r>
                  <a:rPr lang="en-US" altLang="ko-KR" sz="2400" dirty="0">
                    <a:solidFill>
                      <a:schemeClr val="tx1"/>
                    </a:solidFill>
                  </a:rPr>
                  <a:t>t</a:t>
                </a:r>
                <a:r>
                  <a:rPr lang="ko-KR" altLang="en-US" sz="2400" dirty="0">
                    <a:solidFill>
                      <a:schemeClr val="tx1"/>
                    </a:solidFill>
                  </a:rPr>
                  <a:t>에 </a:t>
                </a:r>
                <a:r>
                  <a:rPr lang="ko-KR" altLang="en-US" sz="2400" dirty="0" err="1">
                    <a:solidFill>
                      <a:schemeClr val="tx1"/>
                    </a:solidFill>
                  </a:rPr>
                  <a:t>감쇠된</a:t>
                </a:r>
                <a:r>
                  <a:rPr lang="ko-KR" altLang="en-US" sz="2400" dirty="0">
                    <a:solidFill>
                      <a:schemeClr val="tx1"/>
                    </a:solidFill>
                  </a:rPr>
                  <a:t> 총 보상 </a:t>
                </a:r>
                <a:r>
                  <a:rPr lang="en-US" altLang="ko-KR" sz="2400" dirty="0">
                    <a:solidFill>
                      <a:schemeClr val="tx1"/>
                    </a:solidFill>
                  </a:rPr>
                  <a:t>(total discounted reward) </a:t>
                </a:r>
                <a:r>
                  <a:rPr lang="ko-KR" altLang="en-US" sz="2400" dirty="0">
                    <a:solidFill>
                      <a:schemeClr val="tx1"/>
                    </a:solidFill>
                  </a:rPr>
                  <a:t>을 의미한다</a:t>
                </a:r>
                <a:r>
                  <a:rPr lang="en-US" altLang="ko-KR" sz="2400" dirty="0">
                    <a:solidFill>
                      <a:schemeClr val="tx1"/>
                    </a:solidFill>
                  </a:rPr>
                  <a:t>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ko-KR" alt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ko-KR" altLang="en-US" sz="240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ko-KR" alt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ko-KR" altLang="en-US" sz="240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ko-KR" altLang="en-US" sz="240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ko-KR" alt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ko-KR" alt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ko-KR" alt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ko-KR" altLang="en-US" sz="240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  <m:r>
                        <a:rPr lang="ko-KR" altLang="en-US" sz="240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+⋯=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ko-KR" alt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ko-KR" alt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ko-KR" altLang="en-US" sz="240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ko-KR" altLang="en-US" sz="240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ko-KR" alt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ko-KR" alt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sSub>
                            <m:sSubPr>
                              <m:ctrlPr>
                                <a:rPr lang="ko-KR" alt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ko-KR" alt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ko-KR" altLang="en-US" sz="240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ko-KR" alt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ko-KR" altLang="en-US" sz="240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ko-KR" sz="2400" dirty="0">
                  <a:solidFill>
                    <a:schemeClr val="tx1"/>
                  </a:solidFill>
                </a:endParaRPr>
              </a:p>
              <a:p>
                <a:endParaRPr lang="en-US" altLang="ko-K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651752F4-5A51-4E1F-8552-72A1387C80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156" y="4487319"/>
                <a:ext cx="11215688" cy="2164679"/>
              </a:xfrm>
              <a:prstGeom prst="rect">
                <a:avLst/>
              </a:prstGeom>
              <a:blipFill>
                <a:blip r:embed="rId4"/>
                <a:stretch>
                  <a:fillRect l="-815" t="-2817" r="-38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직사각형 6">
            <a:extLst>
              <a:ext uri="{FF2B5EF4-FFF2-40B4-BE49-F238E27FC236}">
                <a16:creationId xmlns:a16="http://schemas.microsoft.com/office/drawing/2014/main" id="{550D8559-3E2E-4AD9-B7CA-6AD3C8FB8744}"/>
              </a:ext>
            </a:extLst>
          </p:cNvPr>
          <p:cNvSpPr/>
          <p:nvPr/>
        </p:nvSpPr>
        <p:spPr>
          <a:xfrm>
            <a:off x="488156" y="3877719"/>
            <a:ext cx="11215688" cy="609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정의 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결과 보상 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(return)</a:t>
            </a:r>
            <a:endParaRPr lang="ko-KR" altLang="en-US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02545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50A722-F942-476D-9D91-DABF81F8C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왜 감쇠</a:t>
            </a:r>
            <a:r>
              <a:rPr lang="en-US" altLang="ko-KR" dirty="0"/>
              <a:t>(discount) </a:t>
            </a:r>
            <a:r>
              <a:rPr lang="ko-KR" altLang="en-US" dirty="0"/>
              <a:t>하는가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229B9F9-8A54-45DE-87FD-DC511B2CE6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ko-KR" altLang="en-US" dirty="0"/>
                  <a:t>대부분 </a:t>
                </a:r>
                <a:r>
                  <a:rPr lang="ko-KR" altLang="en-US" dirty="0" err="1"/>
                  <a:t>마르코프</a:t>
                </a:r>
                <a:r>
                  <a:rPr lang="en-US" altLang="ko-KR" dirty="0"/>
                  <a:t>-</a:t>
                </a:r>
                <a:r>
                  <a:rPr lang="ko-KR" altLang="en-US" dirty="0"/>
                  <a:t>보상</a:t>
                </a:r>
                <a:r>
                  <a:rPr lang="en-US" altLang="ko-KR" dirty="0"/>
                  <a:t>(Markov reward process) </a:t>
                </a:r>
                <a:r>
                  <a:rPr lang="ko-KR" altLang="en-US" dirty="0"/>
                  <a:t>과정 그리고 </a:t>
                </a:r>
                <a:r>
                  <a:rPr lang="ko-KR" altLang="en-US" dirty="0" err="1"/>
                  <a:t>마르코프</a:t>
                </a:r>
                <a:r>
                  <a:rPr lang="en-US" altLang="ko-KR" dirty="0"/>
                  <a:t>-</a:t>
                </a:r>
                <a:r>
                  <a:rPr lang="ko-KR" altLang="en-US" dirty="0"/>
                  <a:t>의사결정 과정</a:t>
                </a:r>
                <a:r>
                  <a:rPr lang="en-US" altLang="ko-KR" dirty="0"/>
                  <a:t>(Markov decision process) </a:t>
                </a:r>
                <a:r>
                  <a:rPr lang="ko-KR" altLang="en-US" dirty="0"/>
                  <a:t>는 감쇠를 하는데 </a:t>
                </a:r>
                <a:r>
                  <a:rPr lang="ko-KR" altLang="en-US" dirty="0" err="1"/>
                  <a:t>왜일까</a:t>
                </a:r>
                <a:r>
                  <a:rPr lang="en-US" altLang="ko-KR" dirty="0"/>
                  <a:t>?</a:t>
                </a:r>
              </a:p>
              <a:p>
                <a:pPr marL="0" indent="0">
                  <a:buNone/>
                </a:pPr>
                <a:endParaRPr lang="en-US" altLang="ko-KR" dirty="0"/>
              </a:p>
              <a:p>
                <a:pPr>
                  <a:buFontTx/>
                  <a:buChar char="-"/>
                </a:pPr>
                <a:r>
                  <a:rPr lang="ko-KR" altLang="en-US" dirty="0"/>
                  <a:t>수학적으로 수렴성이 보여서 편리함</a:t>
                </a:r>
                <a:endParaRPr lang="en-US" altLang="ko-KR" dirty="0"/>
              </a:p>
              <a:p>
                <a:pPr>
                  <a:buFontTx/>
                  <a:buChar char="-"/>
                </a:pPr>
                <a:r>
                  <a:rPr lang="ko-KR" altLang="en-US" dirty="0" err="1"/>
                  <a:t>마르코프</a:t>
                </a:r>
                <a:r>
                  <a:rPr lang="ko-KR" altLang="en-US" dirty="0"/>
                  <a:t> 과정들에 무한 보상이 없어짐</a:t>
                </a:r>
                <a:endParaRPr lang="en-US" altLang="ko-KR" dirty="0"/>
              </a:p>
              <a:p>
                <a:pPr>
                  <a:buFontTx/>
                  <a:buChar char="-"/>
                </a:pPr>
                <a:r>
                  <a:rPr lang="ko-KR" altLang="en-US" dirty="0"/>
                  <a:t>인간과 동물은 행동심리학적으로 가까운 보상을 선호함</a:t>
                </a:r>
                <a:endParaRPr lang="en-US" altLang="ko-KR" dirty="0"/>
              </a:p>
              <a:p>
                <a:pPr>
                  <a:buFontTx/>
                  <a:buChar char="-"/>
                </a:pPr>
                <a:endParaRPr lang="en-US" altLang="ko-KR" dirty="0"/>
              </a:p>
              <a:p>
                <a:pPr>
                  <a:buFontTx/>
                  <a:buChar char="-"/>
                </a:pPr>
                <a:r>
                  <a:rPr lang="ko-KR" altLang="en-US" dirty="0"/>
                  <a:t>물론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가끔은 감쇠가 없어도 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altLang="ko-KR" dirty="0"/>
                  <a:t> = 1)  </a:t>
                </a:r>
                <a:r>
                  <a:rPr lang="ko-KR" altLang="en-US" dirty="0"/>
                  <a:t>이어도 가능하긴 함</a:t>
                </a:r>
                <a:r>
                  <a:rPr lang="en-US" altLang="ko-KR" dirty="0"/>
                  <a:t>.</a:t>
                </a:r>
              </a:p>
              <a:p>
                <a:pPr>
                  <a:buFontTx/>
                  <a:buChar char="-"/>
                </a:pPr>
                <a:r>
                  <a:rPr lang="ko-KR" altLang="en-US" dirty="0"/>
                  <a:t>문제에 따라서 감쇠가 더 필요한 경우도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덜 필요한 경우도 있다</a:t>
                </a:r>
                <a:r>
                  <a:rPr lang="en-US" altLang="ko-KR" dirty="0"/>
                  <a:t>.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229B9F9-8A54-45DE-87FD-DC511B2CE6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5" t="-1882" r="-70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C62140-CCDA-403B-8C06-F3C6EFB775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/>
              <a:t>마르코프</a:t>
            </a:r>
            <a:r>
              <a:rPr lang="en-US" altLang="ko-KR" dirty="0"/>
              <a:t>-</a:t>
            </a:r>
            <a:r>
              <a:rPr lang="ko-KR" altLang="en-US" dirty="0"/>
              <a:t>보상 과정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55C5F5F-BD60-4CDA-8FB2-0EDC13C2380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결과 보상</a:t>
            </a:r>
          </a:p>
        </p:txBody>
      </p:sp>
    </p:spTree>
    <p:extLst>
      <p:ext uri="{BB962C8B-B14F-4D97-AF65-F5344CB8AC3E}">
        <p14:creationId xmlns:p14="http://schemas.microsoft.com/office/powerpoint/2010/main" val="6566361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67D8B9-A687-4B4E-99E9-7D33DF2ED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상황평가 함수 </a:t>
            </a:r>
            <a:r>
              <a:rPr lang="en-US" altLang="ko-KR" dirty="0"/>
              <a:t>(value function, Lecture1)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82DB77-8D27-459E-B03C-7DFDAA4AE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상황평가 함수 </a:t>
            </a:r>
            <a:r>
              <a:rPr lang="en-US" altLang="ko-KR" dirty="0"/>
              <a:t>(value function) </a:t>
            </a:r>
            <a:r>
              <a:rPr lang="ko-KR" altLang="en-US" dirty="0"/>
              <a:t>은</a:t>
            </a:r>
            <a:r>
              <a:rPr lang="en-US" altLang="ko-KR" dirty="0"/>
              <a:t>, </a:t>
            </a:r>
            <a:r>
              <a:rPr lang="ko-KR" altLang="en-US" dirty="0"/>
              <a:t>미래 보상 </a:t>
            </a:r>
            <a:r>
              <a:rPr lang="en-US" altLang="ko-KR" dirty="0"/>
              <a:t>(future reward) </a:t>
            </a:r>
            <a:r>
              <a:rPr lang="ko-KR" altLang="en-US" dirty="0"/>
              <a:t>의 예측이다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상황들의 우수 </a:t>
            </a:r>
            <a:r>
              <a:rPr lang="en-US" altLang="ko-KR" dirty="0"/>
              <a:t>/ </a:t>
            </a:r>
            <a:r>
              <a:rPr lang="ko-KR" altLang="en-US" dirty="0"/>
              <a:t>나쁨을 평가 </a:t>
            </a:r>
            <a:r>
              <a:rPr lang="en-US" altLang="ko-KR" dirty="0"/>
              <a:t>(evaluate the goodness/badness)</a:t>
            </a:r>
            <a:r>
              <a:rPr lang="ko-KR" altLang="en-US" dirty="0"/>
              <a:t>하는데 사용된다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Lecture 1</a:t>
            </a:r>
            <a:r>
              <a:rPr lang="ko-KR" altLang="en-US" dirty="0"/>
              <a:t>에서 배웠던 것보다 더욱 정확한 정의</a:t>
            </a:r>
            <a:endParaRPr lang="en-US" altLang="ko-KR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60CD5CA-6278-4996-BC9B-562976FDA8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/>
              <a:t>마르코프</a:t>
            </a:r>
            <a:r>
              <a:rPr lang="en-US" altLang="ko-KR" dirty="0"/>
              <a:t>-</a:t>
            </a:r>
            <a:r>
              <a:rPr lang="ko-KR" altLang="en-US" dirty="0"/>
              <a:t>보상 과정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7D3A99B-3974-4003-9086-7FC595597DE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상황평가 함수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1226E5E2-FFC9-4625-8A89-2D60FF649AF0}"/>
                  </a:ext>
                </a:extLst>
              </p:cNvPr>
              <p:cNvSpPr/>
              <p:nvPr/>
            </p:nvSpPr>
            <p:spPr>
              <a:xfrm>
                <a:off x="488156" y="4487319"/>
                <a:ext cx="11215688" cy="2164679"/>
              </a:xfrm>
              <a:prstGeom prst="rect">
                <a:avLst/>
              </a:prstGeom>
              <a:solidFill>
                <a:srgbClr val="FFABA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2400" dirty="0">
                    <a:solidFill>
                      <a:schemeClr val="tx1"/>
                    </a:solidFill>
                  </a:rPr>
                  <a:t>MRP(</a:t>
                </a:r>
                <a:r>
                  <a:rPr lang="ko-KR" altLang="en-US" sz="2400" dirty="0" err="1">
                    <a:solidFill>
                      <a:schemeClr val="tx1"/>
                    </a:solidFill>
                  </a:rPr>
                  <a:t>마르코프</a:t>
                </a:r>
                <a:r>
                  <a:rPr lang="en-US" altLang="ko-KR" sz="2400" dirty="0">
                    <a:solidFill>
                      <a:schemeClr val="tx1"/>
                    </a:solidFill>
                  </a:rPr>
                  <a:t>-</a:t>
                </a:r>
                <a:r>
                  <a:rPr lang="ko-KR" altLang="en-US" sz="2400" dirty="0">
                    <a:solidFill>
                      <a:schemeClr val="tx1"/>
                    </a:solidFill>
                  </a:rPr>
                  <a:t>보상 과정</a:t>
                </a:r>
                <a:r>
                  <a:rPr lang="en-US" altLang="ko-KR" sz="2400" dirty="0">
                    <a:solidFill>
                      <a:schemeClr val="tx1"/>
                    </a:solidFill>
                  </a:rPr>
                  <a:t>) </a:t>
                </a:r>
                <a:r>
                  <a:rPr lang="ko-KR" altLang="en-US" sz="2400" dirty="0">
                    <a:solidFill>
                      <a:schemeClr val="tx1"/>
                    </a:solidFill>
                  </a:rPr>
                  <a:t>에서의 상황 평가 함수 </a:t>
                </a:r>
                <a14:m>
                  <m:oMath xmlns:m="http://schemas.openxmlformats.org/officeDocument/2006/math">
                    <m:r>
                      <a:rPr lang="en-US" altLang="ko-KR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ko-KR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altLang="ko-KR" sz="2400" dirty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2400" dirty="0">
                    <a:solidFill>
                      <a:schemeClr val="tx1"/>
                    </a:solidFill>
                  </a:rPr>
                  <a:t>는 현재 상황 </a:t>
                </a:r>
                <a:r>
                  <a:rPr lang="en-US" altLang="ko-KR" sz="2400" dirty="0">
                    <a:solidFill>
                      <a:schemeClr val="tx1"/>
                    </a:solidFill>
                  </a:rPr>
                  <a:t>s </a:t>
                </a:r>
                <a:r>
                  <a:rPr lang="ko-KR" altLang="en-US" sz="2400" dirty="0">
                    <a:solidFill>
                      <a:schemeClr val="tx1"/>
                    </a:solidFill>
                  </a:rPr>
                  <a:t>로부터 기대되는 결과보상</a:t>
                </a:r>
                <a:r>
                  <a:rPr lang="en-US" altLang="ko-KR" sz="2400" dirty="0">
                    <a:solidFill>
                      <a:schemeClr val="tx1"/>
                    </a:solidFill>
                  </a:rPr>
                  <a:t>(return) </a:t>
                </a:r>
                <a14:m>
                  <m:oMath xmlns:m="http://schemas.openxmlformats.org/officeDocument/2006/math">
                    <m:r>
                      <a:rPr lang="en-US" altLang="ko-KR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ko-KR" sz="2400" dirty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2400" dirty="0">
                    <a:solidFill>
                      <a:schemeClr val="tx1"/>
                    </a:solidFill>
                  </a:rPr>
                  <a:t>이다</a:t>
                </a:r>
                <a:r>
                  <a:rPr lang="en-US" altLang="ko-KR" sz="2400" dirty="0">
                    <a:solidFill>
                      <a:schemeClr val="tx1"/>
                    </a:solidFill>
                  </a:rPr>
                  <a:t>.</a:t>
                </a:r>
              </a:p>
              <a:p>
                <a:endParaRPr lang="en-US" altLang="ko-KR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altLang="ko-KR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ko-KR" sz="240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1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𝐄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altLang="ko-KR" sz="24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40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altLang="ko-KR" sz="240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altLang="ko-KR" sz="24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sz="24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240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altLang="ko-KR" sz="2400" dirty="0">
                  <a:solidFill>
                    <a:schemeClr val="tx1"/>
                  </a:solidFill>
                </a:endParaRPr>
              </a:p>
              <a:p>
                <a:endParaRPr lang="en-US" altLang="ko-K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1226E5E2-FFC9-4625-8A89-2D60FF649A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156" y="4487319"/>
                <a:ext cx="11215688" cy="2164679"/>
              </a:xfrm>
              <a:prstGeom prst="rect">
                <a:avLst/>
              </a:prstGeom>
              <a:blipFill>
                <a:blip r:embed="rId3"/>
                <a:stretch>
                  <a:fillRect l="-815" b="-2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직사각형 6">
            <a:extLst>
              <a:ext uri="{FF2B5EF4-FFF2-40B4-BE49-F238E27FC236}">
                <a16:creationId xmlns:a16="http://schemas.microsoft.com/office/drawing/2014/main" id="{98F5C2D3-085C-42C0-A678-9CFD5444686D}"/>
              </a:ext>
            </a:extLst>
          </p:cNvPr>
          <p:cNvSpPr/>
          <p:nvPr/>
        </p:nvSpPr>
        <p:spPr>
          <a:xfrm>
            <a:off x="488156" y="3877719"/>
            <a:ext cx="11215688" cy="609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정의 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MRP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에서의 상황평가 함수 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(state value function)</a:t>
            </a:r>
            <a:endParaRPr lang="ko-KR" altLang="en-US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34040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B05907-53F0-4F6F-A318-E14B66551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 </a:t>
            </a:r>
            <a:r>
              <a:rPr lang="en-US" altLang="ko-KR" dirty="0"/>
              <a:t>: </a:t>
            </a:r>
            <a:r>
              <a:rPr lang="ko-KR" altLang="en-US" dirty="0"/>
              <a:t>학생의 인생 </a:t>
            </a:r>
            <a:r>
              <a:rPr lang="ko-KR" altLang="en-US" dirty="0" err="1"/>
              <a:t>마르코프</a:t>
            </a:r>
            <a:r>
              <a:rPr lang="en-US" altLang="ko-KR" dirty="0"/>
              <a:t>-</a:t>
            </a:r>
            <a:r>
              <a:rPr lang="ko-KR" altLang="en-US" dirty="0"/>
              <a:t>보상 과정에서 결과보상 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FD9643B-5B22-43B1-9DA4-03DA4DB799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8156" y="1825624"/>
                <a:ext cx="5607844" cy="453072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ko-KR" dirty="0"/>
                  <a:t>MRP</a:t>
                </a:r>
                <a:r>
                  <a:rPr lang="ko-KR" altLang="en-US" dirty="0"/>
                  <a:t> 에서 샘플의 결과 보상 </a:t>
                </a:r>
                <a:r>
                  <a:rPr lang="en-US" altLang="ko-KR" dirty="0"/>
                  <a:t>(return)</a:t>
                </a:r>
              </a:p>
              <a:p>
                <a:pPr marL="0" indent="0">
                  <a:buNone/>
                </a:pPr>
                <a:r>
                  <a:rPr lang="ko-KR" altLang="en-US" sz="2000" dirty="0"/>
                  <a:t>학생의 인생 </a:t>
                </a:r>
                <a:r>
                  <a:rPr lang="ko-KR" altLang="en-US" sz="2000" dirty="0" err="1"/>
                  <a:t>마르코프</a:t>
                </a:r>
                <a:r>
                  <a:rPr lang="ko-KR" altLang="en-US" sz="2000" dirty="0"/>
                  <a:t> 과정에서 샘플 에피소드 </a:t>
                </a:r>
                <a:r>
                  <a:rPr lang="en-US" altLang="ko-KR" sz="2000" dirty="0"/>
                  <a:t>(episodes) </a:t>
                </a:r>
                <a:r>
                  <a:rPr lang="ko-KR" altLang="en-US" sz="2000" dirty="0"/>
                  <a:t>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Class1</a:t>
                </a:r>
                <a:r>
                  <a:rPr lang="ko-KR" altLang="en-US" sz="2000" dirty="0"/>
                  <a:t> 에서 시작한다</a:t>
                </a:r>
                <a:r>
                  <a:rPr lang="en-US" altLang="ko-KR" sz="2000" dirty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6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sz="2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6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6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sz="2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6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6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sz="26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2600" i="1">
                          <a:latin typeface="Cambria Math" panose="02040503050406030204" pitchFamily="18" charset="0"/>
                        </a:rPr>
                        <m:t>, …,</m:t>
                      </m:r>
                      <m:sSub>
                        <m:sSubPr>
                          <m:ctrlPr>
                            <a:rPr lang="en-US" altLang="ko-KR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6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sz="2600" i="1">
                              <a:latin typeface="Cambria Math" panose="02040503050406030204" pitchFamily="18" charset="0"/>
                            </a:rPr>
                            <m:t>𝑇𝑒𝑟𝑚𝑖𝑛𝑎𝑙</m:t>
                          </m:r>
                        </m:sub>
                      </m:sSub>
                    </m:oMath>
                  </m:oMathPara>
                </a14:m>
                <a:endParaRPr lang="en-US" altLang="ko-KR" sz="2600" dirty="0"/>
              </a:p>
              <a:p>
                <a:pPr>
                  <a:buFontTx/>
                  <a:buChar char="-"/>
                </a:pPr>
                <a:endParaRPr lang="en-US" altLang="ko-KR" sz="1800" dirty="0"/>
              </a:p>
              <a:p>
                <a:pPr>
                  <a:buFontTx/>
                  <a:buChar char="-"/>
                </a:pPr>
                <a:r>
                  <a:rPr lang="en-US" altLang="ko-KR" sz="1800" dirty="0"/>
                  <a:t>C1 C2 C3 Pass Sleep</a:t>
                </a:r>
              </a:p>
              <a:p>
                <a:pPr>
                  <a:buFontTx/>
                  <a:buChar char="-"/>
                </a:pPr>
                <a:r>
                  <a:rPr lang="en-US" altLang="ko-KR" sz="1800" dirty="0"/>
                  <a:t>C1 Facebook </a:t>
                </a:r>
                <a:r>
                  <a:rPr lang="en-US" altLang="ko-KR" sz="1800" dirty="0" err="1"/>
                  <a:t>Facebook</a:t>
                </a:r>
                <a:r>
                  <a:rPr lang="en-US" altLang="ko-KR" sz="1800" dirty="0"/>
                  <a:t> C1 C2 Sleep</a:t>
                </a:r>
              </a:p>
              <a:p>
                <a:pPr>
                  <a:buFontTx/>
                  <a:buChar char="-"/>
                </a:pPr>
                <a:r>
                  <a:rPr lang="en-US" altLang="ko-KR" sz="1800" dirty="0"/>
                  <a:t>C1 C2 C3 Pub C2 C3 Pass Sleep</a:t>
                </a:r>
              </a:p>
              <a:p>
                <a:pPr>
                  <a:buFontTx/>
                  <a:buChar char="-"/>
                </a:pPr>
                <a:r>
                  <a:rPr lang="en-US" altLang="ko-KR" sz="1800" dirty="0"/>
                  <a:t>C1 Facebook </a:t>
                </a:r>
                <a:r>
                  <a:rPr lang="en-US" altLang="ko-KR" sz="1800" dirty="0" err="1"/>
                  <a:t>Facebook</a:t>
                </a:r>
                <a:r>
                  <a:rPr lang="en-US" altLang="ko-KR" sz="1800" dirty="0"/>
                  <a:t> C1 C2 C3 Pub C1 Facebook C1 C2 C3 Pub C2 Sleep</a:t>
                </a:r>
                <a:endParaRPr lang="en-US" altLang="ko-KR" sz="2600" dirty="0"/>
              </a:p>
              <a:p>
                <a:pPr marL="0" indent="0">
                  <a:buNone/>
                </a:pPr>
                <a:endParaRPr lang="en-US" altLang="ko-KR" sz="1700" b="1" dirty="0"/>
              </a:p>
              <a:p>
                <a:pPr marL="0" indent="0">
                  <a:buNone/>
                </a:pPr>
                <a:r>
                  <a:rPr lang="ko-KR" altLang="en-US" sz="1700" b="1" dirty="0" err="1"/>
                  <a:t>마르코프</a:t>
                </a:r>
                <a:r>
                  <a:rPr lang="ko-KR" altLang="en-US" sz="1700" b="1" dirty="0"/>
                  <a:t> 과정</a:t>
                </a:r>
                <a:r>
                  <a:rPr lang="ko-KR" altLang="en-US" sz="1700" dirty="0"/>
                  <a:t>은 </a:t>
                </a:r>
                <a:r>
                  <a:rPr lang="en-US" altLang="ko-KR" sz="1700" dirty="0"/>
                  <a:t>‘</a:t>
                </a:r>
                <a:r>
                  <a:rPr lang="ko-KR" altLang="en-US" sz="1700" dirty="0"/>
                  <a:t>기억이 없는</a:t>
                </a:r>
                <a:r>
                  <a:rPr lang="en-US" altLang="ko-KR" sz="1700" dirty="0"/>
                  <a:t>’ (memoryless) ‘</a:t>
                </a:r>
                <a:r>
                  <a:rPr lang="ko-KR" altLang="en-US" sz="1700" dirty="0"/>
                  <a:t>무작위</a:t>
                </a:r>
                <a:r>
                  <a:rPr lang="en-US" altLang="ko-KR" sz="1700" dirty="0"/>
                  <a:t>’ (random)</a:t>
                </a:r>
                <a:r>
                  <a:rPr lang="ko-KR" altLang="en-US" sz="1700" dirty="0"/>
                  <a:t> 과정이다</a:t>
                </a:r>
                <a:r>
                  <a:rPr lang="en-US" altLang="ko-KR" sz="1700" dirty="0"/>
                  <a:t>.</a:t>
                </a:r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FD9643B-5B22-43B1-9DA4-03DA4DB799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8156" y="1825624"/>
                <a:ext cx="5607844" cy="4530725"/>
              </a:xfrm>
              <a:blipFill>
                <a:blip r:embed="rId2"/>
                <a:stretch>
                  <a:fillRect l="-1630" t="-1882" b="-14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FDB776-41EC-4868-B634-E2ED9B8453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/>
              <a:t>마르코프</a:t>
            </a:r>
            <a:r>
              <a:rPr lang="en-US" altLang="ko-KR" dirty="0"/>
              <a:t>-</a:t>
            </a:r>
            <a:r>
              <a:rPr lang="ko-KR" altLang="en-US" dirty="0"/>
              <a:t>보상 과정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DD3EC70-5543-4333-AD54-1F84EDC330C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상황평가 함수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내용 개체 틀 2">
                <a:extLst>
                  <a:ext uri="{FF2B5EF4-FFF2-40B4-BE49-F238E27FC236}">
                    <a16:creationId xmlns:a16="http://schemas.microsoft.com/office/drawing/2014/main" id="{9A8B4113-EBC9-4B38-A823-E2722601594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50717" y="1825624"/>
                <a:ext cx="6326982" cy="453072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ko-KR" i="0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i="0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i="0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i="0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b="0" i="0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i="0" dirty="0">
                          <a:latin typeface="Cambria Math" panose="02040503050406030204" pitchFamily="18" charset="0"/>
                        </a:rPr>
                        <m:t>+…+</m:t>
                      </m:r>
                      <m:sSup>
                        <m:sSup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ko-KR" i="0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altLang="ko-K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ko-KR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altLang="ko-KR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000" dirty="0"/>
                  <a:t> = -2 -2 * ½ - 2 *1/4  + 10 * 1/8 = -2.25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000" dirty="0"/>
                  <a:t>= -2 -1 * ½  -1 * ¼ - 2 * 1/8 – 2 * 1/16 = -3.125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000" dirty="0"/>
                  <a:t> = -2 … = -3.41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000" dirty="0"/>
                  <a:t> = -2 … = -3.20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altLang="ko-KR" sz="2000" dirty="0"/>
                  <a:t>…</a:t>
                </a:r>
              </a:p>
              <a:p>
                <a:pPr marL="0" indent="0">
                  <a:buNone/>
                </a:pP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1" i="0" dirty="0" smtClean="0">
                          <a:latin typeface="Cambria Math" panose="02040503050406030204" pitchFamily="18" charset="0"/>
                        </a:rPr>
                        <m:t>𝐄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[−2.25 −3.125 −3.41 −3.20+ …]</m:t>
                      </m:r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6" name="내용 개체 틀 2">
                <a:extLst>
                  <a:ext uri="{FF2B5EF4-FFF2-40B4-BE49-F238E27FC236}">
                    <a16:creationId xmlns:a16="http://schemas.microsoft.com/office/drawing/2014/main" id="{9A8B4113-EBC9-4B38-A823-E272260159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0717" y="1825624"/>
                <a:ext cx="6326982" cy="4530725"/>
              </a:xfrm>
              <a:prstGeom prst="rect">
                <a:avLst/>
              </a:prstGeom>
              <a:blipFill>
                <a:blip r:embed="rId3"/>
                <a:stretch>
                  <a:fillRect l="-963" b="-8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05895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93B934-252A-4FD5-B114-C25DD0E30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 </a:t>
            </a:r>
            <a:r>
              <a:rPr lang="en-US" altLang="ko-KR" dirty="0"/>
              <a:t>: </a:t>
            </a:r>
            <a:r>
              <a:rPr lang="ko-KR" altLang="en-US" dirty="0"/>
              <a:t>학생의 인생 </a:t>
            </a:r>
            <a:r>
              <a:rPr lang="ko-KR" altLang="en-US" dirty="0" err="1"/>
              <a:t>마르코프</a:t>
            </a:r>
            <a:r>
              <a:rPr lang="en-US" altLang="ko-KR" dirty="0"/>
              <a:t>-</a:t>
            </a:r>
            <a:r>
              <a:rPr lang="ko-KR" altLang="en-US" dirty="0"/>
              <a:t>보상 과정에서 상황 평가함수 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7193A1-8176-4B18-812E-419BC19C7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감쇠 상수가 </a:t>
            </a:r>
            <a:r>
              <a:rPr lang="en-US" altLang="ko-KR" dirty="0"/>
              <a:t>0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그 상황의 보상과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그 상황의 평가가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같다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971AD33-EE3F-4D57-9CF0-C07A1B89FD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/>
              <a:t>마르코프</a:t>
            </a:r>
            <a:r>
              <a:rPr lang="en-US" altLang="ko-KR" dirty="0"/>
              <a:t>-</a:t>
            </a:r>
            <a:r>
              <a:rPr lang="ko-KR" altLang="en-US" dirty="0"/>
              <a:t>보상 과정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63C9531-82FB-43A1-952C-159CB88EB6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상황평가 함수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4C4FD09-6F6D-41BF-BFE2-8892877B5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6137" y="1562102"/>
            <a:ext cx="541972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399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E1EAF5-A524-451D-AFDB-AFC8841C7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정보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D2EC18-56FA-4563-9160-82EB7FDE0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/>
              <a:t>교수 </a:t>
            </a:r>
            <a:r>
              <a:rPr lang="en-US" altLang="ko-KR" sz="2000" dirty="0"/>
              <a:t>: David</a:t>
            </a:r>
            <a:r>
              <a:rPr lang="ko-KR" altLang="en-US" sz="2000" dirty="0"/>
              <a:t> </a:t>
            </a:r>
            <a:r>
              <a:rPr lang="en-US" altLang="ko-KR" sz="2000" dirty="0"/>
              <a:t>Silver</a:t>
            </a:r>
          </a:p>
          <a:p>
            <a:pPr marL="0" indent="0">
              <a:buNone/>
            </a:pPr>
            <a:r>
              <a:rPr lang="ko-KR" altLang="en-US" sz="2000" dirty="0"/>
              <a:t>소속 </a:t>
            </a:r>
            <a:r>
              <a:rPr lang="en-US" altLang="ko-KR" sz="2000" dirty="0"/>
              <a:t>: Google </a:t>
            </a:r>
            <a:r>
              <a:rPr lang="en-US" altLang="ko-KR" sz="2000" dirty="0" err="1"/>
              <a:t>Deepmind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강의 원본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youtube</a:t>
            </a:r>
            <a:r>
              <a:rPr lang="en-US" altLang="ko-KR" sz="2000" dirty="0"/>
              <a:t> </a:t>
            </a:r>
            <a:r>
              <a:rPr lang="ko-KR" altLang="en-US" sz="2000" dirty="0"/>
              <a:t>구성 </a:t>
            </a:r>
            <a:r>
              <a:rPr lang="en-US" altLang="ko-KR" sz="2000" dirty="0"/>
              <a:t>: </a:t>
            </a:r>
            <a:r>
              <a:rPr lang="ko-KR" altLang="en-US" sz="2000" dirty="0"/>
              <a:t>총 </a:t>
            </a:r>
            <a:r>
              <a:rPr lang="en-US" altLang="ko-KR" sz="2000" dirty="0"/>
              <a:t>10</a:t>
            </a:r>
            <a:r>
              <a:rPr lang="ko-KR" altLang="en-US" sz="2000" dirty="0"/>
              <a:t>강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1400" dirty="0">
                <a:hlinkClick r:id="rId2"/>
              </a:rPr>
              <a:t>http://www.cs.ucl.ac.uk/staff/D.Silver/web/Teaching.html</a:t>
            </a:r>
            <a:r>
              <a:rPr lang="en-US" altLang="ko-KR" sz="1400" dirty="0"/>
              <a:t> </a:t>
            </a:r>
          </a:p>
          <a:p>
            <a:pPr marL="0" indent="0">
              <a:buNone/>
            </a:pPr>
            <a:r>
              <a:rPr lang="en-US" altLang="ko-KR" sz="1400" dirty="0">
                <a:hlinkClick r:id="rId3"/>
              </a:rPr>
              <a:t>https://www.youtube.com/watch?v=2pWv7GOvuf0</a:t>
            </a:r>
            <a:endParaRPr lang="en-US" altLang="ko-KR" sz="1400" dirty="0"/>
          </a:p>
          <a:p>
            <a:pPr marL="0" indent="0">
              <a:buNone/>
            </a:pPr>
            <a:r>
              <a:rPr lang="ko-KR" altLang="en-US" sz="2000" dirty="0"/>
              <a:t>번역 </a:t>
            </a:r>
            <a:r>
              <a:rPr lang="en-US" altLang="ko-KR" sz="2000" dirty="0"/>
              <a:t>: 2020/01/09 ~ , </a:t>
            </a:r>
            <a:r>
              <a:rPr lang="ko-KR" altLang="en-US" sz="2000" dirty="0"/>
              <a:t>원본 </a:t>
            </a:r>
            <a:r>
              <a:rPr lang="en-US" altLang="ko-KR" sz="2000" dirty="0"/>
              <a:t>ppt </a:t>
            </a:r>
            <a:r>
              <a:rPr lang="ko-KR" altLang="en-US" sz="2000" dirty="0"/>
              <a:t>와 조금 다른 점 및 추가된 점</a:t>
            </a:r>
            <a:r>
              <a:rPr lang="en-US" altLang="ko-KR" sz="2000" dirty="0"/>
              <a:t>, </a:t>
            </a:r>
            <a:r>
              <a:rPr lang="ko-KR" altLang="en-US" sz="2000" dirty="0"/>
              <a:t>각색 있음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ko-KR" altLang="en-US" sz="2000" dirty="0"/>
              <a:t>목적 </a:t>
            </a:r>
            <a:r>
              <a:rPr lang="en-US" altLang="ko-KR" sz="2000" dirty="0"/>
              <a:t>: for SAI study, Sejong Univ,</a:t>
            </a:r>
            <a:r>
              <a:rPr lang="ko-KR" altLang="en-US" sz="2000" dirty="0"/>
              <a:t> </a:t>
            </a:r>
            <a:r>
              <a:rPr lang="en-US" altLang="ko-KR" sz="2000" dirty="0"/>
              <a:t>CE 18011573, </a:t>
            </a:r>
            <a:r>
              <a:rPr lang="ko-KR" altLang="en-US" sz="2000" dirty="0"/>
              <a:t>오류지적 </a:t>
            </a:r>
            <a:r>
              <a:rPr lang="en-US" altLang="ko-KR" sz="2000" dirty="0"/>
              <a:t>: </a:t>
            </a:r>
            <a:r>
              <a:rPr lang="en-US" altLang="ko-KR" sz="2000" dirty="0">
                <a:hlinkClick r:id="rId4"/>
              </a:rPr>
              <a:t>dlwkdgn1@naver.com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참고 </a:t>
            </a:r>
            <a:r>
              <a:rPr lang="en-US" altLang="ko-KR" sz="2000" dirty="0"/>
              <a:t>: Pang-</a:t>
            </a:r>
            <a:r>
              <a:rPr lang="en-US" altLang="ko-KR" sz="2000" dirty="0" err="1"/>
              <a:t>Yo</a:t>
            </a:r>
            <a:r>
              <a:rPr lang="en-US" altLang="ko-KR" sz="2000" dirty="0"/>
              <a:t> Lab – ‘</a:t>
            </a:r>
            <a:r>
              <a:rPr lang="ko-KR" altLang="en-US" sz="2000" dirty="0"/>
              <a:t>강화학습 기초이론</a:t>
            </a:r>
            <a:r>
              <a:rPr lang="en-US" altLang="ko-KR" sz="2000" dirty="0"/>
              <a:t>’ </a:t>
            </a:r>
            <a:r>
              <a:rPr lang="en-US" altLang="ko-KR" sz="1600" dirty="0"/>
              <a:t>https://youtu.be/wYgyiCEkwC8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사과 </a:t>
            </a:r>
            <a:r>
              <a:rPr lang="en-US" altLang="ko-KR" sz="2000" dirty="0"/>
              <a:t>: </a:t>
            </a:r>
            <a:r>
              <a:rPr lang="ko-KR" altLang="en-US" sz="1600" dirty="0"/>
              <a:t>교안에 수식이 많이 등장하는데</a:t>
            </a:r>
            <a:r>
              <a:rPr lang="en-US" altLang="ko-KR" sz="1600" dirty="0"/>
              <a:t>, </a:t>
            </a:r>
            <a:r>
              <a:rPr lang="ko-KR" altLang="en-US" sz="1600" dirty="0"/>
              <a:t>단맞춤이 잘 안 된 점</a:t>
            </a:r>
            <a:r>
              <a:rPr lang="en-US" altLang="ko-KR" sz="1600" dirty="0"/>
              <a:t>. </a:t>
            </a:r>
            <a:r>
              <a:rPr lang="ko-KR" altLang="en-US" sz="1600" dirty="0"/>
              <a:t>그리고 같은 기능을 하는 변수여도 기능이 항상 달라서 일관된 표기를 하지 못함</a:t>
            </a:r>
            <a:r>
              <a:rPr lang="en-US" altLang="ko-KR" sz="1600" dirty="0"/>
              <a:t>. </a:t>
            </a:r>
            <a:r>
              <a:rPr lang="ko-KR" altLang="en-US" sz="1600" dirty="0"/>
              <a:t>값이 벡터가 되기도 하고 행렬이 되기도 하고 해서</a:t>
            </a:r>
            <a:r>
              <a:rPr lang="en-US" altLang="ko-KR" sz="1600" dirty="0"/>
              <a:t>.. </a:t>
            </a:r>
            <a:r>
              <a:rPr lang="ko-KR" altLang="en-US" sz="1600" dirty="0" err="1"/>
              <a:t>볼드체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이태릭체</a:t>
            </a:r>
            <a:r>
              <a:rPr lang="ko-KR" altLang="en-US" sz="1600" dirty="0"/>
              <a:t> 등 표기 선택의 문제</a:t>
            </a:r>
            <a:r>
              <a:rPr lang="en-US" altLang="ko-KR" sz="1600" dirty="0"/>
              <a:t>..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About SAI : </a:t>
            </a:r>
            <a:r>
              <a:rPr lang="en-US" altLang="ko-KR" sz="2000" dirty="0">
                <a:hlinkClick r:id="rId5"/>
              </a:rPr>
              <a:t>https://github.com/sju-coml/SAI</a:t>
            </a:r>
            <a:endParaRPr lang="en-US" altLang="ko-KR" sz="2000" dirty="0"/>
          </a:p>
          <a:p>
            <a:endParaRPr lang="ko-KR" altLang="en-US" sz="200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290E1F9-7836-4AFF-84BD-009C6C2FBB0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강의 정보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5043724-EE57-4001-B300-8F4F63E6F6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7197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5EF3D1-943F-4ED2-BD2F-6A88F2A5D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 </a:t>
            </a:r>
            <a:r>
              <a:rPr lang="en-US" altLang="ko-KR" dirty="0"/>
              <a:t>: </a:t>
            </a:r>
            <a:r>
              <a:rPr lang="ko-KR" altLang="en-US" dirty="0"/>
              <a:t>학생의 인생 </a:t>
            </a:r>
            <a:r>
              <a:rPr lang="ko-KR" altLang="en-US" dirty="0" err="1"/>
              <a:t>마르코프</a:t>
            </a:r>
            <a:r>
              <a:rPr lang="en-US" altLang="ko-KR" dirty="0"/>
              <a:t>-</a:t>
            </a:r>
            <a:r>
              <a:rPr lang="ko-KR" altLang="en-US" dirty="0"/>
              <a:t>보상 과정에서 상황 평가함수 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FF313D-2CD0-4E55-BC70-BDDBFE3B5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18AF2F-FAFF-4053-BE3D-A620D735F8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/>
              <a:t>마르코프</a:t>
            </a:r>
            <a:r>
              <a:rPr lang="en-US" altLang="ko-KR" dirty="0"/>
              <a:t>-</a:t>
            </a:r>
            <a:r>
              <a:rPr lang="ko-KR" altLang="en-US" dirty="0"/>
              <a:t>보상 과정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51FA551-F361-4A8C-BEF7-60073022AF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상황평가 함수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C368398-9103-46D9-BA0A-27C57F7C6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4550" y="1562102"/>
            <a:ext cx="541972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0400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10B620-5BF5-462C-BF6B-7ECC24A23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 </a:t>
            </a:r>
            <a:r>
              <a:rPr lang="en-US" altLang="ko-KR" dirty="0"/>
              <a:t>: </a:t>
            </a:r>
            <a:r>
              <a:rPr lang="ko-KR" altLang="en-US" dirty="0"/>
              <a:t>학생의 인생 </a:t>
            </a:r>
            <a:r>
              <a:rPr lang="ko-KR" altLang="en-US" dirty="0" err="1"/>
              <a:t>마르코프</a:t>
            </a:r>
            <a:r>
              <a:rPr lang="en-US" altLang="ko-KR" dirty="0"/>
              <a:t>-</a:t>
            </a:r>
            <a:r>
              <a:rPr lang="ko-KR" altLang="en-US" dirty="0"/>
              <a:t>보상 과정에서 상황 평가함수 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7B08BE-EF57-48BA-B6E0-22EC2F5CD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1BB050-5769-4C6C-A819-7227315E2E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/>
              <a:t>마르코프</a:t>
            </a:r>
            <a:r>
              <a:rPr lang="en-US" altLang="ko-KR" dirty="0"/>
              <a:t>-</a:t>
            </a:r>
            <a:r>
              <a:rPr lang="ko-KR" altLang="en-US" dirty="0"/>
              <a:t>보상 과정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B9C1A80-4006-4668-B174-C9EA8A919ED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상황평가 함수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4BDBBA0-1CD1-4DE0-8AA7-2A3A7DB67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6137" y="1562102"/>
            <a:ext cx="541972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1109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B4DC6D-DBD4-463D-A148-726A060F0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MRP</a:t>
            </a:r>
            <a:r>
              <a:rPr lang="ko-KR" altLang="en-US" dirty="0"/>
              <a:t> 를 위한 </a:t>
            </a:r>
            <a:r>
              <a:rPr lang="ko-KR" altLang="en-US" dirty="0" err="1"/>
              <a:t>벨만</a:t>
            </a:r>
            <a:r>
              <a:rPr lang="ko-KR" altLang="en-US" dirty="0"/>
              <a:t> 방정식 </a:t>
            </a:r>
            <a:r>
              <a:rPr lang="en-US" altLang="ko-KR" dirty="0"/>
              <a:t>(1)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793A4BD-9A3C-4FA8-96BA-501C6AF863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ko-KR" altLang="en-US" dirty="0"/>
                  <a:t>상황 평가 함수가 학습되는 방법을 알기 전에</a:t>
                </a:r>
                <a:r>
                  <a:rPr lang="en-US" altLang="ko-KR" dirty="0"/>
                  <a:t>, </a:t>
                </a:r>
                <a:r>
                  <a:rPr lang="ko-KR" altLang="en-US" dirty="0" err="1"/>
                  <a:t>벨만</a:t>
                </a:r>
                <a:r>
                  <a:rPr lang="ko-KR" altLang="en-US" dirty="0"/>
                  <a:t> 방정식을 알 필요가 있다</a:t>
                </a:r>
                <a:r>
                  <a:rPr lang="en-US" altLang="ko-KR" dirty="0"/>
                  <a:t>.</a:t>
                </a:r>
              </a:p>
              <a:p>
                <a:pPr marL="0" indent="0">
                  <a:buNone/>
                </a:pPr>
                <a:r>
                  <a:rPr lang="ko-KR" altLang="en-US" dirty="0"/>
                  <a:t>상황 평가 함수</a:t>
                </a:r>
                <a:r>
                  <a:rPr lang="en-US" altLang="ko-KR" dirty="0"/>
                  <a:t>(value function)</a:t>
                </a:r>
                <a:r>
                  <a:rPr lang="ko-KR" altLang="en-US" dirty="0"/>
                  <a:t>는 </a:t>
                </a:r>
                <a:r>
                  <a:rPr lang="ko-KR" altLang="en-US" dirty="0" err="1"/>
                  <a:t>벨만</a:t>
                </a:r>
                <a:r>
                  <a:rPr lang="ko-KR" altLang="en-US" dirty="0"/>
                  <a:t> 방정식을 토대로 학습된다</a:t>
                </a:r>
                <a:r>
                  <a:rPr lang="en-US" altLang="ko-KR" dirty="0"/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ko-KR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ko-KR" sz="2000" i="0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1" i="0" dirty="0">
                        <a:latin typeface="Cambria Math" panose="02040503050406030204" pitchFamily="18" charset="0"/>
                      </a:rPr>
                      <m:t>𝐄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 dirty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altLang="ko-KR" sz="2000" i="1" dirty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sz="2000" i="0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altLang="ko-KR" sz="2000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ko-KR" sz="20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1" dirty="0">
                        <a:latin typeface="Cambria Math" panose="02040503050406030204" pitchFamily="18" charset="0"/>
                      </a:rPr>
                      <m:t>𝐄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ko-KR" sz="20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</m:sSub>
                        <m:r>
                          <a:rPr lang="en-US" altLang="ko-KR" sz="200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+3</m:t>
                            </m:r>
                          </m:sub>
                        </m:sSub>
                        <m:r>
                          <a:rPr lang="en-US" altLang="ko-KR" sz="200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en-US" altLang="ko-KR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</m:d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sz="20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altLang="ko-KR" sz="2000" dirty="0"/>
                  <a:t> </a:t>
                </a:r>
              </a:p>
              <a:p>
                <a:pPr marL="0" indent="0">
                  <a:buNone/>
                </a:pPr>
                <a:r>
                  <a:rPr lang="en-US" altLang="ko-KR" sz="2000" dirty="0"/>
                  <a:t>= </a:t>
                </a:r>
                <a14:m>
                  <m:oMath xmlns:m="http://schemas.openxmlformats.org/officeDocument/2006/math">
                    <m:r>
                      <a:rPr lang="en-US" altLang="ko-KR" sz="2000" b="1" dirty="0">
                        <a:latin typeface="Cambria Math" panose="02040503050406030204" pitchFamily="18" charset="0"/>
                      </a:rPr>
                      <m:t>𝐄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ko-KR" sz="2000" i="1" dirty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sz="2000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altLang="ko-KR" sz="2000" dirty="0"/>
                  <a:t> + </a:t>
                </a:r>
                <a14:m>
                  <m:oMath xmlns:m="http://schemas.openxmlformats.org/officeDocument/2006/math">
                    <m:r>
                      <a:rPr lang="en-US" altLang="ko-KR" sz="2000" b="1" dirty="0">
                        <a:latin typeface="Cambria Math" panose="02040503050406030204" pitchFamily="18" charset="0"/>
                      </a:rPr>
                      <m:t>𝐄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sz="200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sz="2000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altLang="ko-KR" sz="2000" dirty="0"/>
                  <a:t> +… + “</a:t>
                </a:r>
                <a:r>
                  <a:rPr lang="ko-KR" altLang="en-US" sz="2000" dirty="0"/>
                  <a:t>기존의 관점</a:t>
                </a:r>
                <a:r>
                  <a:rPr lang="en-US" altLang="ko-KR" sz="2000" dirty="0"/>
                  <a:t>”</a:t>
                </a:r>
              </a:p>
              <a:p>
                <a:pPr marL="0" indent="0">
                  <a:buNone/>
                </a:pPr>
                <a:r>
                  <a:rPr lang="ko-KR" altLang="en-US" sz="2000" dirty="0"/>
                  <a:t>우측 그림은 기존에 어떤 관점으로 상황평가함수를 만드는지</a:t>
                </a:r>
                <a:r>
                  <a:rPr lang="en-US" altLang="ko-KR" sz="2000" dirty="0"/>
                  <a:t> </a:t>
                </a:r>
                <a:r>
                  <a:rPr lang="ko-KR" altLang="en-US" sz="2000" dirty="0"/>
                  <a:t>보여준다</a:t>
                </a:r>
                <a:r>
                  <a:rPr lang="en-US" altLang="ko-KR" sz="2000" dirty="0"/>
                  <a:t>.</a:t>
                </a:r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:r>
                  <a:rPr lang="ko-KR" altLang="en-US" sz="2000" dirty="0" err="1"/>
                  <a:t>벨만</a:t>
                </a:r>
                <a:r>
                  <a:rPr lang="ko-KR" altLang="en-US" sz="2000" dirty="0"/>
                  <a:t> 방정식 유도</a:t>
                </a:r>
                <a:endParaRPr lang="en-US" altLang="ko-KR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1" dirty="0">
                        <a:latin typeface="Cambria Math" panose="02040503050406030204" pitchFamily="18" charset="0"/>
                      </a:rPr>
                      <m:t>𝐄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ko-KR" sz="20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</m:sSub>
                        <m:r>
                          <a:rPr lang="en-US" altLang="ko-KR" sz="20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+3</m:t>
                            </m:r>
                          </m:sub>
                        </m:sSub>
                        <m:r>
                          <a:rPr lang="en-US" altLang="ko-KR" sz="200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en-US" altLang="ko-KR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sz="20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altLang="ko-KR" sz="2000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sz="20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1" dirty="0">
                        <a:latin typeface="Cambria Math" panose="02040503050406030204" pitchFamily="18" charset="0"/>
                      </a:rPr>
                      <m:t>𝐄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ko-KR" sz="20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sz="20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altLang="ko-KR" sz="2000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sz="20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1" dirty="0">
                        <a:latin typeface="Cambria Math" panose="02040503050406030204" pitchFamily="18" charset="0"/>
                      </a:rPr>
                      <m:t>𝐄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ko-KR" sz="20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sz="20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altLang="ko-KR" sz="2000" dirty="0"/>
                  <a:t> </a:t>
                </a:r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793A4BD-9A3C-4FA8-96BA-501C6AF863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15" t="-1882" b="-5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263DBB-EB55-43AA-A658-07A307D054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/>
              <a:t>마르코프</a:t>
            </a:r>
            <a:r>
              <a:rPr lang="en-US" altLang="ko-KR" dirty="0"/>
              <a:t>-</a:t>
            </a:r>
            <a:r>
              <a:rPr lang="ko-KR" altLang="en-US" dirty="0"/>
              <a:t>보상 과정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D6AD827-A316-4176-8DBE-0FF82D7E98D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err="1"/>
              <a:t>벨만</a:t>
            </a:r>
            <a:r>
              <a:rPr lang="ko-KR" altLang="en-US" dirty="0"/>
              <a:t> 방정식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DCF92B4E-B4BD-49D6-8193-845D0BDDC868}"/>
                  </a:ext>
                </a:extLst>
              </p:cNvPr>
              <p:cNvSpPr/>
              <p:nvPr/>
            </p:nvSpPr>
            <p:spPr>
              <a:xfrm>
                <a:off x="7315201" y="4868676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DCF92B4E-B4BD-49D6-8193-845D0BDDC8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201" y="4868676"/>
                <a:ext cx="685800" cy="6858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타원 6">
            <a:extLst>
              <a:ext uri="{FF2B5EF4-FFF2-40B4-BE49-F238E27FC236}">
                <a16:creationId xmlns:a16="http://schemas.microsoft.com/office/drawing/2014/main" id="{6B078996-EE0C-440F-B9C4-D7C8E1014C95}"/>
              </a:ext>
            </a:extLst>
          </p:cNvPr>
          <p:cNvSpPr/>
          <p:nvPr/>
        </p:nvSpPr>
        <p:spPr>
          <a:xfrm>
            <a:off x="8543925" y="3782826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8EFC38E-5EB4-4D74-BF79-9F6612224D8F}"/>
              </a:ext>
            </a:extLst>
          </p:cNvPr>
          <p:cNvSpPr/>
          <p:nvPr/>
        </p:nvSpPr>
        <p:spPr>
          <a:xfrm>
            <a:off x="8543925" y="4764275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D87E38D-9FA3-4EEE-A891-D7AA02EAB119}"/>
              </a:ext>
            </a:extLst>
          </p:cNvPr>
          <p:cNvSpPr/>
          <p:nvPr/>
        </p:nvSpPr>
        <p:spPr>
          <a:xfrm>
            <a:off x="10571559" y="4307619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7A0EE27-3A0B-4F54-88A4-065FB54F76C1}"/>
              </a:ext>
            </a:extLst>
          </p:cNvPr>
          <p:cNvSpPr/>
          <p:nvPr/>
        </p:nvSpPr>
        <p:spPr>
          <a:xfrm>
            <a:off x="10571559" y="5140731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AFCB6874-90E6-44A8-9F98-EC72308DD16D}"/>
                  </a:ext>
                </a:extLst>
              </p:cNvPr>
              <p:cNvSpPr/>
              <p:nvPr/>
            </p:nvSpPr>
            <p:spPr>
              <a:xfrm>
                <a:off x="8224982" y="6392157"/>
                <a:ext cx="132368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AFCB6874-90E6-44A8-9F98-EC72308DD1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4982" y="6392157"/>
                <a:ext cx="1323684" cy="369332"/>
              </a:xfrm>
              <a:prstGeom prst="rect">
                <a:avLst/>
              </a:prstGeom>
              <a:blipFill>
                <a:blip r:embed="rId5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95293B07-41F9-4C76-9FB7-6D4FDBF074C4}"/>
                  </a:ext>
                </a:extLst>
              </p:cNvPr>
              <p:cNvSpPr/>
              <p:nvPr/>
            </p:nvSpPr>
            <p:spPr>
              <a:xfrm>
                <a:off x="7425152" y="6392157"/>
                <a:ext cx="4658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95293B07-41F9-4C76-9FB7-6D4FDBF074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5152" y="6392157"/>
                <a:ext cx="465897" cy="369332"/>
              </a:xfrm>
              <a:prstGeom prst="rect">
                <a:avLst/>
              </a:prstGeom>
              <a:blipFill>
                <a:blip r:embed="rId7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093F6B54-EDEA-4FB6-A5B3-E2DB4D7B9994}"/>
                  </a:ext>
                </a:extLst>
              </p:cNvPr>
              <p:cNvSpPr/>
              <p:nvPr/>
            </p:nvSpPr>
            <p:spPr>
              <a:xfrm>
                <a:off x="7134225" y="5554476"/>
                <a:ext cx="104775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093F6B54-EDEA-4FB6-A5B3-E2DB4D7B99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4225" y="5554476"/>
                <a:ext cx="104775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483C803B-93F4-45A0-856E-1BD4C163B54C}"/>
                  </a:ext>
                </a:extLst>
              </p:cNvPr>
              <p:cNvSpPr/>
              <p:nvPr/>
            </p:nvSpPr>
            <p:spPr>
              <a:xfrm>
                <a:off x="10263333" y="6392157"/>
                <a:ext cx="132368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483C803B-93F4-45A0-856E-1BD4C163B5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3333" y="6392157"/>
                <a:ext cx="1323684" cy="369332"/>
              </a:xfrm>
              <a:prstGeom prst="rect">
                <a:avLst/>
              </a:prstGeom>
              <a:blipFill>
                <a:blip r:embed="rId9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5BDAE74-C4F4-424E-972B-11DC4052B883}"/>
              </a:ext>
            </a:extLst>
          </p:cNvPr>
          <p:cNvCxnSpPr>
            <a:stCxn id="8" idx="6"/>
            <a:endCxn id="10" idx="2"/>
          </p:cNvCxnSpPr>
          <p:nvPr/>
        </p:nvCxnSpPr>
        <p:spPr>
          <a:xfrm flipV="1">
            <a:off x="9229725" y="4650519"/>
            <a:ext cx="1341834" cy="45665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58AE044-A730-425D-B788-94FB6B10E42A}"/>
              </a:ext>
            </a:extLst>
          </p:cNvPr>
          <p:cNvCxnSpPr>
            <a:stCxn id="8" idx="6"/>
            <a:endCxn id="11" idx="2"/>
          </p:cNvCxnSpPr>
          <p:nvPr/>
        </p:nvCxnSpPr>
        <p:spPr>
          <a:xfrm>
            <a:off x="9229725" y="5107175"/>
            <a:ext cx="1341834" cy="376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2D431F86-7B4D-404F-B5A5-D12D857FDA97}"/>
              </a:ext>
            </a:extLst>
          </p:cNvPr>
          <p:cNvSpPr/>
          <p:nvPr/>
        </p:nvSpPr>
        <p:spPr>
          <a:xfrm>
            <a:off x="10571559" y="3473482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1A5DD815-BCAF-476F-B649-941F28B3D41C}"/>
              </a:ext>
            </a:extLst>
          </p:cNvPr>
          <p:cNvSpPr/>
          <p:nvPr/>
        </p:nvSpPr>
        <p:spPr>
          <a:xfrm>
            <a:off x="10571559" y="2639858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사각형: 둥근 한쪽 모서리 26">
            <a:extLst>
              <a:ext uri="{FF2B5EF4-FFF2-40B4-BE49-F238E27FC236}">
                <a16:creationId xmlns:a16="http://schemas.microsoft.com/office/drawing/2014/main" id="{DC68CFB1-F053-4572-80DB-3A082CD1984B}"/>
              </a:ext>
            </a:extLst>
          </p:cNvPr>
          <p:cNvSpPr/>
          <p:nvPr/>
        </p:nvSpPr>
        <p:spPr>
          <a:xfrm>
            <a:off x="8439150" y="3665989"/>
            <a:ext cx="895349" cy="2752714"/>
          </a:xfrm>
          <a:prstGeom prst="round1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한쪽 모서리 20">
            <a:extLst>
              <a:ext uri="{FF2B5EF4-FFF2-40B4-BE49-F238E27FC236}">
                <a16:creationId xmlns:a16="http://schemas.microsoft.com/office/drawing/2014/main" id="{D8D6AA5A-0123-4D11-AEC8-BACD86321E0C}"/>
              </a:ext>
            </a:extLst>
          </p:cNvPr>
          <p:cNvSpPr/>
          <p:nvPr/>
        </p:nvSpPr>
        <p:spPr>
          <a:xfrm>
            <a:off x="10466785" y="2508437"/>
            <a:ext cx="895349" cy="3910265"/>
          </a:xfrm>
          <a:prstGeom prst="round1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C7EBA343-91A7-4836-8542-D6AB787106A8}"/>
              </a:ext>
            </a:extLst>
          </p:cNvPr>
          <p:cNvSpPr/>
          <p:nvPr/>
        </p:nvSpPr>
        <p:spPr>
          <a:xfrm>
            <a:off x="8730076" y="5923808"/>
            <a:ext cx="295819" cy="3851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아래쪽 25">
            <a:extLst>
              <a:ext uri="{FF2B5EF4-FFF2-40B4-BE49-F238E27FC236}">
                <a16:creationId xmlns:a16="http://schemas.microsoft.com/office/drawing/2014/main" id="{272E58B4-229E-4F1E-80A3-BE9B9B076C82}"/>
              </a:ext>
            </a:extLst>
          </p:cNvPr>
          <p:cNvSpPr/>
          <p:nvPr/>
        </p:nvSpPr>
        <p:spPr>
          <a:xfrm>
            <a:off x="10766549" y="5923808"/>
            <a:ext cx="295819" cy="3851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71096163-C61E-4C24-8703-4E4E56A2F59E}"/>
                  </a:ext>
                </a:extLst>
              </p:cNvPr>
              <p:cNvSpPr/>
              <p:nvPr/>
            </p:nvSpPr>
            <p:spPr>
              <a:xfrm>
                <a:off x="7924973" y="3290254"/>
                <a:ext cx="192370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𝐄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altLang="ko-KR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ko-KR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ko-KR" b="0" i="1" dirty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altLang="ko-KR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71096163-C61E-4C24-8703-4E4E56A2F5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4973" y="3290254"/>
                <a:ext cx="1923702" cy="369332"/>
              </a:xfrm>
              <a:prstGeom prst="rect">
                <a:avLst/>
              </a:prstGeom>
              <a:blipFill>
                <a:blip r:embed="rId10"/>
                <a:stretch>
                  <a:fillRect t="-118333" b="-19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8A2C6F3D-98FD-4048-A308-3E7C3F792B94}"/>
                  </a:ext>
                </a:extLst>
              </p:cNvPr>
              <p:cNvSpPr/>
              <p:nvPr/>
            </p:nvSpPr>
            <p:spPr>
              <a:xfrm>
                <a:off x="9900642" y="2103298"/>
                <a:ext cx="192370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altLang="ko-KR" b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𝐄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altLang="ko-KR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ko-KR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ko-KR" b="0" i="1" dirty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altLang="ko-KR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8A2C6F3D-98FD-4048-A308-3E7C3F792B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0642" y="2103298"/>
                <a:ext cx="1923702" cy="369332"/>
              </a:xfrm>
              <a:prstGeom prst="rect">
                <a:avLst/>
              </a:prstGeom>
              <a:blipFill>
                <a:blip r:embed="rId11"/>
                <a:stretch>
                  <a:fillRect t="-116393" b="-1868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61408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이등변 삼각형 24">
            <a:extLst>
              <a:ext uri="{FF2B5EF4-FFF2-40B4-BE49-F238E27FC236}">
                <a16:creationId xmlns:a16="http://schemas.microsoft.com/office/drawing/2014/main" id="{C86C716F-3DAB-4012-A7CC-D803BE5B7C2B}"/>
              </a:ext>
            </a:extLst>
          </p:cNvPr>
          <p:cNvSpPr/>
          <p:nvPr/>
        </p:nvSpPr>
        <p:spPr>
          <a:xfrm rot="16200000">
            <a:off x="8748911" y="3671486"/>
            <a:ext cx="3069038" cy="2856708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C0CACEC-ED90-4A23-ADD5-8D253AFFD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MRP</a:t>
            </a:r>
            <a:r>
              <a:rPr lang="ko-KR" altLang="en-US" dirty="0"/>
              <a:t> 를 위한 </a:t>
            </a:r>
            <a:r>
              <a:rPr lang="ko-KR" altLang="en-US" dirty="0" err="1"/>
              <a:t>벨만</a:t>
            </a:r>
            <a:r>
              <a:rPr lang="ko-KR" altLang="en-US" dirty="0"/>
              <a:t> 방정식 </a:t>
            </a:r>
            <a:r>
              <a:rPr lang="en-US" altLang="ko-KR" dirty="0"/>
              <a:t>(1)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82B15AE-9E87-4465-93F0-AB4CA06F7B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8156" y="1825624"/>
                <a:ext cx="11215688" cy="453072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1" dirty="0">
                        <a:latin typeface="Cambria Math" panose="02040503050406030204" pitchFamily="18" charset="0"/>
                      </a:rPr>
                      <m:t>𝐄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ko-KR" sz="20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sz="20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altLang="ko-KR" sz="2000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1" dirty="0">
                        <a:latin typeface="Cambria Math" panose="02040503050406030204" pitchFamily="18" charset="0"/>
                      </a:rPr>
                      <m:t>𝐄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ko-KR" sz="20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)|</m:t>
                        </m:r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sz="20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 왜 이렇게 식이 </a:t>
                </a:r>
                <a:r>
                  <a:rPr lang="ko-KR" altLang="en-US" sz="2000" dirty="0" err="1"/>
                  <a:t>바뀌어지는가</a:t>
                </a:r>
                <a:r>
                  <a:rPr lang="en-US" altLang="ko-KR" sz="2000" dirty="0"/>
                  <a:t>? </a:t>
                </a:r>
                <a:r>
                  <a:rPr lang="ko-KR" altLang="en-US" sz="2000" dirty="0"/>
                  <a:t>에 대한 직관적인 이해</a:t>
                </a:r>
                <a:endParaRPr lang="en-US" altLang="ko-KR" sz="2000" dirty="0"/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1" dirty="0">
                        <a:latin typeface="Cambria Math" panose="02040503050406030204" pitchFamily="18" charset="0"/>
                      </a:rPr>
                      <m:t>𝐄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 dirty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altLang="ko-KR" sz="2000" i="1" dirty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sz="2000" dirty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2000" dirty="0"/>
                  <a:t> </a:t>
                </a:r>
              </a:p>
              <a:p>
                <a:pPr marL="0" indent="0">
                  <a:buNone/>
                </a:pPr>
                <a:r>
                  <a:rPr lang="en-US" altLang="ko-KR" sz="2000" dirty="0"/>
                  <a:t>= </a:t>
                </a:r>
                <a:r>
                  <a:rPr lang="ko-KR" altLang="en-US" sz="1600" dirty="0"/>
                  <a:t>현재 </a:t>
                </a:r>
                <a:r>
                  <a:rPr lang="en-US" altLang="ko-KR" sz="1600" dirty="0"/>
                  <a:t>state </a:t>
                </a:r>
                <a:r>
                  <a:rPr lang="ko-KR" altLang="en-US" sz="1600" dirty="0"/>
                  <a:t>에서 바라보는 다음 </a:t>
                </a:r>
                <a:r>
                  <a:rPr lang="en-US" altLang="ko-KR" sz="1600" dirty="0"/>
                  <a:t>state </a:t>
                </a:r>
                <a:r>
                  <a:rPr lang="ko-KR" altLang="en-US" sz="1600" dirty="0"/>
                  <a:t>에서 기대되는 </a:t>
                </a:r>
                <a:r>
                  <a:rPr lang="en-US" altLang="ko-KR" sz="1600" dirty="0"/>
                  <a:t>return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ko-KR" sz="1600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1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600" i="1" dirty="0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ko-KR" altLang="en-US" sz="1600" dirty="0"/>
                  <a:t> 평균</a:t>
                </a:r>
                <a:r>
                  <a:rPr lang="ko-KR" altLang="en-US" sz="2000" dirty="0"/>
                  <a:t> </a:t>
                </a:r>
                <a:r>
                  <a:rPr lang="en-US" altLang="ko-KR" sz="2000" dirty="0"/>
                  <a:t> </a:t>
                </a:r>
              </a:p>
              <a:p>
                <a:pPr marL="0" indent="0">
                  <a:buNone/>
                </a:pPr>
                <a:r>
                  <a:rPr lang="en-US" altLang="ko-KR" sz="2000" dirty="0"/>
                  <a:t>= </a:t>
                </a:r>
                <a14:m>
                  <m:oMath xmlns:m="http://schemas.openxmlformats.org/officeDocument/2006/math">
                    <m:r>
                      <a:rPr lang="en-US" altLang="ko-KR" sz="2000" b="1" dirty="0">
                        <a:latin typeface="Cambria Math" panose="02040503050406030204" pitchFamily="18" charset="0"/>
                      </a:rPr>
                      <m:t>𝐄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20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ko-KR" sz="200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altLang="ko-KR" sz="200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en-US" altLang="ko-KR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</m:d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sz="200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sz="2000" dirty="0"/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sz="2000" b="1" dirty="0">
                        <a:latin typeface="Cambria Math" panose="02040503050406030204" pitchFamily="18" charset="0"/>
                      </a:rPr>
                      <m:t>𝐄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ko-KR" sz="20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sz="20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altLang="ko-KR" sz="2000" dirty="0"/>
                  <a:t> =</a:t>
                </a:r>
                <a14:m>
                  <m:oMath xmlns:m="http://schemas.openxmlformats.org/officeDocument/2006/math">
                    <m: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1" dirty="0">
                        <a:latin typeface="Cambria Math" panose="02040503050406030204" pitchFamily="18" charset="0"/>
                      </a:rPr>
                      <m:t>𝐄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sz="20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altLang="ko-KR" sz="2000" dirty="0"/>
                  <a:t> +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ko-KR" sz="2000" b="1" dirty="0">
                        <a:latin typeface="Cambria Math" panose="02040503050406030204" pitchFamily="18" charset="0"/>
                      </a:rPr>
                      <m:t>𝐄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sz="20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altLang="ko-KR" sz="2000" dirty="0"/>
              </a:p>
              <a:p>
                <a:pPr marL="0" indent="0">
                  <a:buNone/>
                </a:pPr>
                <a:r>
                  <a:rPr lang="ko-KR" altLang="en-US" sz="2000" dirty="0"/>
                  <a:t>보는 관점의 차이이다</a:t>
                </a:r>
                <a:r>
                  <a:rPr lang="en-US" altLang="ko-KR" sz="2000" dirty="0"/>
                  <a:t>. </a:t>
                </a:r>
                <a:r>
                  <a:rPr lang="ko-KR" altLang="en-US" sz="2000" dirty="0"/>
                  <a:t>오른쪽 그림을 보자</a:t>
                </a:r>
                <a:r>
                  <a:rPr lang="en-US" altLang="ko-KR" sz="2000" dirty="0"/>
                  <a:t>.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82B15AE-9E87-4465-93F0-AB4CA06F7B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8156" y="1825624"/>
                <a:ext cx="11215688" cy="4530725"/>
              </a:xfrm>
              <a:blipFill>
                <a:blip r:embed="rId3"/>
                <a:stretch>
                  <a:fillRect l="-5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0657EF-18F2-44A6-AE94-1D9994117D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/>
              <a:t>마르코프</a:t>
            </a:r>
            <a:r>
              <a:rPr lang="en-US" altLang="ko-KR" dirty="0"/>
              <a:t>-</a:t>
            </a:r>
            <a:r>
              <a:rPr lang="ko-KR" altLang="en-US" dirty="0"/>
              <a:t>보상 과정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BE2319E-9C6D-416A-956D-820DCA67C1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err="1"/>
              <a:t>벨만</a:t>
            </a:r>
            <a:r>
              <a:rPr lang="ko-KR" altLang="en-US" dirty="0"/>
              <a:t> 방정식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1610D87A-8D6D-4D83-9343-F84C898407EA}"/>
                  </a:ext>
                </a:extLst>
              </p:cNvPr>
              <p:cNvSpPr/>
              <p:nvPr/>
            </p:nvSpPr>
            <p:spPr>
              <a:xfrm>
                <a:off x="7315201" y="4868676"/>
                <a:ext cx="685800" cy="68580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1610D87A-8D6D-4D83-9343-F84C898407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201" y="4868676"/>
                <a:ext cx="685800" cy="68580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타원 6">
            <a:extLst>
              <a:ext uri="{FF2B5EF4-FFF2-40B4-BE49-F238E27FC236}">
                <a16:creationId xmlns:a16="http://schemas.microsoft.com/office/drawing/2014/main" id="{7C5706CB-B120-4C7F-AC49-43DE306ED38C}"/>
              </a:ext>
            </a:extLst>
          </p:cNvPr>
          <p:cNvSpPr/>
          <p:nvPr/>
        </p:nvSpPr>
        <p:spPr>
          <a:xfrm>
            <a:off x="8543925" y="3782826"/>
            <a:ext cx="685800" cy="6858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B0A5B4F-1BC6-4BA4-A230-762BFAA888E1}"/>
              </a:ext>
            </a:extLst>
          </p:cNvPr>
          <p:cNvSpPr/>
          <p:nvPr/>
        </p:nvSpPr>
        <p:spPr>
          <a:xfrm>
            <a:off x="8543925" y="4764275"/>
            <a:ext cx="685800" cy="6858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D6B50ACD-30E8-4EA0-AD2D-4E0B0A38F0D8}"/>
              </a:ext>
            </a:extLst>
          </p:cNvPr>
          <p:cNvSpPr/>
          <p:nvPr/>
        </p:nvSpPr>
        <p:spPr>
          <a:xfrm>
            <a:off x="10571558" y="4309469"/>
            <a:ext cx="685800" cy="6858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FD60A28-EEF8-4058-92A7-FAFEFA209C02}"/>
              </a:ext>
            </a:extLst>
          </p:cNvPr>
          <p:cNvSpPr/>
          <p:nvPr/>
        </p:nvSpPr>
        <p:spPr>
          <a:xfrm>
            <a:off x="10571558" y="5142983"/>
            <a:ext cx="685800" cy="6858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A78459CF-E4DD-4B75-8ED7-3B1ABF2DE395}"/>
                  </a:ext>
                </a:extLst>
              </p:cNvPr>
              <p:cNvSpPr/>
              <p:nvPr/>
            </p:nvSpPr>
            <p:spPr>
              <a:xfrm>
                <a:off x="8224983" y="6392157"/>
                <a:ext cx="132368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A78459CF-E4DD-4B75-8ED7-3B1ABF2DE3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4983" y="6392157"/>
                <a:ext cx="1323684" cy="369332"/>
              </a:xfrm>
              <a:prstGeom prst="rect">
                <a:avLst/>
              </a:prstGeom>
              <a:blipFill>
                <a:blip r:embed="rId6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C040FCA6-7D99-4AA5-80FB-EDB59AF6BA8D}"/>
                  </a:ext>
                </a:extLst>
              </p:cNvPr>
              <p:cNvSpPr/>
              <p:nvPr/>
            </p:nvSpPr>
            <p:spPr>
              <a:xfrm>
                <a:off x="7425152" y="6392157"/>
                <a:ext cx="4658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C040FCA6-7D99-4AA5-80FB-EDB59AF6BA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5152" y="6392157"/>
                <a:ext cx="465897" cy="369332"/>
              </a:xfrm>
              <a:prstGeom prst="rect">
                <a:avLst/>
              </a:prstGeom>
              <a:blipFill>
                <a:blip r:embed="rId7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F29F4084-C38D-45A8-921E-5358B9BE0E8C}"/>
                  </a:ext>
                </a:extLst>
              </p:cNvPr>
              <p:cNvSpPr/>
              <p:nvPr/>
            </p:nvSpPr>
            <p:spPr>
              <a:xfrm>
                <a:off x="7134225" y="5554476"/>
                <a:ext cx="104775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F29F4084-C38D-45A8-921E-5358B9BE0E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4225" y="5554476"/>
                <a:ext cx="104775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B0620CAF-826B-49D6-8E67-0374FD15A3D1}"/>
                  </a:ext>
                </a:extLst>
              </p:cNvPr>
              <p:cNvSpPr/>
              <p:nvPr/>
            </p:nvSpPr>
            <p:spPr>
              <a:xfrm>
                <a:off x="10263333" y="6392157"/>
                <a:ext cx="132368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B0620CAF-826B-49D6-8E67-0374FD15A3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3333" y="6392157"/>
                <a:ext cx="1323684" cy="369332"/>
              </a:xfrm>
              <a:prstGeom prst="rect">
                <a:avLst/>
              </a:prstGeom>
              <a:blipFill>
                <a:blip r:embed="rId9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541A1136-45D5-4905-90EF-9712043B168F}"/>
              </a:ext>
            </a:extLst>
          </p:cNvPr>
          <p:cNvCxnSpPr>
            <a:stCxn id="8" idx="6"/>
            <a:endCxn id="10" idx="2"/>
          </p:cNvCxnSpPr>
          <p:nvPr/>
        </p:nvCxnSpPr>
        <p:spPr>
          <a:xfrm flipV="1">
            <a:off x="9229725" y="4652369"/>
            <a:ext cx="1341833" cy="4548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47154BF-2423-4083-BA12-8A97DB09D060}"/>
              </a:ext>
            </a:extLst>
          </p:cNvPr>
          <p:cNvCxnSpPr>
            <a:stCxn id="8" idx="6"/>
            <a:endCxn id="11" idx="2"/>
          </p:cNvCxnSpPr>
          <p:nvPr/>
        </p:nvCxnSpPr>
        <p:spPr>
          <a:xfrm>
            <a:off x="9229725" y="5107175"/>
            <a:ext cx="1341833" cy="3787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화살표: 아래쪽 20">
            <a:extLst>
              <a:ext uri="{FF2B5EF4-FFF2-40B4-BE49-F238E27FC236}">
                <a16:creationId xmlns:a16="http://schemas.microsoft.com/office/drawing/2014/main" id="{1F32F448-D255-418C-A8F8-A7230B1B2A35}"/>
              </a:ext>
            </a:extLst>
          </p:cNvPr>
          <p:cNvSpPr/>
          <p:nvPr/>
        </p:nvSpPr>
        <p:spPr>
          <a:xfrm>
            <a:off x="8738914" y="5923808"/>
            <a:ext cx="295819" cy="3851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503267A5-47E0-4AB0-93E0-2F8F734BA21E}"/>
              </a:ext>
            </a:extLst>
          </p:cNvPr>
          <p:cNvSpPr/>
          <p:nvPr/>
        </p:nvSpPr>
        <p:spPr>
          <a:xfrm>
            <a:off x="10766549" y="5923808"/>
            <a:ext cx="295819" cy="3851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A281FF28-C5D0-4D6D-9ECF-3A54718BC26D}"/>
                  </a:ext>
                </a:extLst>
              </p:cNvPr>
              <p:cNvSpPr/>
              <p:nvPr/>
            </p:nvSpPr>
            <p:spPr>
              <a:xfrm>
                <a:off x="7007099" y="3380930"/>
                <a:ext cx="375945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𝐄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altLang="ko-KR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1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en-US" altLang="ko-KR" b="1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  <m:r>
                                    <a:rPr lang="en-US" altLang="ko-KR" b="1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b="1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ko-KR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altLang="ko-KR" b="1" dirty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𝐄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i="1" dirty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lang="en-US" altLang="ko-KR" i="1" dirty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i="1" dirty="0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 dirty="0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 dirty="0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altLang="ko-KR" i="1" dirty="0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+2</m:t>
                                          </m:r>
                                        </m:sub>
                                      </m:sSub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altLang="ko-KR" i="1" dirty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 dirty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altLang="ko-KR" i="1" dirty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ko-KR" dirty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ko-KR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ko-KR" i="1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sSub>
                            <m:sSubPr>
                              <m:ctrlPr>
                                <a:rPr lang="en-US" altLang="ko-KR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A281FF28-C5D0-4D6D-9ECF-3A54718BC2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7099" y="3380930"/>
                <a:ext cx="3759450" cy="369332"/>
              </a:xfrm>
              <a:prstGeom prst="rect">
                <a:avLst/>
              </a:prstGeom>
              <a:blipFill>
                <a:blip r:embed="rId13"/>
                <a:stretch>
                  <a:fillRect t="-118333" b="-19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33734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1894C7-3BF8-49D8-B527-8AF4557A7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MRP</a:t>
            </a:r>
            <a:r>
              <a:rPr lang="ko-KR" altLang="en-US" dirty="0"/>
              <a:t> 를 위한 </a:t>
            </a:r>
            <a:r>
              <a:rPr lang="ko-KR" altLang="en-US" dirty="0" err="1"/>
              <a:t>벨만</a:t>
            </a:r>
            <a:r>
              <a:rPr lang="ko-KR" altLang="en-US" dirty="0"/>
              <a:t> 방정식 </a:t>
            </a:r>
            <a:r>
              <a:rPr lang="en-US" altLang="ko-KR" dirty="0"/>
              <a:t>(2)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ABD085E-2389-4885-8B98-5F7117720B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1" dirty="0">
                          <a:latin typeface="Cambria Math" panose="02040503050406030204" pitchFamily="18" charset="0"/>
                        </a:rPr>
                        <m:t>𝐄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)|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𝛾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altLang="ko-KR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ko-KR" i="0" dirty="0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ko-KR" i="0" dirty="0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0" dirty="0" smtClean="0">
                                  <a:latin typeface="Cambria Math" panose="02040503050406030204" pitchFamily="18" charset="0"/>
                                </a:rPr>
                                <m:t>𝐏</m:t>
                              </m:r>
                            </m:e>
                            <m:sub>
                              <m:r>
                                <a:rPr lang="en-US" altLang="ko-KR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b>
                          </m:sSub>
                          <m: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US" altLang="ko-KR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 dirty="0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ko-KR" i="0" dirty="0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  <m:r>
                        <a:rPr lang="en-US" altLang="ko-KR" b="0" i="0" dirty="0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altLang="ko-KR" b="0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ko-KR" sz="16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1">
                              <a:latin typeface="Cambria Math" panose="02040503050406030204" pitchFamily="18" charset="0"/>
                            </a:rPr>
                            <m:t>𝐏</m:t>
                          </m:r>
                        </m:e>
                        <m:sub>
                          <m:sSup>
                            <m:sSup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>
                                  <a:latin typeface="Cambria Math" panose="02040503050406030204" pitchFamily="18" charset="0"/>
                                </a:rPr>
                                <m:t>ss</m:t>
                              </m:r>
                            </m:e>
                            <m:sup>
                              <m:r>
                                <a:rPr lang="en-US" altLang="ko-KR" sz="120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r>
                        <a:rPr lang="en-US" altLang="ko-KR" sz="12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200">
                          <a:latin typeface="Cambria Math" panose="02040503050406030204" pitchFamily="18" charset="0"/>
                        </a:rPr>
                        <m:t>ℙ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120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ko-KR" sz="120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"/>
                              <m:endChr m:val="|"/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ko-KR" sz="120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sSub>
                            <m:sSub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12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 :</m:t>
                      </m:r>
                      <m:sSub>
                        <m:sSub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1">
                              <a:latin typeface="Cambria Math" panose="02040503050406030204" pitchFamily="18" charset="0"/>
                            </a:rPr>
                            <m:t>𝐏</m:t>
                          </m:r>
                        </m:e>
                        <m:sub>
                          <m:sSup>
                            <m:sSup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>
                                  <a:latin typeface="Cambria Math" panose="02040503050406030204" pitchFamily="18" charset="0"/>
                                </a:rPr>
                                <m:t>ss</m:t>
                              </m:r>
                            </m:e>
                            <m:sup>
                              <m:r>
                                <a:rPr lang="en-US" altLang="ko-KR" sz="120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𝑠𝑡𝑎𝑡𝑒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𝑡𝑟𝑎𝑛𝑠𝑖𝑡𝑖𝑜𝑛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𝑝𝑟𝑜𝑏𝑎𝑏𝑖𝑙𝑖𝑡𝑦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ABD085E-2389-4885-8B98-5F7117720B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b="-84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F890FF4-DAD0-40A1-99CF-5BA92E0711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/>
              <a:t>마르코프</a:t>
            </a:r>
            <a:r>
              <a:rPr lang="en-US" altLang="ko-KR" dirty="0"/>
              <a:t>-</a:t>
            </a:r>
            <a:r>
              <a:rPr lang="ko-KR" altLang="en-US" dirty="0"/>
              <a:t>보상 과정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B91ABDB-629C-4814-BFF8-E7FC917395C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err="1"/>
              <a:t>벨만</a:t>
            </a:r>
            <a:r>
              <a:rPr lang="ko-KR" altLang="en-US" dirty="0"/>
              <a:t> 방정식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A0714839-C245-4883-AC07-982C453E6855}"/>
                  </a:ext>
                </a:extLst>
              </p:cNvPr>
              <p:cNvSpPr/>
              <p:nvPr/>
            </p:nvSpPr>
            <p:spPr>
              <a:xfrm>
                <a:off x="4492042" y="3223645"/>
                <a:ext cx="685800" cy="6858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A0714839-C245-4883-AC07-982C453E68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2042" y="3223645"/>
                <a:ext cx="685800" cy="6858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타원 7">
            <a:extLst>
              <a:ext uri="{FF2B5EF4-FFF2-40B4-BE49-F238E27FC236}">
                <a16:creationId xmlns:a16="http://schemas.microsoft.com/office/drawing/2014/main" id="{56445935-849C-4092-9F8F-878DB8423796}"/>
              </a:ext>
            </a:extLst>
          </p:cNvPr>
          <p:cNvSpPr/>
          <p:nvPr/>
        </p:nvSpPr>
        <p:spPr>
          <a:xfrm>
            <a:off x="6471669" y="2482093"/>
            <a:ext cx="685800" cy="685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1E4C8C4-8310-4949-9751-ED483E80AB0A}"/>
              </a:ext>
            </a:extLst>
          </p:cNvPr>
          <p:cNvSpPr/>
          <p:nvPr/>
        </p:nvSpPr>
        <p:spPr>
          <a:xfrm>
            <a:off x="6471669" y="3909445"/>
            <a:ext cx="685800" cy="685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15BE7E3-6514-45E5-856A-2DE2B12F1ADB}"/>
              </a:ext>
            </a:extLst>
          </p:cNvPr>
          <p:cNvCxnSpPr>
            <a:stCxn id="7" idx="6"/>
            <a:endCxn id="8" idx="2"/>
          </p:cNvCxnSpPr>
          <p:nvPr/>
        </p:nvCxnSpPr>
        <p:spPr>
          <a:xfrm flipV="1">
            <a:off x="5177842" y="2824993"/>
            <a:ext cx="1293827" cy="7415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DDA83F9-40DE-46EF-93EB-B4E8A47264C8}"/>
              </a:ext>
            </a:extLst>
          </p:cNvPr>
          <p:cNvCxnSpPr>
            <a:stCxn id="7" idx="6"/>
            <a:endCxn id="9" idx="2"/>
          </p:cNvCxnSpPr>
          <p:nvPr/>
        </p:nvCxnSpPr>
        <p:spPr>
          <a:xfrm>
            <a:off x="5177842" y="3566545"/>
            <a:ext cx="1293827" cy="685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C41568E5-99D4-4E50-B3E9-BCB0EA01C60B}"/>
                  </a:ext>
                </a:extLst>
              </p:cNvPr>
              <p:cNvSpPr/>
              <p:nvPr/>
            </p:nvSpPr>
            <p:spPr>
              <a:xfrm>
                <a:off x="4483981" y="3381879"/>
                <a:ext cx="7019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C41568E5-99D4-4E50-B3E9-BCB0EA01C6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3981" y="3381879"/>
                <a:ext cx="70192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8C6C5CFB-8D53-4C30-9ACB-E0B1AA2FE5DF}"/>
                  </a:ext>
                </a:extLst>
              </p:cNvPr>
              <p:cNvSpPr/>
              <p:nvPr/>
            </p:nvSpPr>
            <p:spPr>
              <a:xfrm>
                <a:off x="6436325" y="3381879"/>
                <a:ext cx="7564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8C6C5CFB-8D53-4C30-9ACB-E0B1AA2FE5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6325" y="3381879"/>
                <a:ext cx="75648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61602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837414-C37B-48DF-B27A-A83A97574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 </a:t>
            </a:r>
            <a:r>
              <a:rPr lang="en-US" altLang="ko-KR" dirty="0"/>
              <a:t>: </a:t>
            </a:r>
            <a:r>
              <a:rPr lang="ko-KR" altLang="en-US" dirty="0"/>
              <a:t>학생의 인생 </a:t>
            </a:r>
            <a:r>
              <a:rPr lang="ko-KR" altLang="en-US" dirty="0" err="1"/>
              <a:t>마르코프</a:t>
            </a:r>
            <a:r>
              <a:rPr lang="en-US" altLang="ko-KR" dirty="0"/>
              <a:t>-</a:t>
            </a:r>
            <a:r>
              <a:rPr lang="ko-KR" altLang="en-US" dirty="0"/>
              <a:t>보상 과정에서 </a:t>
            </a:r>
            <a:r>
              <a:rPr lang="ko-KR" altLang="en-US" dirty="0" err="1"/>
              <a:t>벨만</a:t>
            </a:r>
            <a:r>
              <a:rPr lang="ko-KR" altLang="en-US" dirty="0"/>
              <a:t> 방정식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FF8224D-454C-4E66-84A6-642EA288FA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원 안에 들은 값 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상황 평가 함수 값</a:t>
                </a:r>
                <a:endParaRPr lang="en-US" altLang="ko-KR" dirty="0"/>
              </a:p>
              <a:p>
                <a:r>
                  <a:rPr lang="ko-KR" altLang="en-US" dirty="0"/>
                  <a:t>붉은 원 안의 </a:t>
                </a:r>
                <a:r>
                  <a:rPr lang="en-US" altLang="ko-KR" dirty="0"/>
                  <a:t>4.3 </a:t>
                </a:r>
                <a:r>
                  <a:rPr lang="ko-KR" altLang="en-US" dirty="0"/>
                  <a:t>이 실제로 나오는가</a:t>
                </a:r>
                <a:r>
                  <a:rPr lang="en-US" altLang="ko-KR" dirty="0"/>
                  <a:t>?</a:t>
                </a:r>
              </a:p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𝛾</m:t>
                    </m:r>
                    <m:nary>
                      <m:naryPr>
                        <m:chr m:val="∑"/>
                        <m:limLoc m:val="undOvr"/>
                        <m:grow m:val="on"/>
                        <m:supHide m:val="on"/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ko-KR" dirty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ko-KR" dirty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dirty="0">
                                <a:latin typeface="Cambria Math" panose="02040503050406030204" pitchFamily="18" charset="0"/>
                              </a:rPr>
                              <m:t>𝐏</m:t>
                            </m:r>
                          </m:e>
                          <m:sub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𝑠𝑠</m:t>
                            </m:r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b>
                        </m:s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𝑣</m:t>
                        </m:r>
                        <m:d>
                          <m:d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altLang="ko-KR" dirty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nary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FF8224D-454C-4E66-84A6-642EA288FA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07" t="-18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A7B6F2-E42A-4475-8BDE-E975411B687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/>
              <a:t>마르코프</a:t>
            </a:r>
            <a:r>
              <a:rPr lang="en-US" altLang="ko-KR" dirty="0"/>
              <a:t>-</a:t>
            </a:r>
            <a:r>
              <a:rPr lang="ko-KR" altLang="en-US" dirty="0"/>
              <a:t>보상 과정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AE77361-3678-4B56-B2F3-D6F5E9A91BD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err="1"/>
              <a:t>벨만</a:t>
            </a:r>
            <a:r>
              <a:rPr lang="ko-KR" altLang="en-US" dirty="0"/>
              <a:t> 방정식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267FB9E-1F37-4163-9867-66801E14CA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4545" y="1562102"/>
            <a:ext cx="5809299" cy="527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1316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99E5F2-8C2F-4FCA-A488-9CD32A324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벨만</a:t>
            </a:r>
            <a:r>
              <a:rPr lang="ko-KR" altLang="en-US" dirty="0"/>
              <a:t> 방정식을 행렬 형태로 표현하기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CD763FC-2676-436B-8BFF-792BCA534D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dirty="0"/>
                  <a:t>따라서 </a:t>
                </a:r>
                <a:r>
                  <a:rPr lang="ko-KR" altLang="en-US" dirty="0" err="1"/>
                  <a:t>벨만</a:t>
                </a:r>
                <a:r>
                  <a:rPr lang="ko-KR" altLang="en-US" dirty="0"/>
                  <a:t> 방정식은 명확하게 행렬로 표현할 수 있다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여기서 </a:t>
                </a:r>
                <a:r>
                  <a:rPr lang="en-US" altLang="ko-KR" dirty="0"/>
                  <a:t>n </a:t>
                </a:r>
                <a:r>
                  <a:rPr lang="ko-KR" altLang="en-US" dirty="0"/>
                  <a:t>은 상태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의 개수</a:t>
                </a: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b="1" i="0"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b="1" i="0">
                          <a:latin typeface="Cambria Math" panose="02040503050406030204" pitchFamily="18" charset="0"/>
                        </a:rPr>
                        <m:t>𝐑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𝐏𝐯</m:t>
                      </m:r>
                    </m:oMath>
                  </m:oMathPara>
                </a14:m>
                <a:endParaRPr lang="en-US" altLang="ko-KR" b="1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dirty="0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ko-KR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 dirty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ko-KR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dirty="0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ko-KR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dirty="0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ko-KR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𝛾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>
                                        <a:latin typeface="Cambria Math" panose="02040503050406030204" pitchFamily="18" charset="0"/>
                                      </a:rPr>
                                      <m:t>𝐏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>
                                        <a:latin typeface="Cambria Math" panose="02040503050406030204" pitchFamily="18" charset="0"/>
                                      </a:rPr>
                                      <m:t>𝐏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>
                                        <a:latin typeface="Cambria Math" panose="02040503050406030204" pitchFamily="18" charset="0"/>
                                      </a:rPr>
                                      <m:t>𝐏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>
                                        <a:latin typeface="Cambria Math" panose="02040503050406030204" pitchFamily="18" charset="0"/>
                                      </a:rPr>
                                      <m:t>𝐏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𝑛𝑛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 dirty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ko-KR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 dirty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ko-KR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Ex.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altLang="ko-KR" i="1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𝐏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brk m:alnAt="7"/>
                      </m:rPr>
                      <a:rPr lang="en-US" altLang="ko-KR" i="1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𝐏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brk m:alnAt="7"/>
                      </m:rPr>
                      <a:rPr lang="en-US" altLang="ko-KR" i="1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𝐏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m:rPr>
                        <m:brk m:alnAt="7"/>
                      </m:rPr>
                      <a:rPr lang="en-US" altLang="ko-KR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m:rPr>
                        <m:brk m:alnAt="7"/>
                      </m:rP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sz="1600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16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600" dirty="0"/>
                  <a:t>상황 평가 </a:t>
                </a:r>
                <a:r>
                  <a:rPr lang="en-US" altLang="ko-KR" sz="1600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600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1600" dirty="0"/>
                  <a:t> (</a:t>
                </a:r>
                <a:r>
                  <a:rPr lang="ko-KR" altLang="en-US" sz="1600" dirty="0"/>
                  <a:t>즉</a:t>
                </a:r>
                <a:r>
                  <a:rPr lang="en-US" altLang="ko-KR" sz="1600" dirty="0"/>
                  <a:t>,</a:t>
                </a:r>
                <a:r>
                  <a:rPr lang="ko-KR" altLang="en-US" sz="1600" dirty="0"/>
                  <a:t> 현재</a:t>
                </a:r>
                <a14:m>
                  <m:oMath xmlns:m="http://schemas.openxmlformats.org/officeDocument/2006/math">
                    <m:r>
                      <a:rPr lang="en-US" altLang="ko-KR" sz="16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600" i="1" dirty="0">
                        <a:latin typeface="Cambria Math" panose="02040503050406030204" pitchFamily="18" charset="0"/>
                      </a:rPr>
                      <m:t>𝑠𝑡𝑎𝑡𝑒</m:t>
                    </m:r>
                    <m:r>
                      <a:rPr lang="en-US" altLang="ko-KR" sz="16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600" i="1" dirty="0">
                        <a:latin typeface="Cambria Math" panose="02040503050406030204" pitchFamily="18" charset="0"/>
                      </a:rPr>
                      <m:t>자체에</m:t>
                    </m:r>
                    <m:r>
                      <a:rPr lang="en-US" altLang="ko-KR" sz="16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600" i="1" dirty="0" smtClean="0">
                        <a:latin typeface="Cambria Math" panose="02040503050406030204" pitchFamily="18" charset="0"/>
                      </a:rPr>
                      <m:t>붙</m:t>
                    </m:r>
                    <m:r>
                      <a:rPr lang="ko-KR" altLang="en-US" sz="1600" i="1" dirty="0">
                        <a:latin typeface="Cambria Math" panose="02040503050406030204" pitchFamily="18" charset="0"/>
                      </a:rPr>
                      <m:t>는</m:t>
                    </m:r>
                    <m:r>
                      <a:rPr lang="en-US" altLang="ko-KR" sz="16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600" i="1" dirty="0">
                        <a:latin typeface="Cambria Math" panose="02040503050406030204" pitchFamily="18" charset="0"/>
                      </a:rPr>
                      <m:t>𝑟𝑒𝑤𝑎𝑟𝑑</m:t>
                    </m:r>
                  </m:oMath>
                </a14:m>
                <a:r>
                  <a:rPr lang="en-US" altLang="ko-KR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ko-KR" sz="1600" dirty="0"/>
                  <a:t>) +  </a:t>
                </a:r>
                <a:r>
                  <a:rPr lang="ko-KR" altLang="en-US" sz="1600" dirty="0"/>
                  <a:t>상태</a:t>
                </a:r>
                <a:r>
                  <a:rPr lang="en-US" altLang="ko-KR" sz="1600" dirty="0"/>
                  <a:t> n </a:t>
                </a:r>
                <a:r>
                  <a:rPr lang="ko-KR" altLang="en-US" sz="1600" dirty="0"/>
                  <a:t>에서 상태</a:t>
                </a:r>
                <a:r>
                  <a:rPr lang="en-US" altLang="ko-KR" sz="1600" dirty="0"/>
                  <a:t> 1</a:t>
                </a:r>
                <a:r>
                  <a:rPr lang="ko-KR" altLang="en-US" sz="1600" dirty="0"/>
                  <a:t>로 갈 확률 </a:t>
                </a:r>
                <a:r>
                  <a:rPr lang="en-US" altLang="ko-KR" sz="1600" dirty="0"/>
                  <a:t>* </a:t>
                </a:r>
                <a:r>
                  <a:rPr lang="ko-KR" altLang="en-US" sz="1600" dirty="0"/>
                  <a:t>상태</a:t>
                </a:r>
                <a:r>
                  <a:rPr lang="en-US" altLang="ko-KR" sz="1600" dirty="0"/>
                  <a:t> 1</a:t>
                </a:r>
                <a:r>
                  <a:rPr lang="ko-KR" altLang="en-US" sz="1600" dirty="0"/>
                  <a:t>의 상황평가 </a:t>
                </a:r>
                <a:r>
                  <a:rPr lang="en-US" altLang="ko-KR" sz="1600" dirty="0"/>
                  <a:t>+ …</a:t>
                </a:r>
              </a:p>
              <a:p>
                <a:pPr marL="0" indent="0">
                  <a:buNone/>
                </a:pPr>
                <a:endParaRPr lang="en-US" altLang="ko-KR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𝛾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ko-KR" dirty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ko-KR" dirty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dirty="0">
                                  <a:latin typeface="Cambria Math" panose="02040503050406030204" pitchFamily="18" charset="0"/>
                                </a:rPr>
                                <m:t>𝐏</m:t>
                              </m:r>
                            </m:e>
                            <m:sub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𝑠𝑠</m:t>
                              </m:r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b>
                          </m:sSub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ko-KR" dirty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CD763FC-2676-436B-8BFF-792BCA534D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5" t="-18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9EE0689-F00F-4649-B353-D5B76D1C3B5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/>
              <a:t>마르코프</a:t>
            </a:r>
            <a:r>
              <a:rPr lang="en-US" altLang="ko-KR" dirty="0"/>
              <a:t>-</a:t>
            </a:r>
            <a:r>
              <a:rPr lang="ko-KR" altLang="en-US" dirty="0"/>
              <a:t>보상 과정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DD6E408-974D-4417-BE86-63D9EE8A02A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err="1"/>
              <a:t>벨만</a:t>
            </a:r>
            <a:r>
              <a:rPr lang="ko-KR" altLang="en-US" dirty="0"/>
              <a:t> 방정식</a:t>
            </a:r>
          </a:p>
        </p:txBody>
      </p:sp>
    </p:spTree>
    <p:extLst>
      <p:ext uri="{BB962C8B-B14F-4D97-AF65-F5344CB8AC3E}">
        <p14:creationId xmlns:p14="http://schemas.microsoft.com/office/powerpoint/2010/main" val="36553756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3C91C4-EADF-421E-BAC1-80124BC2C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보충</a:t>
            </a:r>
            <a:r>
              <a:rPr lang="en-US" altLang="ko-KR" dirty="0"/>
              <a:t>] </a:t>
            </a:r>
            <a:r>
              <a:rPr lang="ko-KR" altLang="en-US" dirty="0"/>
              <a:t>행렬의 덧셈과 곱셈</a:t>
            </a:r>
            <a:r>
              <a:rPr lang="en-US" altLang="ko-KR" dirty="0"/>
              <a:t>, Identity Matrix </a:t>
            </a:r>
            <a:r>
              <a:rPr lang="en-US" altLang="ko-KR" i="1" dirty="0" err="1"/>
              <a:t>i</a:t>
            </a:r>
            <a:endParaRPr lang="ko-KR" altLang="en-US" i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74A1FA-7E91-44FF-B5B5-CAFA559BD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99F3940-6BF4-4E6A-A0EC-F52B6E59E8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/>
              <a:t>마르코프</a:t>
            </a:r>
            <a:r>
              <a:rPr lang="en-US" altLang="ko-KR" dirty="0"/>
              <a:t>-</a:t>
            </a:r>
            <a:r>
              <a:rPr lang="ko-KR" altLang="en-US" dirty="0"/>
              <a:t>보상 과정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7F137EB-4FCA-4A96-9D21-9C0469D1EB5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err="1"/>
              <a:t>벨만</a:t>
            </a:r>
            <a:r>
              <a:rPr lang="ko-KR" altLang="en-US" dirty="0"/>
              <a:t> 방정식</a:t>
            </a:r>
          </a:p>
        </p:txBody>
      </p:sp>
    </p:spTree>
    <p:extLst>
      <p:ext uri="{BB962C8B-B14F-4D97-AF65-F5344CB8AC3E}">
        <p14:creationId xmlns:p14="http://schemas.microsoft.com/office/powerpoint/2010/main" val="14874865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6855A7-0B49-45B7-B212-1F88495E8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벨만</a:t>
            </a:r>
            <a:r>
              <a:rPr lang="ko-KR" altLang="en-US" dirty="0"/>
              <a:t> 방정식 풀기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307C03E-36F8-4F2A-9EAD-62B1D8C9DA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sz="1800" dirty="0"/>
                  <a:t>벨만 방정식은 선형 방정식이다</a:t>
                </a:r>
                <a:r>
                  <a:rPr lang="en-US" altLang="ko-KR" sz="1800" dirty="0"/>
                  <a:t>.</a:t>
                </a:r>
              </a:p>
              <a:p>
                <a:r>
                  <a:rPr lang="ko-KR" altLang="en-US" sz="1800" dirty="0"/>
                  <a:t>이것은 아래와 같이 바로 풀려버린다</a:t>
                </a:r>
                <a:r>
                  <a:rPr lang="en-US" altLang="ko-KR" sz="1800" dirty="0"/>
                  <a:t>.</a:t>
                </a:r>
              </a:p>
              <a:p>
                <a:endParaRPr lang="en-US" altLang="ko-KR" sz="1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b="1"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b="1">
                          <a:latin typeface="Cambria Math" panose="02040503050406030204" pitchFamily="18" charset="0"/>
                        </a:rPr>
                        <m:t>𝐑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altLang="ko-KR" b="1">
                          <a:latin typeface="Cambria Math" panose="02040503050406030204" pitchFamily="18" charset="0"/>
                        </a:rPr>
                        <m:t>𝐏𝐯</m:t>
                      </m:r>
                    </m:oMath>
                  </m:oMathPara>
                </a14:m>
                <a:endParaRPr lang="en-US" altLang="ko-KR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𝐏</m:t>
                          </m:r>
                        </m:e>
                      </m:d>
                      <m:r>
                        <a:rPr lang="ko-KR" altLang="en-US" b="1"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b="1">
                          <a:latin typeface="Cambria Math" panose="02040503050406030204" pitchFamily="18" charset="0"/>
                        </a:rPr>
                        <m:t>𝐑</m:t>
                      </m:r>
                    </m:oMath>
                  </m:oMathPara>
                </a14:m>
                <a:endParaRPr lang="en-US" altLang="ko-KR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b="1"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𝐏</m:t>
                              </m:r>
                            </m:e>
                          </m:d>
                        </m:e>
                        <m:sup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ko-KR" altLang="en-US" b="1">
                          <a:latin typeface="Cambria Math" panose="02040503050406030204" pitchFamily="18" charset="0"/>
                        </a:rPr>
                        <m:t>𝐑</m:t>
                      </m:r>
                    </m:oMath>
                  </m:oMathPara>
                </a14:m>
                <a:endParaRPr lang="en-US" altLang="ko-KR" b="1" dirty="0"/>
              </a:p>
              <a:p>
                <a:pPr marL="0" indent="0">
                  <a:buNone/>
                </a:pPr>
                <a:endParaRPr lang="en-US" altLang="ko-KR" b="1" dirty="0"/>
              </a:p>
              <a:p>
                <a:pPr marL="0" indent="0">
                  <a:buNone/>
                </a:pPr>
                <a:r>
                  <a:rPr lang="ko-KR" altLang="en-US" sz="1800" b="1" dirty="0"/>
                  <a:t>총</a:t>
                </a:r>
                <a:r>
                  <a:rPr lang="en-US" altLang="ko-KR" sz="1800" b="1" dirty="0"/>
                  <a:t> n </a:t>
                </a:r>
                <a:r>
                  <a:rPr lang="ko-KR" altLang="en-US" sz="1800" b="1" dirty="0"/>
                  <a:t>개의 상태에 대해서</a:t>
                </a:r>
                <a:r>
                  <a:rPr lang="en-US" altLang="ko-KR" sz="1800" b="1" dirty="0"/>
                  <a:t>, </a:t>
                </a:r>
                <a14:m>
                  <m:oMath xmlns:m="http://schemas.openxmlformats.org/officeDocument/2006/math">
                    <m:r>
                      <a:rPr lang="en-US" altLang="ko-KR" sz="1800" b="1" i="0" smtClean="0">
                        <a:latin typeface="Cambria Math" panose="02040503050406030204" pitchFamily="18" charset="0"/>
                      </a:rPr>
                      <m:t>𝐎</m:t>
                    </m:r>
                    <m:d>
                      <m:dPr>
                        <m:ctrlPr>
                          <a:rPr lang="en-US" altLang="ko-KR" sz="1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18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 b="1" i="0" smtClean="0">
                                <a:latin typeface="Cambria Math" panose="02040503050406030204" pitchFamily="18" charset="0"/>
                              </a:rPr>
                              <m:t>𝐧</m:t>
                            </m:r>
                          </m:e>
                          <m:sup>
                            <m:r>
                              <a:rPr lang="en-US" altLang="ko-KR" sz="1800" b="1" i="0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ko-KR" sz="1800" b="1" dirty="0"/>
                  <a:t> </a:t>
                </a:r>
                <a:r>
                  <a:rPr lang="ko-KR" altLang="en-US" sz="1800" b="1" dirty="0"/>
                  <a:t>시간에 풀린다</a:t>
                </a:r>
                <a:r>
                  <a:rPr lang="en-US" altLang="ko-KR" sz="1800" b="1" dirty="0"/>
                  <a:t>.</a:t>
                </a:r>
              </a:p>
              <a:p>
                <a:pPr marL="0" indent="0">
                  <a:buNone/>
                </a:pPr>
                <a:r>
                  <a:rPr lang="en-US" altLang="ko-KR" sz="1800" dirty="0"/>
                  <a:t>P </a:t>
                </a:r>
                <a:r>
                  <a:rPr lang="ko-KR" altLang="en-US" sz="1800" dirty="0"/>
                  <a:t>가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180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p>
                        <m:r>
                          <a:rPr lang="en-US" altLang="ko-KR" sz="18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1800" dirty="0"/>
                  <a:t> </a:t>
                </a:r>
                <a:r>
                  <a:rPr lang="ko-KR" altLang="en-US" sz="1800" dirty="0"/>
                  <a:t>크기의 행렬인데</a:t>
                </a:r>
                <a:r>
                  <a:rPr lang="en-US" altLang="ko-KR" sz="1800" dirty="0"/>
                  <a:t>, R </a:t>
                </a:r>
                <a:r>
                  <a:rPr lang="ko-KR" altLang="en-US" sz="1800" dirty="0"/>
                  <a:t>이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180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p>
                        <m:r>
                          <a:rPr lang="en-US" altLang="ko-KR" sz="18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ko-KR" altLang="en-US" sz="1800" dirty="0"/>
                  <a:t> 크기로 곱셈연산을 수행하므로</a:t>
                </a:r>
                <a:r>
                  <a:rPr lang="en-US" altLang="ko-KR" sz="1800" dirty="0"/>
                  <a:t>.</a:t>
                </a:r>
              </a:p>
              <a:p>
                <a:pPr marL="0" indent="0">
                  <a:buNone/>
                </a:pPr>
                <a:r>
                  <a:rPr lang="ko-KR" altLang="en-US" sz="1800" dirty="0"/>
                  <a:t>그런데</a:t>
                </a:r>
                <a:r>
                  <a:rPr lang="en-US" altLang="ko-KR" sz="1800" dirty="0"/>
                  <a:t>, </a:t>
                </a:r>
                <a:r>
                  <a:rPr lang="ko-KR" altLang="en-US" sz="1800" dirty="0"/>
                  <a:t>이렇게 </a:t>
                </a:r>
                <a:r>
                  <a:rPr lang="en-US" altLang="ko-KR" sz="1800" dirty="0"/>
                  <a:t>“</a:t>
                </a:r>
                <a:r>
                  <a:rPr lang="ko-KR" altLang="en-US" sz="1800" dirty="0"/>
                  <a:t>한방에</a:t>
                </a:r>
                <a:r>
                  <a:rPr lang="en-US" altLang="ko-KR" sz="1800" dirty="0"/>
                  <a:t>” </a:t>
                </a:r>
                <a:r>
                  <a:rPr lang="ko-KR" altLang="en-US" sz="1800" dirty="0"/>
                  <a:t>풀어버리는 것은 매우 작은 </a:t>
                </a:r>
                <a:r>
                  <a:rPr lang="ko-KR" altLang="en-US" sz="1800" dirty="0" err="1"/>
                  <a:t>마르코프</a:t>
                </a:r>
                <a:r>
                  <a:rPr lang="en-US" altLang="ko-KR" sz="1800" dirty="0"/>
                  <a:t>-</a:t>
                </a:r>
                <a:r>
                  <a:rPr lang="ko-KR" altLang="en-US" sz="1800" dirty="0"/>
                  <a:t>보상 과정 </a:t>
                </a:r>
                <a:r>
                  <a:rPr lang="en-US" altLang="ko-KR" sz="1800" dirty="0"/>
                  <a:t>(MRP) </a:t>
                </a:r>
                <a:r>
                  <a:rPr lang="ko-KR" altLang="en-US" sz="1800" dirty="0"/>
                  <a:t>풀이에서만 가능하다</a:t>
                </a:r>
                <a:r>
                  <a:rPr lang="en-US" altLang="ko-KR" sz="1800" dirty="0"/>
                  <a:t>.</a:t>
                </a:r>
              </a:p>
              <a:p>
                <a:pPr marL="0" indent="0">
                  <a:buNone/>
                </a:pPr>
                <a:r>
                  <a:rPr lang="ko-KR" altLang="en-US" sz="1800" dirty="0"/>
                  <a:t>그래서 거대한 </a:t>
                </a:r>
                <a:r>
                  <a:rPr lang="en-US" altLang="ko-KR" sz="1800" dirty="0"/>
                  <a:t>MRP </a:t>
                </a:r>
                <a:r>
                  <a:rPr lang="ko-KR" altLang="en-US" sz="1800" dirty="0"/>
                  <a:t>를 풀기 위해서는 많은 반복을 통해 점진적으로 해결하는 </a:t>
                </a:r>
                <a:r>
                  <a:rPr lang="en-US" altLang="ko-KR" sz="1800" dirty="0"/>
                  <a:t>(iterative) </a:t>
                </a:r>
                <a:r>
                  <a:rPr lang="ko-KR" altLang="en-US" sz="1800" dirty="0"/>
                  <a:t>방법들을 사용한다</a:t>
                </a:r>
                <a:r>
                  <a:rPr lang="en-US" altLang="ko-KR" sz="1800" dirty="0"/>
                  <a:t>.</a:t>
                </a:r>
              </a:p>
              <a:p>
                <a:pPr marL="0" indent="0">
                  <a:buNone/>
                </a:pPr>
                <a:r>
                  <a:rPr lang="ko-KR" altLang="en-US" sz="1800" dirty="0"/>
                  <a:t>예 </a:t>
                </a:r>
                <a:r>
                  <a:rPr lang="en-US" altLang="ko-KR" sz="1800" dirty="0"/>
                  <a:t>: </a:t>
                </a:r>
                <a:r>
                  <a:rPr lang="ko-KR" altLang="en-US" sz="1800" dirty="0"/>
                  <a:t>동적 프로그래밍 </a:t>
                </a:r>
                <a:r>
                  <a:rPr lang="en-US" altLang="ko-KR" sz="1800" dirty="0"/>
                  <a:t>(dynamic programming), Monte-Carlo Evaluation, Temporal-Difference learning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307C03E-36F8-4F2A-9EAD-62B1D8C9DA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35" t="-12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413740-661B-4862-8EB7-3A6D8AC14C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/>
              <a:t>마르코프</a:t>
            </a:r>
            <a:r>
              <a:rPr lang="en-US" altLang="ko-KR" dirty="0"/>
              <a:t>-</a:t>
            </a:r>
            <a:r>
              <a:rPr lang="ko-KR" altLang="en-US" dirty="0"/>
              <a:t>보상 과정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23685F8-1608-4F0F-A61E-2C588C0974E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err="1"/>
              <a:t>벨만</a:t>
            </a:r>
            <a:r>
              <a:rPr lang="ko-KR" altLang="en-US" dirty="0"/>
              <a:t> 방정식</a:t>
            </a:r>
          </a:p>
        </p:txBody>
      </p:sp>
    </p:spTree>
    <p:extLst>
      <p:ext uri="{BB962C8B-B14F-4D97-AF65-F5344CB8AC3E}">
        <p14:creationId xmlns:p14="http://schemas.microsoft.com/office/powerpoint/2010/main" val="42045690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9665C4-268B-481E-A001-A8B4ACDCC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직접 해보기 </a:t>
            </a:r>
            <a:r>
              <a:rPr lang="en-US" altLang="ko-KR" dirty="0"/>
              <a:t>: MT</a:t>
            </a:r>
            <a:r>
              <a:rPr lang="ko-KR" altLang="en-US" dirty="0"/>
              <a:t>에 가서 </a:t>
            </a:r>
            <a:r>
              <a:rPr lang="ko-KR" altLang="en-US" dirty="0" err="1"/>
              <a:t>벨만</a:t>
            </a:r>
            <a:r>
              <a:rPr lang="ko-KR" altLang="en-US" dirty="0"/>
              <a:t> 방정식 풀기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47BD198-F0BC-4667-ACD5-1760269873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강의 교안에 없는 내용</a:t>
                </a:r>
                <a:r>
                  <a:rPr lang="en-US" altLang="ko-KR" dirty="0"/>
                  <a:t>!</a:t>
                </a:r>
              </a:p>
              <a:p>
                <a:endParaRPr lang="en-US" altLang="ko-KR" dirty="0"/>
              </a:p>
              <a:p>
                <a:r>
                  <a:rPr lang="ko-KR" altLang="en-US" dirty="0"/>
                  <a:t>각 상태에서의 상황 평가 함수를 계산</a:t>
                </a:r>
                <a:endParaRPr lang="en-US" altLang="ko-KR" dirty="0"/>
              </a:p>
              <a:p>
                <a:r>
                  <a:rPr lang="ko-KR" altLang="en-US" dirty="0"/>
                  <a:t>감쇠 상수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1</a:t>
                </a:r>
                <a:r>
                  <a:rPr lang="ko-KR" altLang="en-US" dirty="0"/>
                  <a:t>  </a:t>
                </a: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r>
                  <a:rPr lang="ko-KR" altLang="en-US" sz="1800" dirty="0"/>
                  <a:t>술게임을 약간 못하는 편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47BD198-F0BC-4667-ACD5-1760269873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07" t="-18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7737F3-A144-49F3-9F6B-275DB92579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/>
              <a:t>마르코프</a:t>
            </a:r>
            <a:r>
              <a:rPr lang="en-US" altLang="ko-KR" dirty="0"/>
              <a:t>-</a:t>
            </a:r>
            <a:r>
              <a:rPr lang="ko-KR" altLang="en-US" dirty="0"/>
              <a:t>보상 과정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5B699AD-F944-4CD4-9759-80BE1F32F24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err="1"/>
              <a:t>벨만</a:t>
            </a:r>
            <a:r>
              <a:rPr lang="ko-KR" altLang="en-US" dirty="0"/>
              <a:t> 방정식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865BDF2-7D1D-4780-945A-37E387E3F816}"/>
              </a:ext>
            </a:extLst>
          </p:cNvPr>
          <p:cNvSpPr/>
          <p:nvPr/>
        </p:nvSpPr>
        <p:spPr>
          <a:xfrm>
            <a:off x="5896425" y="2929825"/>
            <a:ext cx="2281806" cy="872456"/>
          </a:xfrm>
          <a:prstGeom prst="rect">
            <a:avLst/>
          </a:prstGeom>
          <a:solidFill>
            <a:srgbClr val="C000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/>
              <a:t>쟤한테</a:t>
            </a:r>
            <a:r>
              <a:rPr lang="ko-KR" altLang="en-US" b="1" dirty="0"/>
              <a:t> 술을 먹임</a:t>
            </a:r>
            <a:endParaRPr lang="en-US" altLang="ko-KR" b="1" dirty="0"/>
          </a:p>
          <a:p>
            <a:pPr algn="ctr"/>
            <a:r>
              <a:rPr lang="ko-KR" altLang="en-US" dirty="0"/>
              <a:t>보상</a:t>
            </a:r>
            <a:r>
              <a:rPr lang="en-US" altLang="ko-KR" dirty="0"/>
              <a:t> : +3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7937E3D-021C-4C61-815C-4E35D7BC3A1D}"/>
              </a:ext>
            </a:extLst>
          </p:cNvPr>
          <p:cNvSpPr/>
          <p:nvPr/>
        </p:nvSpPr>
        <p:spPr>
          <a:xfrm>
            <a:off x="9422038" y="2919435"/>
            <a:ext cx="2281806" cy="872456"/>
          </a:xfrm>
          <a:prstGeom prst="rect">
            <a:avLst/>
          </a:prstGeom>
          <a:solidFill>
            <a:schemeClr val="tx2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잠을 잠</a:t>
            </a:r>
            <a:endParaRPr lang="en-US" altLang="ko-KR" b="1" dirty="0"/>
          </a:p>
          <a:p>
            <a:pPr algn="ctr"/>
            <a:r>
              <a:rPr lang="ko-KR" altLang="en-US" dirty="0"/>
              <a:t>보상 </a:t>
            </a:r>
            <a:r>
              <a:rPr lang="en-US" altLang="ko-KR" dirty="0"/>
              <a:t>: 0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CBFC5CD-6C96-49AD-8F5B-1B3D1F885E1E}"/>
              </a:ext>
            </a:extLst>
          </p:cNvPr>
          <p:cNvSpPr/>
          <p:nvPr/>
        </p:nvSpPr>
        <p:spPr>
          <a:xfrm>
            <a:off x="5896425" y="4906481"/>
            <a:ext cx="2281806" cy="872456"/>
          </a:xfrm>
          <a:prstGeom prst="rect">
            <a:avLst/>
          </a:prstGeom>
          <a:solidFill>
            <a:srgbClr val="C000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술게임을 함</a:t>
            </a:r>
            <a:endParaRPr lang="en-US" altLang="ko-KR" b="1" dirty="0"/>
          </a:p>
          <a:p>
            <a:pPr algn="ctr"/>
            <a:r>
              <a:rPr lang="ko-KR" altLang="en-US" dirty="0"/>
              <a:t>보상 </a:t>
            </a:r>
            <a:r>
              <a:rPr lang="en-US" altLang="ko-KR" dirty="0"/>
              <a:t>: +1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C1F7606-3FE7-4F8D-AB1E-E6838FE87D9F}"/>
              </a:ext>
            </a:extLst>
          </p:cNvPr>
          <p:cNvSpPr/>
          <p:nvPr/>
        </p:nvSpPr>
        <p:spPr>
          <a:xfrm>
            <a:off x="9422038" y="4930570"/>
            <a:ext cx="2281806" cy="872456"/>
          </a:xfrm>
          <a:prstGeom prst="rect">
            <a:avLst/>
          </a:prstGeom>
          <a:solidFill>
            <a:srgbClr val="C000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내가 술을 먹음</a:t>
            </a:r>
            <a:endParaRPr lang="en-US" altLang="ko-KR" b="1" dirty="0"/>
          </a:p>
          <a:p>
            <a:pPr algn="ctr"/>
            <a:r>
              <a:rPr lang="ko-KR" altLang="en-US" dirty="0"/>
              <a:t>보상 </a:t>
            </a:r>
            <a:r>
              <a:rPr lang="en-US" altLang="ko-KR" dirty="0"/>
              <a:t>: -5</a:t>
            </a:r>
            <a:endParaRPr lang="ko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AD6642D-5C74-43C2-B6D9-8673C44C621D}"/>
              </a:ext>
            </a:extLst>
          </p:cNvPr>
          <p:cNvCxnSpPr>
            <a:cxnSpLocks/>
          </p:cNvCxnSpPr>
          <p:nvPr/>
        </p:nvCxnSpPr>
        <p:spPr>
          <a:xfrm flipV="1">
            <a:off x="7667538" y="3802281"/>
            <a:ext cx="0" cy="110420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31E68AA-03D6-44E4-B30C-751DB37A38B3}"/>
              </a:ext>
            </a:extLst>
          </p:cNvPr>
          <p:cNvCxnSpPr>
            <a:cxnSpLocks/>
          </p:cNvCxnSpPr>
          <p:nvPr/>
        </p:nvCxnSpPr>
        <p:spPr>
          <a:xfrm>
            <a:off x="8178231" y="5226264"/>
            <a:ext cx="1243807" cy="13699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A82E5CB0-A853-4B29-B51F-E0429700FC02}"/>
              </a:ext>
            </a:extLst>
          </p:cNvPr>
          <p:cNvCxnSpPr>
            <a:stCxn id="11" idx="0"/>
          </p:cNvCxnSpPr>
          <p:nvPr/>
        </p:nvCxnSpPr>
        <p:spPr>
          <a:xfrm flipV="1">
            <a:off x="10562941" y="3802281"/>
            <a:ext cx="0" cy="1128289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8D759AF-441D-4392-ADE8-9935F589A7DE}"/>
              </a:ext>
            </a:extLst>
          </p:cNvPr>
          <p:cNvCxnSpPr>
            <a:cxnSpLocks/>
          </p:cNvCxnSpPr>
          <p:nvPr/>
        </p:nvCxnSpPr>
        <p:spPr>
          <a:xfrm flipH="1">
            <a:off x="8178231" y="5559746"/>
            <a:ext cx="1243808" cy="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B54C86A4-657C-40CE-9C27-2F85DDE8CCCD}"/>
              </a:ext>
            </a:extLst>
          </p:cNvPr>
          <p:cNvCxnSpPr/>
          <p:nvPr/>
        </p:nvCxnSpPr>
        <p:spPr>
          <a:xfrm flipV="1">
            <a:off x="8178231" y="3791891"/>
            <a:ext cx="1243807" cy="111459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D754E2F-209F-4552-A9C5-83F6D53CF65B}"/>
              </a:ext>
            </a:extLst>
          </p:cNvPr>
          <p:cNvSpPr txBox="1"/>
          <p:nvPr/>
        </p:nvSpPr>
        <p:spPr>
          <a:xfrm>
            <a:off x="5848683" y="3802281"/>
            <a:ext cx="627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90% </a:t>
            </a:r>
            <a:r>
              <a:rPr lang="ko-KR" altLang="en-US" sz="1400" b="1" dirty="0"/>
              <a:t>행복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9675F6AD-E8D2-4E37-B7C0-B813DE0874BC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8178231" y="3366053"/>
            <a:ext cx="1243807" cy="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38D23C67-F4B7-4440-9106-4819302B7E5E}"/>
              </a:ext>
            </a:extLst>
          </p:cNvPr>
          <p:cNvCxnSpPr>
            <a:cxnSpLocks/>
          </p:cNvCxnSpPr>
          <p:nvPr/>
        </p:nvCxnSpPr>
        <p:spPr>
          <a:xfrm flipH="1">
            <a:off x="6476300" y="3802281"/>
            <a:ext cx="1" cy="1128289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CE13827-CD09-4C39-B706-85EE04A1DD1A}"/>
              </a:ext>
            </a:extLst>
          </p:cNvPr>
          <p:cNvSpPr txBox="1"/>
          <p:nvPr/>
        </p:nvSpPr>
        <p:spPr>
          <a:xfrm>
            <a:off x="7089213" y="4366425"/>
            <a:ext cx="627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40%</a:t>
            </a:r>
          </a:p>
          <a:p>
            <a:r>
              <a:rPr lang="ko-KR" altLang="en-US" sz="1400" b="1" dirty="0"/>
              <a:t>승리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5EC89F-7752-425D-AA24-00E34B5BEA87}"/>
              </a:ext>
            </a:extLst>
          </p:cNvPr>
          <p:cNvSpPr txBox="1"/>
          <p:nvPr/>
        </p:nvSpPr>
        <p:spPr>
          <a:xfrm>
            <a:off x="10562940" y="4521396"/>
            <a:ext cx="1072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30% </a:t>
            </a:r>
            <a:r>
              <a:rPr lang="ko-KR" altLang="en-US" sz="1400" b="1" dirty="0"/>
              <a:t>사망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23D873E-322B-427E-A835-EFECD599660D}"/>
              </a:ext>
            </a:extLst>
          </p:cNvPr>
          <p:cNvSpPr txBox="1"/>
          <p:nvPr/>
        </p:nvSpPr>
        <p:spPr>
          <a:xfrm>
            <a:off x="8442748" y="5559746"/>
            <a:ext cx="9891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70% </a:t>
            </a:r>
            <a:r>
              <a:rPr lang="ko-KR" altLang="en-US" sz="1400" b="1" dirty="0"/>
              <a:t>다시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B5FBC4A-767F-4BA6-A7BC-AE09BBB9E657}"/>
              </a:ext>
            </a:extLst>
          </p:cNvPr>
          <p:cNvSpPr txBox="1"/>
          <p:nvPr/>
        </p:nvSpPr>
        <p:spPr>
          <a:xfrm>
            <a:off x="8166802" y="4914108"/>
            <a:ext cx="11523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50% </a:t>
            </a:r>
            <a:r>
              <a:rPr lang="ko-KR" altLang="en-US" sz="1400" b="1" dirty="0"/>
              <a:t>패배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AA7A53D-BD0E-4E9E-81BD-5E890AFBB7B7}"/>
              </a:ext>
            </a:extLst>
          </p:cNvPr>
          <p:cNvSpPr txBox="1"/>
          <p:nvPr/>
        </p:nvSpPr>
        <p:spPr>
          <a:xfrm>
            <a:off x="7815130" y="4367507"/>
            <a:ext cx="627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10%</a:t>
            </a:r>
          </a:p>
          <a:p>
            <a:r>
              <a:rPr lang="ko-KR" altLang="en-US" sz="1400" b="1" dirty="0"/>
              <a:t>도망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E17E9A3-4F38-4BA6-B782-286404032663}"/>
              </a:ext>
            </a:extLst>
          </p:cNvPr>
          <p:cNvSpPr txBox="1"/>
          <p:nvPr/>
        </p:nvSpPr>
        <p:spPr>
          <a:xfrm>
            <a:off x="8166803" y="2977960"/>
            <a:ext cx="12438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10% </a:t>
            </a:r>
            <a:r>
              <a:rPr lang="ko-KR" altLang="en-US" sz="1400" b="1" dirty="0"/>
              <a:t>도망</a:t>
            </a:r>
            <a:r>
              <a:rPr lang="en-US" altLang="ko-KR" sz="1400" b="1" dirty="0"/>
              <a:t> 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071757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7C7EF3-9FBE-4A24-B19F-B4D648DC4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847AD7-A295-4EA1-AF19-F2DE85905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b="1" dirty="0" err="1"/>
              <a:t>마르코프</a:t>
            </a:r>
            <a:r>
              <a:rPr lang="ko-KR" altLang="en-US" b="1" dirty="0"/>
              <a:t> 과정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 err="1"/>
              <a:t>마르코프</a:t>
            </a:r>
            <a:r>
              <a:rPr lang="en-US" altLang="ko-KR" dirty="0"/>
              <a:t>-</a:t>
            </a:r>
            <a:r>
              <a:rPr lang="ko-KR" altLang="en-US" dirty="0"/>
              <a:t>보상 과정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 err="1"/>
              <a:t>마크코프</a:t>
            </a:r>
            <a:r>
              <a:rPr lang="en-US" altLang="ko-KR" dirty="0"/>
              <a:t>-</a:t>
            </a:r>
            <a:r>
              <a:rPr lang="ko-KR" altLang="en-US" dirty="0"/>
              <a:t>의사결정 과정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 err="1">
                <a:solidFill>
                  <a:schemeClr val="bg2">
                    <a:lumMod val="90000"/>
                  </a:schemeClr>
                </a:solidFill>
              </a:rPr>
              <a:t>마르코프</a:t>
            </a:r>
            <a:r>
              <a:rPr lang="ko-KR" altLang="en-US" dirty="0">
                <a:solidFill>
                  <a:schemeClr val="bg2">
                    <a:lumMod val="90000"/>
                  </a:schemeClr>
                </a:solidFill>
              </a:rPr>
              <a:t> 의사결정 과정의 확장 </a:t>
            </a:r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(Silver </a:t>
            </a:r>
            <a:r>
              <a:rPr lang="ko-KR" altLang="en-US" dirty="0">
                <a:solidFill>
                  <a:schemeClr val="bg2">
                    <a:lumMod val="90000"/>
                  </a:schemeClr>
                </a:solidFill>
              </a:rPr>
              <a:t>교수님 강의에서도 다루지 않음</a:t>
            </a:r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)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882F61-4B1E-4FB4-A0B1-A01B401FB2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B9F259C-0F30-4BCA-AD68-2A3828D499D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35458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097DC5-22A1-4054-AB94-61017A334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직접 해보기 </a:t>
            </a:r>
            <a:r>
              <a:rPr lang="en-US" altLang="ko-KR" dirty="0"/>
              <a:t>: MT</a:t>
            </a:r>
            <a:r>
              <a:rPr lang="ko-KR" altLang="en-US" dirty="0"/>
              <a:t>에 가서 </a:t>
            </a:r>
            <a:r>
              <a:rPr lang="ko-KR" altLang="en-US" dirty="0" err="1"/>
              <a:t>벨만</a:t>
            </a:r>
            <a:r>
              <a:rPr lang="ko-KR" altLang="en-US" dirty="0"/>
              <a:t> 방정식 풀기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1233105-5670-49CA-A8E2-3A57F5DF33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dirty="0"/>
                  <a:t>상태는 총 </a:t>
                </a:r>
                <a:r>
                  <a:rPr lang="en-US" altLang="ko-KR" dirty="0"/>
                  <a:t>4</a:t>
                </a:r>
                <a:r>
                  <a:rPr lang="ko-KR" altLang="en-US" dirty="0"/>
                  <a:t>개</a:t>
                </a:r>
                <a:r>
                  <a:rPr lang="en-US" altLang="ko-KR" dirty="0"/>
                  <a:t>, state transition matrix size 4 by 4</a:t>
                </a:r>
              </a:p>
              <a:p>
                <a:r>
                  <a:rPr lang="en-US" altLang="ko-KR" dirty="0"/>
                  <a:t>State 1 : </a:t>
                </a:r>
                <a:r>
                  <a:rPr lang="ko-KR" altLang="en-US" dirty="0"/>
                  <a:t>술을 먹임</a:t>
                </a:r>
                <a:r>
                  <a:rPr lang="en-US" altLang="ko-KR" dirty="0"/>
                  <a:t>, state2 : </a:t>
                </a:r>
                <a:r>
                  <a:rPr lang="ko-KR" altLang="en-US" dirty="0"/>
                  <a:t>잠을 잠</a:t>
                </a:r>
                <a:r>
                  <a:rPr lang="en-US" altLang="ko-KR" dirty="0"/>
                  <a:t>, state3 : </a:t>
                </a:r>
                <a:r>
                  <a:rPr lang="ko-KR" altLang="en-US" dirty="0"/>
                  <a:t>술게임을 함</a:t>
                </a:r>
                <a:r>
                  <a:rPr lang="en-US" altLang="ko-KR" dirty="0"/>
                  <a:t>, state4 : </a:t>
                </a:r>
                <a:r>
                  <a:rPr lang="ko-KR" altLang="en-US" dirty="0"/>
                  <a:t>내가 먹음</a:t>
                </a: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200" b="1" dirty="0" smtClean="0">
                          <a:latin typeface="Cambria Math" panose="02040503050406030204" pitchFamily="18" charset="0"/>
                        </a:rPr>
                        <m:t>𝐏</m:t>
                      </m:r>
                      <m:r>
                        <a:rPr lang="en-US" altLang="ko-KR" sz="2200" b="1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200" b="0" i="1" dirty="0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22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22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ko-KR" sz="2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22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2200" b="0" i="1" dirty="0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den>
                                </m:f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2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en-US" altLang="ko-KR" sz="2200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sz="22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9</m:t>
                                          </m:r>
                                        </m:num>
                                        <m:den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sz="22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altLang="ko-KR" sz="22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den>
                                      </m:f>
                                    </m:e>
                                    <m:e>
                                      <m:r>
                                        <a:rPr lang="en-US" altLang="ko-KR" sz="2200" b="0" i="1" dirty="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altLang="ko-KR" sz="22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22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22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2200" b="0" i="1" dirty="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sz="2200" i="1" dirty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2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en-US" altLang="ko-KR" sz="2200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sz="22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num>
                                        <m:den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sz="22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altLang="ko-KR" sz="22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den>
                                      </m:f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sz="2200" b="0" i="1" dirty="0" smtClean="0">
                                          <a:latin typeface="Cambria Math" panose="02040503050406030204" pitchFamily="18" charset="0"/>
                                        </a:rPr>
                                        <m:t>0 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2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en-US" altLang="ko-KR" sz="2200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sz="22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sz="22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altLang="ko-KR" sz="22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den>
                                      </m:f>
                                    </m:e>
                                  </m:m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en-US" altLang="ko-KR" sz="2200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ko-KR" sz="22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num>
                                        <m:den>
                                          <m:r>
                                            <a:rPr lang="en-US" altLang="ko-KR" sz="22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10</m:t>
                                          </m:r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2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ko-KR" sz="22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sz="22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ko-KR" sz="2200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ko-KR" sz="2200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5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ko-KR" sz="2200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10</m:t>
                                                </m:r>
                                              </m:den>
                                            </m:f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ko-KR" sz="22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ko-KR" sz="2200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altLang="ko-KR" sz="2200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7</m:t>
                                                </m:r>
                                              </m:num>
                                              <m:den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altLang="ko-KR" sz="2200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  <m:r>
                                                  <a:rPr lang="en-US" altLang="ko-KR" sz="2200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den>
                                            </m:f>
                                          </m:e>
                                          <m:e>
                                            <m:r>
                                              <a:rPr lang="en-US" altLang="ko-KR" sz="22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sz="2200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500" b="1"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lang="ko-KR" altLang="en-US" sz="15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sz="1500" b="1">
                          <a:latin typeface="Cambria Math" panose="02040503050406030204" pitchFamily="18" charset="0"/>
                        </a:rPr>
                        <m:t>𝐑</m:t>
                      </m:r>
                      <m:r>
                        <a:rPr lang="ko-KR" altLang="en-US" sz="15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1500" i="1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altLang="ko-KR" sz="1500" b="1">
                          <a:latin typeface="Cambria Math" panose="02040503050406030204" pitchFamily="18" charset="0"/>
                        </a:rPr>
                        <m:t>𝐏𝐯</m:t>
                      </m:r>
                    </m:oMath>
                  </m:oMathPara>
                </a14:m>
                <a:endParaRPr lang="en-US" altLang="ko-KR" sz="15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15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500" b="1" i="1">
                              <a:latin typeface="Cambria Math" panose="02040503050406030204" pitchFamily="18" charset="0"/>
                            </a:rPr>
                            <m:t>𝑰</m:t>
                          </m:r>
                          <m:r>
                            <a:rPr lang="en-US" altLang="ko-KR" sz="1500" b="1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altLang="ko-KR" sz="1500" i="1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altLang="ko-KR" sz="1500" b="1">
                              <a:latin typeface="Cambria Math" panose="02040503050406030204" pitchFamily="18" charset="0"/>
                            </a:rPr>
                            <m:t>𝐏</m:t>
                          </m:r>
                        </m:e>
                      </m:d>
                      <m:r>
                        <a:rPr lang="ko-KR" altLang="en-US" sz="1500" b="1"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lang="ko-KR" altLang="en-US" sz="15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sz="1500" b="1">
                          <a:latin typeface="Cambria Math" panose="02040503050406030204" pitchFamily="18" charset="0"/>
                        </a:rPr>
                        <m:t>𝐑</m:t>
                      </m:r>
                    </m:oMath>
                  </m:oMathPara>
                </a14:m>
                <a:endParaRPr lang="en-US" altLang="ko-KR" sz="15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500" b="1"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lang="ko-KR" altLang="en-US" sz="15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5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15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500" b="1" i="1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  <m:r>
                                <a:rPr lang="en-US" altLang="ko-KR" sz="1500" b="1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altLang="ko-KR" sz="1500" b="1">
                                  <a:latin typeface="Cambria Math" panose="02040503050406030204" pitchFamily="18" charset="0"/>
                                </a:rPr>
                                <m:t>𝐏</m:t>
                              </m:r>
                            </m:e>
                          </m:d>
                        </m:e>
                        <m:sup>
                          <m:r>
                            <a:rPr lang="en-US" altLang="ko-KR" sz="1500" b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500" b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ko-KR" altLang="en-US" sz="1500" b="1">
                          <a:latin typeface="Cambria Math" panose="02040503050406030204" pitchFamily="18" charset="0"/>
                        </a:rPr>
                        <m:t>𝐑</m:t>
                      </m:r>
                    </m:oMath>
                  </m:oMathPara>
                </a14:m>
                <a:endParaRPr lang="en-US" altLang="ko-KR" sz="1500" b="1" dirty="0"/>
              </a:p>
              <a:p>
                <a:pPr marL="0" indent="0">
                  <a:buNone/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1233105-5670-49CA-A8E2-3A57F5DF33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07" t="-18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D5A4EAF-7A34-4F12-BB11-BBE7C5DC9D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/>
              <a:t>마르코프</a:t>
            </a:r>
            <a:r>
              <a:rPr lang="en-US" altLang="ko-KR" dirty="0"/>
              <a:t>-</a:t>
            </a:r>
            <a:r>
              <a:rPr lang="ko-KR" altLang="en-US" dirty="0"/>
              <a:t>보상 과정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FF9B7F-4DF0-4374-B3EC-0E7CAE43D3B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err="1"/>
              <a:t>벨만</a:t>
            </a:r>
            <a:r>
              <a:rPr lang="ko-KR" altLang="en-US" dirty="0"/>
              <a:t> 방정식</a:t>
            </a: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F9900589-E381-4863-81B4-2915D4B0B40D}"/>
              </a:ext>
            </a:extLst>
          </p:cNvPr>
          <p:cNvGrpSpPr/>
          <p:nvPr/>
        </p:nvGrpSpPr>
        <p:grpSpPr>
          <a:xfrm>
            <a:off x="488156" y="3008758"/>
            <a:ext cx="3860980" cy="2164456"/>
            <a:chOff x="5848683" y="2919435"/>
            <a:chExt cx="5855161" cy="2915332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6CB87EE8-95B2-4EF9-BF80-4F5609736D11}"/>
                </a:ext>
              </a:extLst>
            </p:cNvPr>
            <p:cNvSpPr/>
            <p:nvPr/>
          </p:nvSpPr>
          <p:spPr>
            <a:xfrm>
              <a:off x="5896425" y="2929825"/>
              <a:ext cx="2281806" cy="872456"/>
            </a:xfrm>
            <a:prstGeom prst="rect">
              <a:avLst/>
            </a:prstGeom>
            <a:solidFill>
              <a:srgbClr val="C00000"/>
            </a:solidFill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err="1"/>
                <a:t>쟤한테</a:t>
              </a:r>
              <a:r>
                <a:rPr lang="ko-KR" altLang="en-US" sz="800" b="1" dirty="0"/>
                <a:t> 술을 먹임</a:t>
              </a:r>
              <a:endParaRPr lang="en-US" altLang="ko-KR" sz="800" b="1" dirty="0"/>
            </a:p>
            <a:p>
              <a:pPr algn="ctr"/>
              <a:r>
                <a:rPr lang="ko-KR" altLang="en-US" sz="800" dirty="0"/>
                <a:t>보상</a:t>
              </a:r>
              <a:r>
                <a:rPr lang="en-US" altLang="ko-KR" sz="800" dirty="0"/>
                <a:t> : +3</a:t>
              </a:r>
              <a:endParaRPr lang="ko-KR" altLang="en-US" sz="800" dirty="0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159B25D7-FD3C-49EC-BEBB-6C867B9F6D84}"/>
                </a:ext>
              </a:extLst>
            </p:cNvPr>
            <p:cNvSpPr/>
            <p:nvPr/>
          </p:nvSpPr>
          <p:spPr>
            <a:xfrm>
              <a:off x="9422038" y="2919435"/>
              <a:ext cx="2281806" cy="872456"/>
            </a:xfrm>
            <a:prstGeom prst="rect">
              <a:avLst/>
            </a:prstGeom>
            <a:solidFill>
              <a:schemeClr val="tx2"/>
            </a:solidFill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/>
                <a:t>잠을 잠</a:t>
              </a:r>
              <a:endParaRPr lang="en-US" altLang="ko-KR" sz="800" b="1" dirty="0"/>
            </a:p>
            <a:p>
              <a:pPr algn="ctr"/>
              <a:r>
                <a:rPr lang="ko-KR" altLang="en-US" sz="800" dirty="0"/>
                <a:t>보상 </a:t>
              </a:r>
              <a:r>
                <a:rPr lang="en-US" altLang="ko-KR" sz="800" dirty="0"/>
                <a:t>: 0</a:t>
              </a:r>
              <a:endParaRPr lang="ko-KR" altLang="en-US" sz="800" dirty="0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7A90B562-F28C-4192-B96C-AF3CD29E6E3F}"/>
                </a:ext>
              </a:extLst>
            </p:cNvPr>
            <p:cNvSpPr/>
            <p:nvPr/>
          </p:nvSpPr>
          <p:spPr>
            <a:xfrm>
              <a:off x="5896425" y="4906481"/>
              <a:ext cx="2281806" cy="872456"/>
            </a:xfrm>
            <a:prstGeom prst="rect">
              <a:avLst/>
            </a:prstGeom>
            <a:solidFill>
              <a:srgbClr val="C00000"/>
            </a:solidFill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/>
                <a:t>술게임을 함</a:t>
              </a:r>
              <a:endParaRPr lang="en-US" altLang="ko-KR" sz="800" b="1" dirty="0"/>
            </a:p>
            <a:p>
              <a:pPr algn="ctr"/>
              <a:r>
                <a:rPr lang="ko-KR" altLang="en-US" sz="800" dirty="0"/>
                <a:t>보상 </a:t>
              </a:r>
              <a:r>
                <a:rPr lang="en-US" altLang="ko-KR" sz="800" dirty="0"/>
                <a:t>: +1</a:t>
              </a:r>
              <a:endParaRPr lang="ko-KR" altLang="en-US" sz="800" dirty="0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A2231534-11A3-4847-BEAD-24E8C552E117}"/>
                </a:ext>
              </a:extLst>
            </p:cNvPr>
            <p:cNvSpPr/>
            <p:nvPr/>
          </p:nvSpPr>
          <p:spPr>
            <a:xfrm>
              <a:off x="9422038" y="4930570"/>
              <a:ext cx="2281806" cy="872456"/>
            </a:xfrm>
            <a:prstGeom prst="rect">
              <a:avLst/>
            </a:prstGeom>
            <a:solidFill>
              <a:srgbClr val="C00000"/>
            </a:solidFill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/>
                <a:t>내가 술을 먹음</a:t>
              </a:r>
              <a:endParaRPr lang="en-US" altLang="ko-KR" sz="800" b="1" dirty="0"/>
            </a:p>
            <a:p>
              <a:pPr algn="ctr"/>
              <a:r>
                <a:rPr lang="ko-KR" altLang="en-US" sz="800" dirty="0"/>
                <a:t>보상 </a:t>
              </a:r>
              <a:r>
                <a:rPr lang="en-US" altLang="ko-KR" sz="800" dirty="0"/>
                <a:t>: -5</a:t>
              </a:r>
              <a:endParaRPr lang="ko-KR" altLang="en-US" sz="800" dirty="0"/>
            </a:p>
          </p:txBody>
        </p: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7BBD940C-D7B5-4F64-8A33-FCD1B30679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67538" y="3802281"/>
              <a:ext cx="0" cy="110420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0998294F-2B6B-4F72-A3B4-1C0E6C3E31CA}"/>
                </a:ext>
              </a:extLst>
            </p:cNvPr>
            <p:cNvCxnSpPr>
              <a:cxnSpLocks/>
            </p:cNvCxnSpPr>
            <p:nvPr/>
          </p:nvCxnSpPr>
          <p:spPr>
            <a:xfrm>
              <a:off x="8178231" y="5226264"/>
              <a:ext cx="1243807" cy="13699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BD79826A-2725-41CD-B461-A3BB045470CD}"/>
                </a:ext>
              </a:extLst>
            </p:cNvPr>
            <p:cNvCxnSpPr>
              <a:stCxn id="45" idx="0"/>
            </p:cNvCxnSpPr>
            <p:nvPr/>
          </p:nvCxnSpPr>
          <p:spPr>
            <a:xfrm flipV="1">
              <a:off x="10562941" y="3802281"/>
              <a:ext cx="0" cy="1128289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2933C743-9012-4B9B-B141-E9E733849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78231" y="5559746"/>
              <a:ext cx="124380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0F930930-E9A7-4B3B-AFD6-BFCC919A18FC}"/>
                </a:ext>
              </a:extLst>
            </p:cNvPr>
            <p:cNvCxnSpPr/>
            <p:nvPr/>
          </p:nvCxnSpPr>
          <p:spPr>
            <a:xfrm flipV="1">
              <a:off x="8178231" y="3791891"/>
              <a:ext cx="1243807" cy="111459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7B28A2D-9764-46AD-AD88-DCBA7D6A30C8}"/>
                </a:ext>
              </a:extLst>
            </p:cNvPr>
            <p:cNvSpPr txBox="1"/>
            <p:nvPr/>
          </p:nvSpPr>
          <p:spPr>
            <a:xfrm>
              <a:off x="5848683" y="3802280"/>
              <a:ext cx="627619" cy="412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 dirty="0"/>
                <a:t>90% </a:t>
              </a:r>
              <a:r>
                <a:rPr lang="ko-KR" altLang="en-US" sz="600" b="1" dirty="0"/>
                <a:t>행복</a:t>
              </a:r>
            </a:p>
          </p:txBody>
        </p: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6F176A72-C824-4D00-87DC-954C399AE47D}"/>
                </a:ext>
              </a:extLst>
            </p:cNvPr>
            <p:cNvCxnSpPr>
              <a:cxnSpLocks/>
              <a:stCxn id="42" idx="3"/>
            </p:cNvCxnSpPr>
            <p:nvPr/>
          </p:nvCxnSpPr>
          <p:spPr>
            <a:xfrm>
              <a:off x="8178231" y="3366053"/>
              <a:ext cx="124380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AD011722-AE65-4B22-9518-41E66A5A6E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76300" y="3802281"/>
              <a:ext cx="1" cy="1128289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D25123D-A302-427E-83A7-AECE2CCD2A86}"/>
                </a:ext>
              </a:extLst>
            </p:cNvPr>
            <p:cNvSpPr txBox="1"/>
            <p:nvPr/>
          </p:nvSpPr>
          <p:spPr>
            <a:xfrm>
              <a:off x="7089213" y="4366426"/>
              <a:ext cx="627619" cy="412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 dirty="0"/>
                <a:t>40%</a:t>
              </a:r>
            </a:p>
            <a:p>
              <a:r>
                <a:rPr lang="ko-KR" altLang="en-US" sz="600" b="1" dirty="0"/>
                <a:t>승리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B416960-B52B-4C3C-A1DE-F422C1949B24}"/>
                </a:ext>
              </a:extLst>
            </p:cNvPr>
            <p:cNvSpPr txBox="1"/>
            <p:nvPr/>
          </p:nvSpPr>
          <p:spPr>
            <a:xfrm>
              <a:off x="10562941" y="4521397"/>
              <a:ext cx="1072586" cy="2750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 dirty="0"/>
                <a:t>30% </a:t>
              </a:r>
              <a:r>
                <a:rPr lang="ko-KR" altLang="en-US" sz="600" b="1" dirty="0"/>
                <a:t>사망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042C4E0-4115-4575-A947-E2D57F41C2C3}"/>
                </a:ext>
              </a:extLst>
            </p:cNvPr>
            <p:cNvSpPr txBox="1"/>
            <p:nvPr/>
          </p:nvSpPr>
          <p:spPr>
            <a:xfrm>
              <a:off x="8442748" y="5559746"/>
              <a:ext cx="989145" cy="2750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 dirty="0"/>
                <a:t>70% </a:t>
              </a:r>
              <a:r>
                <a:rPr lang="ko-KR" altLang="en-US" sz="600" b="1" dirty="0"/>
                <a:t>다시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1015651-7A3A-4196-B694-0DC04DB5D056}"/>
                </a:ext>
              </a:extLst>
            </p:cNvPr>
            <p:cNvSpPr txBox="1"/>
            <p:nvPr/>
          </p:nvSpPr>
          <p:spPr>
            <a:xfrm>
              <a:off x="8166801" y="4914108"/>
              <a:ext cx="1152328" cy="2750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 dirty="0"/>
                <a:t>50% </a:t>
              </a:r>
              <a:r>
                <a:rPr lang="ko-KR" altLang="en-US" sz="600" b="1" dirty="0"/>
                <a:t>패배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B70A631-6442-4CB0-9043-DB4EEDACC977}"/>
                </a:ext>
              </a:extLst>
            </p:cNvPr>
            <p:cNvSpPr txBox="1"/>
            <p:nvPr/>
          </p:nvSpPr>
          <p:spPr>
            <a:xfrm>
              <a:off x="7815130" y="4367507"/>
              <a:ext cx="627619" cy="412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 dirty="0"/>
                <a:t>10%</a:t>
              </a:r>
            </a:p>
            <a:p>
              <a:r>
                <a:rPr lang="ko-KR" altLang="en-US" sz="600" b="1" dirty="0"/>
                <a:t>도망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415241A-6E0E-472C-A59F-3048427D5244}"/>
                </a:ext>
              </a:extLst>
            </p:cNvPr>
            <p:cNvSpPr txBox="1"/>
            <p:nvPr/>
          </p:nvSpPr>
          <p:spPr>
            <a:xfrm>
              <a:off x="8166803" y="2977960"/>
              <a:ext cx="1243807" cy="2750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 dirty="0"/>
                <a:t>10% </a:t>
              </a:r>
              <a:r>
                <a:rPr lang="ko-KR" altLang="en-US" sz="600" b="1" dirty="0"/>
                <a:t>도망</a:t>
              </a:r>
              <a:r>
                <a:rPr lang="en-US" altLang="ko-KR" sz="600" b="1" dirty="0"/>
                <a:t> </a:t>
              </a:r>
              <a:endParaRPr lang="ko-KR" altLang="en-US" sz="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4747145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C5A3B1-6420-48EA-A552-449B2D467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직접 해보기 </a:t>
            </a:r>
            <a:r>
              <a:rPr lang="en-US" altLang="ko-KR" dirty="0"/>
              <a:t>: MT</a:t>
            </a:r>
            <a:r>
              <a:rPr lang="ko-KR" altLang="en-US" dirty="0"/>
              <a:t>에 가서 </a:t>
            </a:r>
            <a:r>
              <a:rPr lang="ko-KR" altLang="en-US" dirty="0" err="1"/>
              <a:t>벨만</a:t>
            </a:r>
            <a:r>
              <a:rPr lang="ko-KR" altLang="en-US" dirty="0"/>
              <a:t> 방정식 풀기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24F0BB-407E-4C01-ABCE-F94467BF7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9535D91-C2C7-4E07-9D72-546C23DFD5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/>
              <a:t>마르코프</a:t>
            </a:r>
            <a:r>
              <a:rPr lang="en-US" altLang="ko-KR" dirty="0"/>
              <a:t>-</a:t>
            </a:r>
            <a:r>
              <a:rPr lang="ko-KR" altLang="en-US" dirty="0"/>
              <a:t>보상 과정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0E5059C-6F9A-40EF-847C-D7BABD9152D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err="1"/>
              <a:t>벨만</a:t>
            </a:r>
            <a:r>
              <a:rPr lang="ko-KR" altLang="en-US" dirty="0"/>
              <a:t> 방정식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DF65483-D79E-4C3D-A5D0-D95B92AFC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4" y="1573855"/>
            <a:ext cx="6948039" cy="523689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793DB47-7166-465E-9E00-D1B798972D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1737" y="3446416"/>
            <a:ext cx="8665962" cy="1579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4157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994866-F510-4AEF-B4B6-317B1A77D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직접 해보기 </a:t>
            </a:r>
            <a:r>
              <a:rPr lang="en-US" altLang="ko-KR" dirty="0"/>
              <a:t>: MT</a:t>
            </a:r>
            <a:r>
              <a:rPr lang="ko-KR" altLang="en-US" dirty="0"/>
              <a:t>에 가서 </a:t>
            </a:r>
            <a:r>
              <a:rPr lang="ko-KR" altLang="en-US" dirty="0" err="1"/>
              <a:t>벨만</a:t>
            </a:r>
            <a:r>
              <a:rPr lang="ko-KR" altLang="en-US" dirty="0"/>
              <a:t> 방정식 풀기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D56D45-7C21-43EE-94EE-D0E2C6C1B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442" y="1848228"/>
            <a:ext cx="11215688" cy="4530725"/>
          </a:xfrm>
        </p:spPr>
        <p:txBody>
          <a:bodyPr/>
          <a:lstStyle/>
          <a:p>
            <a:r>
              <a:rPr lang="ko-KR" altLang="en-US" dirty="0"/>
              <a:t>정답 </a:t>
            </a:r>
            <a:r>
              <a:rPr lang="en-US" altLang="ko-KR" dirty="0"/>
              <a:t>: </a:t>
            </a:r>
            <a:r>
              <a:rPr lang="ko-KR" altLang="en-US" dirty="0"/>
              <a:t>친구에게 술을 먹일 때 가장 신남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D8F4A5-377C-4F63-A32F-6081F05427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/>
              <a:t>마르코프</a:t>
            </a:r>
            <a:r>
              <a:rPr lang="en-US" altLang="ko-KR" dirty="0"/>
              <a:t>-</a:t>
            </a:r>
            <a:r>
              <a:rPr lang="ko-KR" altLang="en-US" dirty="0"/>
              <a:t>보상 과정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2FD0299-8060-459E-9DC9-E345D10DDA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err="1"/>
              <a:t>벨만</a:t>
            </a:r>
            <a:r>
              <a:rPr lang="ko-KR" altLang="en-US" dirty="0"/>
              <a:t> 방정식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3597953-D16A-4761-B896-105AA6DEA339}"/>
              </a:ext>
            </a:extLst>
          </p:cNvPr>
          <p:cNvSpPr/>
          <p:nvPr/>
        </p:nvSpPr>
        <p:spPr>
          <a:xfrm>
            <a:off x="2996856" y="2745267"/>
            <a:ext cx="2281806" cy="872456"/>
          </a:xfrm>
          <a:prstGeom prst="rect">
            <a:avLst/>
          </a:prstGeom>
          <a:solidFill>
            <a:srgbClr val="C000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/>
              <a:t>쟤한테</a:t>
            </a:r>
            <a:r>
              <a:rPr lang="ko-KR" altLang="en-US" b="1" dirty="0"/>
              <a:t> 술을 먹임</a:t>
            </a:r>
            <a:endParaRPr lang="en-US" altLang="ko-KR" b="1" dirty="0"/>
          </a:p>
          <a:p>
            <a:pPr algn="ctr"/>
            <a:r>
              <a:rPr lang="ko-KR" altLang="en-US" dirty="0"/>
              <a:t>보상</a:t>
            </a:r>
            <a:r>
              <a:rPr lang="en-US" altLang="ko-KR" dirty="0"/>
              <a:t> : +3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7F2DA48-B47C-4960-B493-4BA7B5C34E4B}"/>
              </a:ext>
            </a:extLst>
          </p:cNvPr>
          <p:cNvSpPr/>
          <p:nvPr/>
        </p:nvSpPr>
        <p:spPr>
          <a:xfrm>
            <a:off x="6522469" y="2734877"/>
            <a:ext cx="2281806" cy="872456"/>
          </a:xfrm>
          <a:prstGeom prst="rect">
            <a:avLst/>
          </a:prstGeom>
          <a:solidFill>
            <a:schemeClr val="tx2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잠을 잠</a:t>
            </a:r>
            <a:endParaRPr lang="en-US" altLang="ko-KR" b="1" dirty="0"/>
          </a:p>
          <a:p>
            <a:pPr algn="ctr"/>
            <a:r>
              <a:rPr lang="ko-KR" altLang="en-US" dirty="0"/>
              <a:t>보상 </a:t>
            </a:r>
            <a:r>
              <a:rPr lang="en-US" altLang="ko-KR" dirty="0"/>
              <a:t>: 0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CEA4098-64AE-4CAD-94A3-C39614B6B6E7}"/>
              </a:ext>
            </a:extLst>
          </p:cNvPr>
          <p:cNvSpPr/>
          <p:nvPr/>
        </p:nvSpPr>
        <p:spPr>
          <a:xfrm>
            <a:off x="2996856" y="4721923"/>
            <a:ext cx="2281806" cy="872456"/>
          </a:xfrm>
          <a:prstGeom prst="rect">
            <a:avLst/>
          </a:prstGeom>
          <a:solidFill>
            <a:srgbClr val="C000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술게임을 함</a:t>
            </a:r>
            <a:endParaRPr lang="en-US" altLang="ko-KR" b="1" dirty="0"/>
          </a:p>
          <a:p>
            <a:pPr algn="ctr"/>
            <a:r>
              <a:rPr lang="ko-KR" altLang="en-US" dirty="0"/>
              <a:t>보상 </a:t>
            </a:r>
            <a:r>
              <a:rPr lang="en-US" altLang="ko-KR" dirty="0"/>
              <a:t>: +1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8F8E80D-7588-422B-A5A7-18118C539E61}"/>
              </a:ext>
            </a:extLst>
          </p:cNvPr>
          <p:cNvSpPr/>
          <p:nvPr/>
        </p:nvSpPr>
        <p:spPr>
          <a:xfrm>
            <a:off x="6522469" y="4746012"/>
            <a:ext cx="2281806" cy="872456"/>
          </a:xfrm>
          <a:prstGeom prst="rect">
            <a:avLst/>
          </a:prstGeom>
          <a:solidFill>
            <a:srgbClr val="C000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내가 술을 먹음</a:t>
            </a:r>
            <a:endParaRPr lang="en-US" altLang="ko-KR" b="1" dirty="0"/>
          </a:p>
          <a:p>
            <a:pPr algn="ctr"/>
            <a:r>
              <a:rPr lang="ko-KR" altLang="en-US" dirty="0"/>
              <a:t>보상 </a:t>
            </a:r>
            <a:r>
              <a:rPr lang="en-US" altLang="ko-KR" dirty="0"/>
              <a:t>: -5</a:t>
            </a:r>
            <a:endParaRPr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CA33777-FF71-4EA9-AB0F-7B724AAD2308}"/>
              </a:ext>
            </a:extLst>
          </p:cNvPr>
          <p:cNvCxnSpPr>
            <a:cxnSpLocks/>
          </p:cNvCxnSpPr>
          <p:nvPr/>
        </p:nvCxnSpPr>
        <p:spPr>
          <a:xfrm flipV="1">
            <a:off x="4767969" y="3617723"/>
            <a:ext cx="0" cy="110420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BFE604C-6661-48FC-9ADC-B8AD93BDE9EF}"/>
              </a:ext>
            </a:extLst>
          </p:cNvPr>
          <p:cNvCxnSpPr>
            <a:cxnSpLocks/>
          </p:cNvCxnSpPr>
          <p:nvPr/>
        </p:nvCxnSpPr>
        <p:spPr>
          <a:xfrm>
            <a:off x="5278662" y="5041706"/>
            <a:ext cx="1243807" cy="13699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F049270-DF82-4D7C-9E68-4D6BA25EE026}"/>
              </a:ext>
            </a:extLst>
          </p:cNvPr>
          <p:cNvCxnSpPr>
            <a:stCxn id="9" idx="0"/>
          </p:cNvCxnSpPr>
          <p:nvPr/>
        </p:nvCxnSpPr>
        <p:spPr>
          <a:xfrm flipV="1">
            <a:off x="7663372" y="3617723"/>
            <a:ext cx="0" cy="1128289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A6DE729A-41F2-40EA-BC10-91CA6B032243}"/>
              </a:ext>
            </a:extLst>
          </p:cNvPr>
          <p:cNvCxnSpPr>
            <a:cxnSpLocks/>
          </p:cNvCxnSpPr>
          <p:nvPr/>
        </p:nvCxnSpPr>
        <p:spPr>
          <a:xfrm flipH="1">
            <a:off x="5278662" y="5375188"/>
            <a:ext cx="1243808" cy="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143211F-6686-4405-B67F-33A75D5C85B1}"/>
              </a:ext>
            </a:extLst>
          </p:cNvPr>
          <p:cNvCxnSpPr/>
          <p:nvPr/>
        </p:nvCxnSpPr>
        <p:spPr>
          <a:xfrm flipV="1">
            <a:off x="5278662" y="3607333"/>
            <a:ext cx="1243807" cy="111459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FA87874-A045-4795-A4AE-E71BC01DDAD7}"/>
              </a:ext>
            </a:extLst>
          </p:cNvPr>
          <p:cNvSpPr txBox="1"/>
          <p:nvPr/>
        </p:nvSpPr>
        <p:spPr>
          <a:xfrm>
            <a:off x="2949114" y="3617723"/>
            <a:ext cx="627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90% </a:t>
            </a:r>
            <a:r>
              <a:rPr lang="ko-KR" altLang="en-US" sz="1400" b="1" dirty="0"/>
              <a:t>행복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37A5648-800A-4550-B48D-85CDEC2FF71C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5278662" y="3181495"/>
            <a:ext cx="1243807" cy="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96016F8-25A9-4A98-883E-245137F35314}"/>
              </a:ext>
            </a:extLst>
          </p:cNvPr>
          <p:cNvCxnSpPr>
            <a:cxnSpLocks/>
          </p:cNvCxnSpPr>
          <p:nvPr/>
        </p:nvCxnSpPr>
        <p:spPr>
          <a:xfrm flipH="1">
            <a:off x="3576731" y="3617723"/>
            <a:ext cx="1" cy="1128289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DBC6412-FF8C-435F-BCA6-575525EF4199}"/>
              </a:ext>
            </a:extLst>
          </p:cNvPr>
          <p:cNvSpPr txBox="1"/>
          <p:nvPr/>
        </p:nvSpPr>
        <p:spPr>
          <a:xfrm>
            <a:off x="4189644" y="4181867"/>
            <a:ext cx="627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40%</a:t>
            </a:r>
          </a:p>
          <a:p>
            <a:r>
              <a:rPr lang="ko-KR" altLang="en-US" sz="1400" b="1" dirty="0"/>
              <a:t>승리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894B577-9D57-4481-B23A-93DCC4916FB2}"/>
              </a:ext>
            </a:extLst>
          </p:cNvPr>
          <p:cNvSpPr txBox="1"/>
          <p:nvPr/>
        </p:nvSpPr>
        <p:spPr>
          <a:xfrm>
            <a:off x="7663371" y="4336838"/>
            <a:ext cx="1072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30% </a:t>
            </a:r>
            <a:r>
              <a:rPr lang="ko-KR" altLang="en-US" sz="1400" b="1" dirty="0"/>
              <a:t>사망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6A0A206-6C29-4D41-8615-12E70EE71BD8}"/>
              </a:ext>
            </a:extLst>
          </p:cNvPr>
          <p:cNvSpPr txBox="1"/>
          <p:nvPr/>
        </p:nvSpPr>
        <p:spPr>
          <a:xfrm>
            <a:off x="5543179" y="5375188"/>
            <a:ext cx="9891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70% </a:t>
            </a:r>
            <a:r>
              <a:rPr lang="ko-KR" altLang="en-US" sz="1400" b="1" dirty="0"/>
              <a:t>다시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2633082-3AB9-4F32-A018-9BDA80DBA8D6}"/>
              </a:ext>
            </a:extLst>
          </p:cNvPr>
          <p:cNvSpPr txBox="1"/>
          <p:nvPr/>
        </p:nvSpPr>
        <p:spPr>
          <a:xfrm>
            <a:off x="5267233" y="4729550"/>
            <a:ext cx="11523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50% </a:t>
            </a:r>
            <a:r>
              <a:rPr lang="ko-KR" altLang="en-US" sz="1400" b="1" dirty="0"/>
              <a:t>패배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A5D317B-E03E-4369-93D5-00F3EA6F5CF6}"/>
              </a:ext>
            </a:extLst>
          </p:cNvPr>
          <p:cNvSpPr txBox="1"/>
          <p:nvPr/>
        </p:nvSpPr>
        <p:spPr>
          <a:xfrm>
            <a:off x="4915561" y="4182949"/>
            <a:ext cx="627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10%</a:t>
            </a:r>
          </a:p>
          <a:p>
            <a:r>
              <a:rPr lang="ko-KR" altLang="en-US" sz="1400" b="1" dirty="0"/>
              <a:t>도망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1FCAF08-15EB-4FE1-8AEA-B8F19CC81D0C}"/>
              </a:ext>
            </a:extLst>
          </p:cNvPr>
          <p:cNvSpPr txBox="1"/>
          <p:nvPr/>
        </p:nvSpPr>
        <p:spPr>
          <a:xfrm>
            <a:off x="5267234" y="2793402"/>
            <a:ext cx="12438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10% </a:t>
            </a:r>
            <a:r>
              <a:rPr lang="ko-KR" altLang="en-US" sz="1400" b="1" dirty="0"/>
              <a:t>도망</a:t>
            </a:r>
            <a:r>
              <a:rPr lang="en-US" altLang="ko-KR" sz="1400" b="1" dirty="0"/>
              <a:t> </a:t>
            </a:r>
            <a:endParaRPr lang="ko-KR" altLang="en-US" sz="14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DACB329-841D-4A71-8530-C645D5003BF9}"/>
              </a:ext>
            </a:extLst>
          </p:cNvPr>
          <p:cNvSpPr txBox="1"/>
          <p:nvPr/>
        </p:nvSpPr>
        <p:spPr>
          <a:xfrm>
            <a:off x="3014304" y="2382830"/>
            <a:ext cx="242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2.06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9B4AF8E-4C37-4F5A-859B-69A101335775}"/>
              </a:ext>
            </a:extLst>
          </p:cNvPr>
          <p:cNvSpPr txBox="1"/>
          <p:nvPr/>
        </p:nvSpPr>
        <p:spPr>
          <a:xfrm>
            <a:off x="6527589" y="2360350"/>
            <a:ext cx="242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0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4A1953-354C-4F94-8EA5-65A5C55F6D5F}"/>
              </a:ext>
            </a:extLst>
          </p:cNvPr>
          <p:cNvSpPr txBox="1"/>
          <p:nvPr/>
        </p:nvSpPr>
        <p:spPr>
          <a:xfrm>
            <a:off x="3012166" y="5617334"/>
            <a:ext cx="242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-1.03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D1F65E5-AB1B-4BF5-9B76-3850B588433D}"/>
              </a:ext>
            </a:extLst>
          </p:cNvPr>
          <p:cNvSpPr txBox="1"/>
          <p:nvPr/>
        </p:nvSpPr>
        <p:spPr>
          <a:xfrm>
            <a:off x="6511040" y="5617334"/>
            <a:ext cx="242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-5.72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1842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7C7EF3-9FBE-4A24-B19F-B4D648DC4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847AD7-A295-4EA1-AF19-F2DE85905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 err="1"/>
              <a:t>마르코프</a:t>
            </a:r>
            <a:r>
              <a:rPr lang="ko-KR" altLang="en-US" dirty="0"/>
              <a:t> 과정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 err="1"/>
              <a:t>마르코프</a:t>
            </a:r>
            <a:r>
              <a:rPr lang="en-US" altLang="ko-KR" dirty="0"/>
              <a:t>-</a:t>
            </a:r>
            <a:r>
              <a:rPr lang="ko-KR" altLang="en-US" dirty="0"/>
              <a:t>보상 과정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b="1" dirty="0" err="1"/>
              <a:t>마크코프</a:t>
            </a:r>
            <a:r>
              <a:rPr lang="en-US" altLang="ko-KR" b="1" dirty="0"/>
              <a:t>-</a:t>
            </a:r>
            <a:r>
              <a:rPr lang="ko-KR" altLang="en-US" b="1" dirty="0"/>
              <a:t>의사결정 과정</a:t>
            </a:r>
            <a:endParaRPr lang="en-US" altLang="ko-KR" b="1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 err="1">
                <a:solidFill>
                  <a:schemeClr val="bg2">
                    <a:lumMod val="90000"/>
                  </a:schemeClr>
                </a:solidFill>
              </a:rPr>
              <a:t>마르코프</a:t>
            </a:r>
            <a:r>
              <a:rPr lang="ko-KR" altLang="en-US" dirty="0">
                <a:solidFill>
                  <a:schemeClr val="bg2">
                    <a:lumMod val="90000"/>
                  </a:schemeClr>
                </a:solidFill>
              </a:rPr>
              <a:t> 의사결정 과정의 확장 </a:t>
            </a:r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(Silver </a:t>
            </a:r>
            <a:r>
              <a:rPr lang="ko-KR" altLang="en-US" dirty="0">
                <a:solidFill>
                  <a:schemeClr val="bg2">
                    <a:lumMod val="90000"/>
                  </a:schemeClr>
                </a:solidFill>
              </a:rPr>
              <a:t>교수님 강의에서도 다루지 않음</a:t>
            </a:r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)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882F61-4B1E-4FB4-A0B1-A01B401FB2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B9F259C-0F30-4BCA-AD68-2A3828D499D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24576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85CFA7-39AD-4AA4-8085-36F22FA8D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마르코프</a:t>
            </a:r>
            <a:r>
              <a:rPr lang="en-US" altLang="ko-KR" dirty="0"/>
              <a:t>-</a:t>
            </a:r>
            <a:r>
              <a:rPr lang="ko-KR" altLang="en-US" dirty="0"/>
              <a:t>의사결정 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E666B9-4D6E-4AB2-B238-C83C26DB8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 err="1"/>
              <a:t>마르코프</a:t>
            </a:r>
            <a:r>
              <a:rPr lang="en-US" altLang="ko-KR" sz="2000" dirty="0"/>
              <a:t>-</a:t>
            </a:r>
            <a:r>
              <a:rPr lang="ko-KR" altLang="en-US" sz="2000" dirty="0"/>
              <a:t>의사결정 과정</a:t>
            </a:r>
            <a:r>
              <a:rPr lang="en-US" altLang="ko-KR" sz="2000" dirty="0"/>
              <a:t>(Markov decision process)</a:t>
            </a:r>
            <a:r>
              <a:rPr lang="ko-KR" altLang="en-US" sz="2000" dirty="0"/>
              <a:t>은 </a:t>
            </a:r>
            <a:r>
              <a:rPr lang="ko-KR" altLang="en-US" sz="2000" dirty="0" err="1"/>
              <a:t>마르코프</a:t>
            </a:r>
            <a:r>
              <a:rPr lang="en-US" altLang="ko-KR" sz="2000" dirty="0"/>
              <a:t>-</a:t>
            </a:r>
            <a:r>
              <a:rPr lang="ko-KR" altLang="en-US" sz="2000" dirty="0"/>
              <a:t>보상 과정 </a:t>
            </a:r>
            <a:r>
              <a:rPr lang="en-US" altLang="ko-KR" sz="2000" dirty="0"/>
              <a:t>(Markov reward process) </a:t>
            </a:r>
            <a:r>
              <a:rPr lang="ko-KR" altLang="en-US" sz="2000" dirty="0"/>
              <a:t>에 요원의 행동</a:t>
            </a:r>
            <a:r>
              <a:rPr lang="en-US" altLang="ko-KR" sz="2000" dirty="0"/>
              <a:t>(Action) </a:t>
            </a:r>
            <a:r>
              <a:rPr lang="ko-KR" altLang="en-US" sz="2000" dirty="0"/>
              <a:t>이라는 변수를 더 가지고 있는 것이다</a:t>
            </a:r>
            <a:r>
              <a:rPr lang="en-US" altLang="ko-KR" sz="2000" dirty="0"/>
              <a:t>.</a:t>
            </a:r>
            <a:endParaRPr lang="en-US" altLang="ko-KR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0A39E79-C467-4273-B02C-3D129B45B9F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/>
              <a:t>마르코프</a:t>
            </a:r>
            <a:r>
              <a:rPr lang="en-US" altLang="ko-KR" dirty="0"/>
              <a:t>-</a:t>
            </a:r>
            <a:r>
              <a:rPr lang="ko-KR" altLang="en-US" dirty="0"/>
              <a:t>의사결정 과정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B24EEAD-CACD-46C5-AF18-B0382773F5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MDP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75E7972C-2DDC-4201-ACB7-D73C09ADC56B}"/>
                  </a:ext>
                </a:extLst>
              </p:cNvPr>
              <p:cNvSpPr/>
              <p:nvPr/>
            </p:nvSpPr>
            <p:spPr>
              <a:xfrm>
                <a:off x="488156" y="3429001"/>
                <a:ext cx="11215688" cy="2927348"/>
              </a:xfrm>
              <a:prstGeom prst="rect">
                <a:avLst/>
              </a:prstGeom>
              <a:solidFill>
                <a:srgbClr val="FFABA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240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마르코프 의사결정 과정은 </a:t>
                </a:r>
                <a:r>
                  <a:rPr lang="en-US" altLang="ko-KR" sz="240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S, </a:t>
                </a:r>
                <a:r>
                  <a:rPr lang="en-US" altLang="ko-KR" sz="2400" dirty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A</a:t>
                </a:r>
                <a:r>
                  <a:rPr lang="en-US" altLang="ko-KR" sz="240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, </a:t>
                </a:r>
                <a:r>
                  <a:rPr lang="en-US" altLang="ko-KR" sz="2400" b="1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P</a:t>
                </a:r>
                <a:r>
                  <a:rPr lang="en-US" altLang="ko-KR" sz="240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, R, </a:t>
                </a:r>
                <a14:m>
                  <m:oMath xmlns:m="http://schemas.openxmlformats.org/officeDocument/2006/math">
                    <m:r>
                      <a:rPr lang="en-US" altLang="ko-KR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altLang="ko-KR" sz="240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</a:t>
                </a:r>
                <a:r>
                  <a:rPr lang="ko-KR" altLang="en-US" sz="240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로 이루어져 있다</a:t>
                </a:r>
                <a:r>
                  <a:rPr lang="en-US" altLang="ko-KR" sz="240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.</a:t>
                </a:r>
              </a:p>
              <a:p>
                <a:pPr marL="342900" indent="-342900">
                  <a:buFontTx/>
                  <a:buChar char="-"/>
                </a:pPr>
                <a:r>
                  <a:rPr lang="en-US" altLang="ko-KR" sz="240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S </a:t>
                </a:r>
                <a:r>
                  <a:rPr lang="ko-KR" altLang="en-US" sz="240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는 유한 개의 상태 집합이다</a:t>
                </a:r>
                <a:endParaRPr lang="en-US" altLang="ko-KR" sz="24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342900" indent="-342900">
                  <a:buFontTx/>
                  <a:buChar char="-"/>
                </a:pPr>
                <a:r>
                  <a:rPr lang="en-US" altLang="ko-KR" sz="2400" dirty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A </a:t>
                </a:r>
                <a:r>
                  <a:rPr lang="ko-KR" altLang="en-US" sz="2400" dirty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는 유한 개의 요원의 행동 집합이다</a:t>
                </a:r>
                <a:r>
                  <a:rPr lang="en-US" altLang="ko-KR" sz="2400" dirty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.</a:t>
                </a:r>
              </a:p>
              <a:p>
                <a:pPr marL="342900" indent="-342900">
                  <a:buFontTx/>
                  <a:buChar char="-"/>
                </a:pPr>
                <a:r>
                  <a:rPr lang="en-US" altLang="ko-KR" sz="2400" b="1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P</a:t>
                </a:r>
                <a:r>
                  <a:rPr lang="en-US" altLang="ko-KR" sz="240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</a:t>
                </a:r>
                <a:r>
                  <a:rPr lang="ko-KR" altLang="en-US" sz="240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는 상태 변화 확률 행렬로 다음을 만족한다</a:t>
                </a:r>
                <a:endParaRPr lang="en-US" altLang="ko-KR" sz="24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342900" indent="-342900">
                  <a:buFontTx/>
                  <a:buChar char="-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4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𝐏</m:t>
                        </m:r>
                      </m:e>
                      <m:sub>
                        <m: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  <m:sup>
                        <m:r>
                          <a:rPr lang="en-US" altLang="ko-K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  <m:r>
                      <a:rPr lang="en-US" altLang="ko-KR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2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ko-KR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"/>
                            <m:endChr m:val="|"/>
                            <m:ctrlP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altLang="ko-KR" sz="24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sSub>
                          <m:sSubPr>
                            <m:ctrlP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4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sz="24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altLang="ko-KR" sz="240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</a:t>
                </a:r>
                <a:r>
                  <a:rPr lang="ko-KR" altLang="en-US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어떤 행동을 하면</a:t>
                </a:r>
                <a:r>
                  <a:rPr lang="en-US" altLang="ko-KR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, </a:t>
                </a:r>
                <a:r>
                  <a:rPr lang="ko-KR" altLang="en-US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확률에 따라 상태가 변화</a:t>
                </a:r>
                <a:endParaRPr lang="en-US" altLang="ko-KR" sz="24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342900" indent="-342900">
                  <a:buFontTx/>
                  <a:buChar char="-"/>
                </a:pPr>
                <a:r>
                  <a:rPr lang="en-US" altLang="ko-KR" sz="240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R </a:t>
                </a:r>
                <a:r>
                  <a:rPr lang="ko-KR" altLang="en-US" sz="240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은 보상</a:t>
                </a:r>
                <a:r>
                  <a:rPr lang="en-US" altLang="ko-KR" sz="240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(reward)</a:t>
                </a:r>
                <a:r>
                  <a:rPr lang="ko-KR" altLang="en-US" sz="240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함수이다</a:t>
                </a:r>
                <a:r>
                  <a:rPr lang="en-US" altLang="ko-KR" sz="240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.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𝑠𝑠</m:t>
                        </m:r>
                        <m: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  <m:sup>
                        <m:r>
                          <a:rPr lang="en-US" altLang="ko-K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  <m:r>
                      <a:rPr lang="en-US" altLang="ko-KR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𝐄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2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ko-KR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| </m:t>
                        </m:r>
                        <m:sSub>
                          <m:sSubPr>
                            <m:ctrlP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sz="24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altLang="ko-KR" sz="24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342900" indent="-34290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ko-KR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altLang="ko-KR" sz="240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</a:t>
                </a:r>
                <a:r>
                  <a:rPr lang="ko-KR" altLang="en-US" sz="240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는 감쇠 요소이다</a:t>
                </a:r>
                <a:r>
                  <a:rPr lang="en-US" altLang="ko-KR" sz="240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.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altLang="ko-KR" sz="240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altLang="ko-KR" sz="240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</a:t>
                </a:r>
              </a:p>
            </p:txBody>
          </p:sp>
        </mc:Choice>
        <mc:Fallback xmlns="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75E7972C-2DDC-4201-ACB7-D73C09ADC5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156" y="3429001"/>
                <a:ext cx="11215688" cy="2927348"/>
              </a:xfrm>
              <a:prstGeom prst="rect">
                <a:avLst/>
              </a:prstGeom>
              <a:blipFill>
                <a:blip r:embed="rId2"/>
                <a:stretch>
                  <a:fillRect l="-815" b="-145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직사각형 6">
            <a:extLst>
              <a:ext uri="{FF2B5EF4-FFF2-40B4-BE49-F238E27FC236}">
                <a16:creationId xmlns:a16="http://schemas.microsoft.com/office/drawing/2014/main" id="{8191B176-9F50-48CD-B3FF-92A056B7FBCB}"/>
              </a:ext>
            </a:extLst>
          </p:cNvPr>
          <p:cNvSpPr/>
          <p:nvPr/>
        </p:nvSpPr>
        <p:spPr>
          <a:xfrm>
            <a:off x="488156" y="2819400"/>
            <a:ext cx="11215688" cy="609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정의 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2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마르코프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의사결정 과정 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(Markov Decision Process, MDP)</a:t>
            </a:r>
            <a:endParaRPr lang="ko-KR" altLang="en-US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04515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45D93C-968D-4E12-A24B-36283230B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 </a:t>
            </a:r>
            <a:r>
              <a:rPr lang="en-US" altLang="ko-KR" dirty="0"/>
              <a:t>: </a:t>
            </a:r>
            <a:r>
              <a:rPr lang="ko-KR" altLang="en-US" dirty="0"/>
              <a:t>학생의 인생 </a:t>
            </a:r>
            <a:r>
              <a:rPr lang="ko-KR" altLang="en-US" dirty="0" err="1"/>
              <a:t>마르코프</a:t>
            </a:r>
            <a:r>
              <a:rPr lang="en-US" altLang="ko-KR" dirty="0"/>
              <a:t>-</a:t>
            </a:r>
            <a:r>
              <a:rPr lang="ko-KR" altLang="en-US" dirty="0"/>
              <a:t>의사결정 과정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CE28A97-5BE8-46B5-AF3D-974D9F1766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ko-KR" altLang="en-US" dirty="0"/>
                  <a:t>기존에는 상태</a:t>
                </a:r>
                <a:r>
                  <a:rPr lang="en-US" altLang="ko-KR" dirty="0"/>
                  <a:t>(State) </a:t>
                </a:r>
                <a:r>
                  <a:rPr lang="ko-KR" altLang="en-US" dirty="0"/>
                  <a:t>에</a:t>
                </a:r>
                <a:endParaRPr lang="en-US" altLang="ko-KR" dirty="0"/>
              </a:p>
              <a:p>
                <a:pPr marL="0" indent="0">
                  <a:buNone/>
                </a:pPr>
                <a:r>
                  <a:rPr lang="ko-KR" altLang="en-US" dirty="0"/>
                  <a:t>보상</a:t>
                </a:r>
                <a:r>
                  <a:rPr lang="en-US" altLang="ko-KR" dirty="0"/>
                  <a:t>(reward) </a:t>
                </a:r>
                <a:r>
                  <a:rPr lang="ko-KR" altLang="en-US" dirty="0"/>
                  <a:t>가 붙었는데</a:t>
                </a:r>
                <a:endParaRPr lang="en-US" altLang="ko-KR" dirty="0"/>
              </a:p>
              <a:p>
                <a:pPr marL="0" indent="0">
                  <a:buNone/>
                </a:pPr>
                <a:r>
                  <a:rPr lang="ko-KR" altLang="en-US" dirty="0"/>
                  <a:t>여기에서는 행동</a:t>
                </a:r>
                <a:r>
                  <a:rPr lang="en-US" altLang="ko-KR" dirty="0"/>
                  <a:t>(Action) </a:t>
                </a:r>
                <a:r>
                  <a:rPr lang="ko-KR" altLang="en-US" dirty="0"/>
                  <a:t>에 </a:t>
                </a:r>
                <a:endParaRPr lang="en-US" altLang="ko-KR" dirty="0"/>
              </a:p>
              <a:p>
                <a:pPr marL="0" indent="0">
                  <a:buNone/>
                </a:pPr>
                <a:r>
                  <a:rPr lang="ko-KR" altLang="en-US" dirty="0"/>
                  <a:t>보상</a:t>
                </a:r>
                <a:r>
                  <a:rPr lang="en-US" altLang="ko-KR" dirty="0"/>
                  <a:t>(reward) </a:t>
                </a:r>
                <a:r>
                  <a:rPr lang="ko-KR" altLang="en-US" dirty="0"/>
                  <a:t>가 붙음</a:t>
                </a:r>
                <a:r>
                  <a:rPr lang="en-US" altLang="ko-KR" dirty="0"/>
                  <a:t>.</a:t>
                </a:r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r>
                  <a:rPr lang="ko-KR" altLang="en-US" dirty="0"/>
                  <a:t>오른쪽의 </a:t>
                </a:r>
                <a:r>
                  <a:rPr lang="en-US" altLang="ko-KR" dirty="0"/>
                  <a:t>MDP</a:t>
                </a:r>
                <a:r>
                  <a:rPr lang="ko-KR" altLang="en-US" dirty="0"/>
                  <a:t>에서는 </a:t>
                </a:r>
                <a:r>
                  <a:rPr lang="en-US" altLang="ko-KR" dirty="0"/>
                  <a:t>Pub </a:t>
                </a:r>
                <a:r>
                  <a:rPr lang="ko-KR" altLang="en-US" dirty="0"/>
                  <a:t>에 주목</a:t>
                </a:r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Pub</a:t>
                </a:r>
                <a:r>
                  <a:rPr lang="ko-KR" altLang="en-US" dirty="0"/>
                  <a:t> 이라는 </a:t>
                </a:r>
                <a:r>
                  <a:rPr lang="en-US" altLang="ko-KR" dirty="0"/>
                  <a:t>Action </a:t>
                </a:r>
                <a:r>
                  <a:rPr lang="ko-KR" altLang="en-US" dirty="0"/>
                  <a:t>을 할 때</a:t>
                </a:r>
                <a:endParaRPr lang="en-US" altLang="ko-KR" dirty="0"/>
              </a:p>
              <a:p>
                <a:pPr marL="0" indent="0">
                  <a:buNone/>
                </a:pPr>
                <a:r>
                  <a:rPr lang="ko-KR" altLang="en-US" dirty="0"/>
                  <a:t>무조건 특정한 </a:t>
                </a:r>
                <a:r>
                  <a:rPr lang="en-US" altLang="ko-KR" dirty="0"/>
                  <a:t>state</a:t>
                </a:r>
                <a:r>
                  <a:rPr lang="ko-KR" altLang="en-US" dirty="0"/>
                  <a:t> 에 도달하지 않음</a:t>
                </a:r>
                <a:r>
                  <a:rPr lang="en-US" altLang="ko-KR" dirty="0"/>
                  <a:t>.</a:t>
                </a:r>
              </a:p>
              <a:p>
                <a:endParaRPr lang="en-US" altLang="ko-KR" dirty="0"/>
              </a:p>
              <a:p>
                <a:r>
                  <a:rPr lang="ko-KR" altLang="en-US" dirty="0"/>
                  <a:t>다른 경우에는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𝐏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𝑠𝑠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  <m:sup>
                        <m: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CE28A97-5BE8-46B5-AF3D-974D9F1766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5" t="-1882" b="-2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F7387D1-DD2F-40D3-995B-50183633F6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/>
              <a:t>마르코프</a:t>
            </a:r>
            <a:r>
              <a:rPr lang="en-US" altLang="ko-KR" dirty="0"/>
              <a:t>-</a:t>
            </a:r>
            <a:r>
              <a:rPr lang="ko-KR" altLang="en-US" dirty="0"/>
              <a:t>의사결정 과정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14E2741-6178-4473-98DC-E7B45EB9941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MDP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4878C5A-DED3-499A-8C6B-1A70E964CC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2410" y="1640905"/>
            <a:ext cx="6145289" cy="5085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2516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D1E4A7-11D6-4B87-9B68-6F034631B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정책들 </a:t>
            </a:r>
            <a:r>
              <a:rPr lang="en-US" altLang="ko-KR" dirty="0"/>
              <a:t>(Policies) (1)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92D5F5-6BA8-41BC-985C-1136F622B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정책</a:t>
            </a:r>
            <a:r>
              <a:rPr lang="en-US" altLang="ko-KR" dirty="0"/>
              <a:t>(policy) </a:t>
            </a:r>
            <a:r>
              <a:rPr lang="ko-KR" altLang="en-US" dirty="0"/>
              <a:t>는 요원의 행동을 완전히 정의한다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마르코프</a:t>
            </a:r>
            <a:r>
              <a:rPr lang="en-US" altLang="ko-KR" dirty="0"/>
              <a:t>-</a:t>
            </a:r>
            <a:r>
              <a:rPr lang="ko-KR" altLang="en-US" dirty="0"/>
              <a:t>의사결정 과정 </a:t>
            </a:r>
            <a:r>
              <a:rPr lang="en-US" altLang="ko-KR" dirty="0"/>
              <a:t>(MDP) </a:t>
            </a:r>
            <a:r>
              <a:rPr lang="ko-KR" altLang="en-US" dirty="0"/>
              <a:t>에서 정책</a:t>
            </a:r>
            <a:r>
              <a:rPr lang="en-US" altLang="ko-KR" dirty="0"/>
              <a:t>(policy) </a:t>
            </a:r>
            <a:r>
              <a:rPr lang="ko-KR" altLang="en-US" dirty="0"/>
              <a:t>은 </a:t>
            </a:r>
            <a:r>
              <a:rPr lang="en-US" altLang="ko-KR" dirty="0"/>
              <a:t>“</a:t>
            </a:r>
            <a:r>
              <a:rPr lang="ko-KR" altLang="en-US" dirty="0" err="1"/>
              <a:t>마르코프</a:t>
            </a:r>
            <a:r>
              <a:rPr lang="en-US" altLang="ko-KR" dirty="0"/>
              <a:t>” </a:t>
            </a:r>
            <a:r>
              <a:rPr lang="ko-KR" altLang="en-US" dirty="0"/>
              <a:t>한 상태의 정의에 따라 기록</a:t>
            </a:r>
            <a:r>
              <a:rPr lang="en-US" altLang="ko-KR" dirty="0"/>
              <a:t>(history) </a:t>
            </a:r>
            <a:r>
              <a:rPr lang="ko-KR" altLang="en-US" dirty="0"/>
              <a:t>가 아닌</a:t>
            </a:r>
            <a:r>
              <a:rPr lang="en-US" altLang="ko-KR" dirty="0"/>
              <a:t>, </a:t>
            </a:r>
            <a:r>
              <a:rPr lang="ko-KR" altLang="en-US" dirty="0"/>
              <a:t>현재 상태</a:t>
            </a:r>
            <a:r>
              <a:rPr lang="en-US" altLang="ko-KR" dirty="0"/>
              <a:t>(current state) </a:t>
            </a:r>
            <a:r>
              <a:rPr lang="ko-KR" altLang="en-US" dirty="0"/>
              <a:t>에 달려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다르게 말해</a:t>
            </a:r>
            <a:r>
              <a:rPr lang="en-US" altLang="ko-KR" dirty="0"/>
              <a:t>, </a:t>
            </a:r>
            <a:r>
              <a:rPr lang="ko-KR" altLang="en-US" dirty="0"/>
              <a:t>정책은 시간에 독립적이다</a:t>
            </a:r>
            <a:r>
              <a:rPr lang="en-US" altLang="ko-KR" dirty="0"/>
              <a:t>. (</a:t>
            </a:r>
            <a:r>
              <a:rPr lang="en-US" altLang="ko-KR" b="1" dirty="0"/>
              <a:t>stationary</a:t>
            </a:r>
            <a:r>
              <a:rPr lang="en-US" altLang="ko-KR" dirty="0"/>
              <a:t>, time-independent)</a:t>
            </a:r>
          </a:p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31F643-4A4F-41B7-8959-04ADF0FA41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/>
              <a:t>마르코프</a:t>
            </a:r>
            <a:r>
              <a:rPr lang="en-US" altLang="ko-KR" dirty="0"/>
              <a:t>-</a:t>
            </a:r>
            <a:r>
              <a:rPr lang="ko-KR" altLang="en-US" dirty="0"/>
              <a:t>의사결정 과정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2A87728-68B5-4245-89FF-60E00DB7322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정책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B700554A-9F0C-4749-A360-1F115D440D34}"/>
                  </a:ext>
                </a:extLst>
              </p:cNvPr>
              <p:cNvSpPr/>
              <p:nvPr/>
            </p:nvSpPr>
            <p:spPr>
              <a:xfrm>
                <a:off x="488156" y="4942623"/>
                <a:ext cx="11215688" cy="1649249"/>
              </a:xfrm>
              <a:prstGeom prst="rect">
                <a:avLst/>
              </a:prstGeom>
              <a:solidFill>
                <a:srgbClr val="FFABA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240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정책 </a:t>
                </a:r>
                <a14:m>
                  <m:oMath xmlns:m="http://schemas.openxmlformats.org/officeDocument/2006/math">
                    <m:r>
                      <a:rPr lang="en-US" altLang="ko-KR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altLang="ko-KR" sz="240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</a:t>
                </a:r>
                <a:r>
                  <a:rPr lang="ko-KR" altLang="en-US" sz="240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는 주어진 상태</a:t>
                </a:r>
                <a:r>
                  <a:rPr lang="en-US" altLang="ko-KR" sz="240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(state) </a:t>
                </a:r>
                <a:r>
                  <a:rPr lang="ko-KR" altLang="en-US" sz="240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에 대한 행동</a:t>
                </a:r>
                <a:r>
                  <a:rPr lang="en-US" altLang="ko-KR" sz="240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(action) </a:t>
                </a:r>
                <a:r>
                  <a:rPr lang="ko-KR" altLang="en-US" sz="240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들의 확률 분포이다</a:t>
                </a:r>
                <a:r>
                  <a:rPr lang="en-US" altLang="ko-KR" sz="240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.</a:t>
                </a:r>
              </a:p>
              <a:p>
                <a:endParaRPr lang="en-US" altLang="ko-KR" sz="24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ko-KR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ko-KR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ko-KR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ko-KR" altLang="en-US" sz="2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sz="2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ℙ</m:t>
                      </m:r>
                      <m:d>
                        <m:dPr>
                          <m:begChr m:val="["/>
                          <m:endChr m:val="]"/>
                          <m:ctrlPr>
                            <a:rPr lang="ko-KR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ko-KR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ko-KR" altLang="en-US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"/>
                              <m:endChr m:val="|"/>
                              <m:ctrlPr>
                                <a:rPr lang="ko-KR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sSub>
                            <m:sSubPr>
                              <m:ctrlPr>
                                <a:rPr lang="ko-KR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ko-KR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ko-KR" altLang="en-US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ko-KR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B700554A-9F0C-4749-A360-1F115D440D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156" y="4942623"/>
                <a:ext cx="11215688" cy="1649249"/>
              </a:xfrm>
              <a:prstGeom prst="rect">
                <a:avLst/>
              </a:prstGeom>
              <a:blipFill>
                <a:blip r:embed="rId2"/>
                <a:stretch>
                  <a:fillRect l="-815" b="-4222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직사각형 6">
            <a:extLst>
              <a:ext uri="{FF2B5EF4-FFF2-40B4-BE49-F238E27FC236}">
                <a16:creationId xmlns:a16="http://schemas.microsoft.com/office/drawing/2014/main" id="{E02BC20D-979D-49BE-830C-5D6E279489A6}"/>
              </a:ext>
            </a:extLst>
          </p:cNvPr>
          <p:cNvSpPr/>
          <p:nvPr/>
        </p:nvSpPr>
        <p:spPr>
          <a:xfrm>
            <a:off x="488156" y="4341976"/>
            <a:ext cx="11215688" cy="609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정의 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정책 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(policy)</a:t>
            </a:r>
            <a:endParaRPr lang="ko-KR" altLang="en-US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519E42-E202-45B9-8438-F46D0BEF7D6B}"/>
              </a:ext>
            </a:extLst>
          </p:cNvPr>
          <p:cNvSpPr txBox="1"/>
          <p:nvPr/>
        </p:nvSpPr>
        <p:spPr>
          <a:xfrm>
            <a:off x="5616429" y="2973897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47920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1215AA-EA87-4BE0-8FDF-B0F825F9D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정책들 </a:t>
            </a:r>
            <a:r>
              <a:rPr lang="en-US" altLang="ko-KR" dirty="0"/>
              <a:t>(Policies) (2)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1624B79-2A8C-4191-80F8-237C3BC248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sz="1800" dirty="0"/>
                  <a:t>마르코프</a:t>
                </a:r>
                <a:r>
                  <a:rPr lang="en-US" altLang="ko-KR" sz="1800" dirty="0"/>
                  <a:t>-</a:t>
                </a:r>
                <a:r>
                  <a:rPr lang="ko-KR" altLang="en-US" sz="1800" dirty="0"/>
                  <a:t>의사결정 과정 </a:t>
                </a:r>
                <a:r>
                  <a:rPr lang="en-US" altLang="ko-KR" sz="1800" dirty="0"/>
                  <a:t>M = &lt; S, A, </a:t>
                </a:r>
                <a:r>
                  <a:rPr lang="en-US" altLang="ko-KR" sz="1800" b="1" dirty="0"/>
                  <a:t>P</a:t>
                </a:r>
                <a:r>
                  <a:rPr lang="en-US" altLang="ko-KR" sz="1800" dirty="0"/>
                  <a:t>, R,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altLang="ko-KR" sz="1800" dirty="0"/>
                  <a:t> &gt; </a:t>
                </a:r>
                <a:r>
                  <a:rPr lang="ko-KR" altLang="en-US" sz="1800" dirty="0"/>
                  <a:t>에서 정책을 </a:t>
                </a:r>
                <a14:m>
                  <m:oMath xmlns:m="http://schemas.openxmlformats.org/officeDocument/2006/math">
                    <m:r>
                      <a:rPr lang="ko-KR" altLang="en-US" sz="1800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ko-KR" altLang="en-US" sz="1800" dirty="0"/>
                  <a:t> </a:t>
                </a:r>
                <a:r>
                  <a:rPr lang="ko-KR" altLang="en-US" sz="1800" dirty="0" err="1"/>
                  <a:t>라고</a:t>
                </a:r>
                <a:r>
                  <a:rPr lang="ko-KR" altLang="en-US" sz="1800" dirty="0"/>
                  <a:t> 할 때를 생각해 보자</a:t>
                </a:r>
                <a:r>
                  <a:rPr lang="en-US" altLang="ko-KR" sz="1800" dirty="0"/>
                  <a:t>.</a:t>
                </a:r>
              </a:p>
              <a:p>
                <a:r>
                  <a:rPr lang="ko-KR" altLang="en-US" sz="1800" dirty="0"/>
                  <a:t>정책 </a:t>
                </a:r>
                <a14:m>
                  <m:oMath xmlns:m="http://schemas.openxmlformats.org/officeDocument/2006/math">
                    <m:r>
                      <a:rPr lang="ko-KR" altLang="en-US" sz="1800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altLang="ko-KR" sz="1800" dirty="0"/>
                  <a:t> </a:t>
                </a:r>
                <a:r>
                  <a:rPr lang="ko-KR" altLang="en-US" sz="1800" dirty="0"/>
                  <a:t>가 변하지 않는 값이라고 생각해 보자</a:t>
                </a:r>
                <a:r>
                  <a:rPr lang="en-US" altLang="ko-KR" sz="1800" dirty="0"/>
                  <a:t>. </a:t>
                </a:r>
                <a:r>
                  <a:rPr lang="ko-KR" altLang="en-US" sz="1800" dirty="0"/>
                  <a:t>즉</a:t>
                </a:r>
                <a:r>
                  <a:rPr lang="en-US" altLang="ko-KR" sz="1800" dirty="0"/>
                  <a:t>, </a:t>
                </a:r>
                <a:r>
                  <a:rPr lang="ko-KR" altLang="en-US" sz="1800" dirty="0"/>
                  <a:t>정책은 </a:t>
                </a:r>
                <a:r>
                  <a:rPr lang="en-US" altLang="ko-KR" sz="1800" dirty="0"/>
                  <a:t>‘</a:t>
                </a:r>
                <a:r>
                  <a:rPr lang="ko-KR" altLang="en-US" sz="1800" dirty="0"/>
                  <a:t>고정되어 있다</a:t>
                </a:r>
                <a:r>
                  <a:rPr lang="en-US" altLang="ko-KR" sz="1800" dirty="0"/>
                  <a:t>.’ </a:t>
                </a:r>
                <a:r>
                  <a:rPr lang="ko-KR" altLang="en-US" sz="1800" dirty="0"/>
                  <a:t>고 생각</a:t>
                </a:r>
                <a:r>
                  <a:rPr lang="en-US" altLang="ko-KR" sz="1800" dirty="0"/>
                  <a:t>.</a:t>
                </a:r>
              </a:p>
              <a:p>
                <a:endParaRPr lang="en-US" altLang="ko-K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1" i="0" dirty="0" smtClean="0">
                              <a:latin typeface="Cambria Math" panose="02040503050406030204" pitchFamily="18" charset="0"/>
                            </a:rPr>
                            <m:t>𝐏</m:t>
                          </m:r>
                        </m:e>
                        <m:sub>
                          <m: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US" altLang="ko-KR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ko-KR" i="0" dirty="0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>
                          <m: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bSup>
                      <m:r>
                        <a:rPr lang="en-US" altLang="ko-KR" i="0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ko-KR" i="0" dirty="0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/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nary>
                      <m:d>
                        <m:d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sSubSup>
                        <m:sSubSup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1" i="0" dirty="0" smtClean="0">
                              <a:latin typeface="Cambria Math" panose="02040503050406030204" pitchFamily="18" charset="0"/>
                            </a:rPr>
                            <m:t>𝐏</m:t>
                          </m:r>
                        </m:e>
                        <m:sub>
                          <m:sSup>
                            <m:sSupPr>
                              <m:ctrlPr>
                                <a:rPr lang="en-US" altLang="ko-KR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dirty="0" smtClean="0">
                                  <a:latin typeface="Cambria Math" panose="02040503050406030204" pitchFamily="18" charset="0"/>
                                </a:rPr>
                                <m:t>ss</m:t>
                              </m:r>
                            </m:e>
                            <m:sup>
                              <m:r>
                                <a:rPr lang="en-US" altLang="ko-KR" i="0" dirty="0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>
                          <m: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</m:oMath>
                  </m:oMathPara>
                </a14:m>
                <a:endParaRPr lang="en-US" altLang="ko-K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bSup>
                      <m:r>
                        <a:rPr lang="en-US" altLang="ko-KR" dirty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ko-KR" dirty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/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nary>
                      <m:d>
                        <m:d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sSubSup>
                        <m:sSubSup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sSup>
                            <m:sSupPr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ko-KR" dirty="0">
                                  <a:latin typeface="Cambria Math" panose="02040503050406030204" pitchFamily="18" charset="0"/>
                                </a:rPr>
                                <m:t>ss</m:t>
                              </m:r>
                            </m:e>
                            <m:sup>
                              <m:r>
                                <a:rPr lang="en-US" altLang="ko-KR" dirty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</m:oMath>
                  </m:oMathPara>
                </a14:m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r>
                  <a:rPr lang="ko-KR" altLang="en-US" dirty="0"/>
                  <a:t>위와 같은 수식 결과를 통해</a:t>
                </a:r>
                <a:endParaRPr lang="en-US" altLang="ko-KR" dirty="0"/>
              </a:p>
              <a:p>
                <a:r>
                  <a:rPr lang="ko-KR" altLang="en-US" sz="1800" dirty="0"/>
                  <a:t>상태</a:t>
                </a:r>
                <a:r>
                  <a:rPr lang="en-US" altLang="ko-KR" sz="1800" dirty="0"/>
                  <a:t>(state)</a:t>
                </a:r>
                <a:r>
                  <a:rPr lang="ko-KR" altLang="en-US" sz="1800" dirty="0"/>
                  <a:t>의 시퀀스는 </a:t>
                </a:r>
                <a:r>
                  <a:rPr lang="ko-KR" altLang="en-US" sz="1800" dirty="0" err="1"/>
                  <a:t>마르코프</a:t>
                </a:r>
                <a:r>
                  <a:rPr lang="ko-KR" altLang="en-US" sz="1800" dirty="0"/>
                  <a:t> 과정</a:t>
                </a:r>
                <a:r>
                  <a:rPr lang="en-US" altLang="ko-KR" sz="1800" dirty="0"/>
                  <a:t>(Markov process, Markov Chain)</a:t>
                </a:r>
                <a:r>
                  <a:rPr lang="ko-KR" altLang="en-US" sz="1800" dirty="0"/>
                  <a:t>이라고 볼 수 있다</a:t>
                </a:r>
                <a:r>
                  <a:rPr lang="en-US" altLang="ko-KR" sz="1800" dirty="0"/>
                  <a:t>.</a:t>
                </a:r>
              </a:p>
              <a:p>
                <a:r>
                  <a:rPr lang="ko-KR" altLang="en-US" sz="1800" dirty="0"/>
                  <a:t>상태</a:t>
                </a:r>
                <a:r>
                  <a:rPr lang="en-US" altLang="ko-KR" sz="1800" dirty="0"/>
                  <a:t>(state)</a:t>
                </a:r>
                <a:r>
                  <a:rPr lang="ko-KR" altLang="en-US" sz="1800" dirty="0"/>
                  <a:t>와 보상</a:t>
                </a:r>
                <a:r>
                  <a:rPr lang="en-US" altLang="ko-KR" sz="1800" dirty="0"/>
                  <a:t>(reward)</a:t>
                </a:r>
                <a:r>
                  <a:rPr lang="ko-KR" altLang="en-US" sz="1800" dirty="0"/>
                  <a:t>의 시퀀스도 </a:t>
                </a:r>
                <a:r>
                  <a:rPr lang="ko-KR" altLang="en-US" sz="1800" dirty="0" err="1"/>
                  <a:t>마르코프</a:t>
                </a:r>
                <a:r>
                  <a:rPr lang="en-US" altLang="ko-KR" sz="1800" dirty="0"/>
                  <a:t>-</a:t>
                </a:r>
                <a:r>
                  <a:rPr lang="ko-KR" altLang="en-US" sz="1800" dirty="0"/>
                  <a:t>보상 과정</a:t>
                </a:r>
                <a:r>
                  <a:rPr lang="en-US" altLang="ko-KR" sz="1800" dirty="0"/>
                  <a:t>(Markov reward process)</a:t>
                </a:r>
                <a:r>
                  <a:rPr lang="ko-KR" altLang="en-US" sz="1800" dirty="0"/>
                  <a:t>이라고 볼 수 있다</a:t>
                </a:r>
                <a:r>
                  <a:rPr lang="en-US" altLang="ko-KR" sz="1800" dirty="0"/>
                  <a:t>.</a:t>
                </a: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1624B79-2A8C-4191-80F8-237C3BC248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5" t="-12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DDC352-1764-4C37-B31F-9F36ED6AED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/>
              <a:t>마르코프</a:t>
            </a:r>
            <a:r>
              <a:rPr lang="en-US" altLang="ko-KR" dirty="0"/>
              <a:t>-</a:t>
            </a:r>
            <a:r>
              <a:rPr lang="ko-KR" altLang="en-US" dirty="0"/>
              <a:t>의사결정 과정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0FAC883-8F1B-4DB8-A2E4-0976E625C7A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정책</a:t>
            </a:r>
          </a:p>
        </p:txBody>
      </p:sp>
    </p:spTree>
    <p:extLst>
      <p:ext uri="{BB962C8B-B14F-4D97-AF65-F5344CB8AC3E}">
        <p14:creationId xmlns:p14="http://schemas.microsoft.com/office/powerpoint/2010/main" val="35020841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03423-04BA-478C-8117-04283E6C7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왜 정책이 고정되어 있으면 </a:t>
            </a:r>
            <a:r>
              <a:rPr lang="en-US" altLang="ko-KR" dirty="0"/>
              <a:t>MDP == MRP </a:t>
            </a:r>
            <a:r>
              <a:rPr lang="ko-KR" altLang="en-US" dirty="0"/>
              <a:t>일까</a:t>
            </a:r>
            <a:r>
              <a:rPr lang="en-US" altLang="ko-KR" dirty="0"/>
              <a:t>?</a:t>
            </a:r>
            <a:r>
              <a:rPr lang="ko-KR" altLang="en-US" dirty="0"/>
              <a:t>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C3A7C65-616B-4003-A920-66F59CAC97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1" dirty="0">
                              <a:latin typeface="Cambria Math" panose="02040503050406030204" pitchFamily="18" charset="0"/>
                            </a:rPr>
                            <m:t>𝐏</m:t>
                          </m:r>
                        </m:e>
                        <m:sub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ko-KR" dirty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bSup>
                      <m:r>
                        <a:rPr lang="en-US" altLang="ko-KR" dirty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ko-KR" dirty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/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nary>
                      <m:d>
                        <m:d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sSubSup>
                        <m:sSubSup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1" dirty="0">
                              <a:latin typeface="Cambria Math" panose="02040503050406030204" pitchFamily="18" charset="0"/>
                            </a:rPr>
                            <m:t>𝐏</m:t>
                          </m:r>
                        </m:e>
                        <m:sub>
                          <m:sSup>
                            <m:sSupPr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ko-KR" dirty="0">
                                  <a:latin typeface="Cambria Math" panose="02040503050406030204" pitchFamily="18" charset="0"/>
                                </a:rPr>
                                <m:t>ss</m:t>
                              </m:r>
                            </m:e>
                            <m:sup>
                              <m:r>
                                <a:rPr lang="en-US" altLang="ko-KR" dirty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</m:oMath>
                  </m:oMathPara>
                </a14:m>
                <a:endParaRPr lang="en-US" altLang="ko-K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bSup>
                      <m:r>
                        <a:rPr lang="en-US" altLang="ko-KR" dirty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ko-KR" dirty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/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nary>
                      <m:d>
                        <m:d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sSubSup>
                        <m:sSubSup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sSup>
                            <m:sSupPr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ko-KR" dirty="0">
                                  <a:latin typeface="Cambria Math" panose="02040503050406030204" pitchFamily="18" charset="0"/>
                                </a:rPr>
                                <m:t>ss</m:t>
                              </m:r>
                            </m:e>
                            <m:sup>
                              <m:r>
                                <a:rPr lang="en-US" altLang="ko-KR" dirty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</m:oMath>
                  </m:oMathPara>
                </a14:m>
                <a:endParaRPr lang="en-US" altLang="ko-KR" dirty="0"/>
              </a:p>
              <a:p>
                <a:pPr marL="0" indent="0">
                  <a:buNone/>
                </a:pPr>
                <a:endParaRPr lang="en-US" altLang="ko-KR" b="1" dirty="0"/>
              </a:p>
              <a:p>
                <a:pPr marL="0" indent="0">
                  <a:buNone/>
                </a:pPr>
                <a:endParaRPr lang="en-US" altLang="ko-KR" b="1" dirty="0"/>
              </a:p>
              <a:p>
                <a:pPr marL="0" indent="0">
                  <a:buNone/>
                </a:pPr>
                <a:r>
                  <a:rPr lang="en-US" altLang="ko-KR" b="1" dirty="0"/>
                  <a:t>??? : </a:t>
                </a:r>
                <a:r>
                  <a:rPr lang="ko-KR" altLang="en-US" b="1" dirty="0"/>
                  <a:t>느낌 알지</a:t>
                </a:r>
                <a:r>
                  <a:rPr lang="en-US" altLang="ko-KR" b="1" dirty="0"/>
                  <a:t>? </a:t>
                </a:r>
                <a:r>
                  <a:rPr lang="ko-KR" altLang="en-US" b="1" dirty="0"/>
                  <a:t>넘어가</a:t>
                </a:r>
                <a:r>
                  <a:rPr lang="en-US" altLang="ko-KR" b="1" dirty="0"/>
                  <a:t>.</a:t>
                </a:r>
                <a:endParaRPr lang="ko-KR" altLang="en-US" b="1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C3A7C65-616B-4003-A920-66F59CAC97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A35F0C-2AB4-40F0-95DE-D9997B380B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/>
              <a:t>마르코프</a:t>
            </a:r>
            <a:r>
              <a:rPr lang="en-US" altLang="ko-KR" dirty="0"/>
              <a:t>-</a:t>
            </a:r>
            <a:r>
              <a:rPr lang="ko-KR" altLang="en-US" dirty="0"/>
              <a:t>의사결정 과정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094A147-8908-46DA-B111-B3AE3A48715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정책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71A98C4E-2E8A-4779-834C-5546879C364A}"/>
                  </a:ext>
                </a:extLst>
              </p:cNvPr>
              <p:cNvSpPr/>
              <p:nvPr/>
            </p:nvSpPr>
            <p:spPr>
              <a:xfrm>
                <a:off x="2014536" y="3663198"/>
                <a:ext cx="685800" cy="68580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71A98C4E-2E8A-4779-834C-5546879C36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4536" y="3663198"/>
                <a:ext cx="685800" cy="6858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타원 6">
            <a:extLst>
              <a:ext uri="{FF2B5EF4-FFF2-40B4-BE49-F238E27FC236}">
                <a16:creationId xmlns:a16="http://schemas.microsoft.com/office/drawing/2014/main" id="{DAE6805F-5801-4A38-98C5-A82A2D30F1AD}"/>
              </a:ext>
            </a:extLst>
          </p:cNvPr>
          <p:cNvSpPr/>
          <p:nvPr/>
        </p:nvSpPr>
        <p:spPr>
          <a:xfrm>
            <a:off x="3106736" y="5320547"/>
            <a:ext cx="685800" cy="6858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F8C8552-238D-496C-A851-0F6902CAC553}"/>
              </a:ext>
            </a:extLst>
          </p:cNvPr>
          <p:cNvSpPr/>
          <p:nvPr/>
        </p:nvSpPr>
        <p:spPr>
          <a:xfrm>
            <a:off x="900112" y="5342772"/>
            <a:ext cx="685800" cy="6858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3F112B9-5D8C-49E4-B022-9628EC8B6575}"/>
              </a:ext>
            </a:extLst>
          </p:cNvPr>
          <p:cNvCxnSpPr>
            <a:stCxn id="6" idx="4"/>
            <a:endCxn id="8" idx="0"/>
          </p:cNvCxnSpPr>
          <p:nvPr/>
        </p:nvCxnSpPr>
        <p:spPr>
          <a:xfrm flipH="1">
            <a:off x="1243012" y="4348998"/>
            <a:ext cx="1114424" cy="993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6720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EDC8D0-A952-4D95-B1D4-4F2FD0C25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상황 평가 함수 </a:t>
            </a:r>
            <a:r>
              <a:rPr lang="en-US" altLang="ko-KR" dirty="0"/>
              <a:t>(value function)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8D9B3E-F236-42BB-BF40-9134F389F1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/>
              <a:t>마르코프</a:t>
            </a:r>
            <a:r>
              <a:rPr lang="en-US" altLang="ko-KR" dirty="0"/>
              <a:t>-</a:t>
            </a:r>
            <a:r>
              <a:rPr lang="ko-KR" altLang="en-US" dirty="0"/>
              <a:t>의사결정 과정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E62F4BA-1FED-4D2C-80ED-6C26C9C5029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상황 평가함수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FCE29A5B-BBCE-4B0A-B0E4-FE6741F9D9C3}"/>
                  </a:ext>
                </a:extLst>
              </p:cNvPr>
              <p:cNvSpPr/>
              <p:nvPr/>
            </p:nvSpPr>
            <p:spPr>
              <a:xfrm>
                <a:off x="488156" y="2240509"/>
                <a:ext cx="11215688" cy="1896063"/>
              </a:xfrm>
              <a:prstGeom prst="rect">
                <a:avLst/>
              </a:prstGeom>
              <a:solidFill>
                <a:srgbClr val="FFABA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altLang="ko-KR" sz="2400" dirty="0">
                  <a:solidFill>
                    <a:schemeClr val="tx1"/>
                  </a:solidFill>
                </a:endParaRPr>
              </a:p>
              <a:p>
                <a:r>
                  <a:rPr lang="en-US" altLang="ko-KR" sz="2400" dirty="0">
                    <a:solidFill>
                      <a:schemeClr val="tx1"/>
                    </a:solidFill>
                  </a:rPr>
                  <a:t>MDP(</a:t>
                </a:r>
                <a:r>
                  <a:rPr lang="ko-KR" altLang="en-US" sz="2400" dirty="0" err="1">
                    <a:solidFill>
                      <a:schemeClr val="tx1"/>
                    </a:solidFill>
                  </a:rPr>
                  <a:t>마르코프</a:t>
                </a:r>
                <a:r>
                  <a:rPr lang="en-US" altLang="ko-KR" sz="2400" dirty="0">
                    <a:solidFill>
                      <a:schemeClr val="tx1"/>
                    </a:solidFill>
                  </a:rPr>
                  <a:t>-</a:t>
                </a:r>
                <a:r>
                  <a:rPr lang="ko-KR" altLang="en-US" sz="2400" dirty="0">
                    <a:solidFill>
                      <a:schemeClr val="tx1"/>
                    </a:solidFill>
                  </a:rPr>
                  <a:t>의사결정 과정</a:t>
                </a:r>
                <a:r>
                  <a:rPr lang="en-US" altLang="ko-KR" sz="2400" dirty="0">
                    <a:solidFill>
                      <a:schemeClr val="tx1"/>
                    </a:solidFill>
                  </a:rPr>
                  <a:t>) </a:t>
                </a:r>
                <a:r>
                  <a:rPr lang="ko-KR" altLang="en-US" sz="2400" dirty="0">
                    <a:solidFill>
                      <a:schemeClr val="tx1"/>
                    </a:solidFill>
                  </a:rPr>
                  <a:t>에서의 상황 평가 함수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ko-KR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altLang="ko-KR" sz="2400" dirty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2400" dirty="0">
                    <a:solidFill>
                      <a:schemeClr val="tx1"/>
                    </a:solidFill>
                  </a:rPr>
                  <a:t>는 현재 상황 </a:t>
                </a:r>
                <a:r>
                  <a:rPr lang="en-US" altLang="ko-KR" sz="2400" dirty="0">
                    <a:solidFill>
                      <a:schemeClr val="tx1"/>
                    </a:solidFill>
                  </a:rPr>
                  <a:t>s </a:t>
                </a:r>
                <a:r>
                  <a:rPr lang="ko-KR" altLang="en-US" sz="2400" dirty="0">
                    <a:solidFill>
                      <a:schemeClr val="tx1"/>
                    </a:solidFill>
                  </a:rPr>
                  <a:t>로부터 정책</a:t>
                </a:r>
                <a:r>
                  <a:rPr lang="en-US" altLang="ko-KR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ko-KR" altLang="en-US" sz="2400" dirty="0">
                    <a:solidFill>
                      <a:schemeClr val="tx1"/>
                    </a:solidFill>
                  </a:rPr>
                  <a:t> 를 따라갔을 때 기대되는 결과보상</a:t>
                </a:r>
                <a:r>
                  <a:rPr lang="en-US" altLang="ko-KR" sz="2400" dirty="0">
                    <a:solidFill>
                      <a:schemeClr val="tx1"/>
                    </a:solidFill>
                  </a:rPr>
                  <a:t>(return) </a:t>
                </a:r>
                <a14:m>
                  <m:oMath xmlns:m="http://schemas.openxmlformats.org/officeDocument/2006/math">
                    <m:r>
                      <a:rPr lang="en-US" altLang="ko-KR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ko-KR" sz="2400" dirty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2400" dirty="0">
                    <a:solidFill>
                      <a:schemeClr val="tx1"/>
                    </a:solidFill>
                  </a:rPr>
                  <a:t>이다</a:t>
                </a:r>
                <a:r>
                  <a:rPr lang="en-US" altLang="ko-KR" sz="2400" dirty="0">
                    <a:solidFill>
                      <a:schemeClr val="tx1"/>
                    </a:solidFill>
                  </a:rPr>
                  <a:t>.</a:t>
                </a:r>
              </a:p>
              <a:p>
                <a:endParaRPr lang="en-US" altLang="ko-KR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altLang="ko-KR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ko-KR" sz="240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𝐄</m:t>
                          </m:r>
                        </m:e>
                        <m:sub>
                          <m:r>
                            <a:rPr lang="en-US" altLang="ko-KR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altLang="ko-KR" sz="24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40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altLang="ko-KR" sz="240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altLang="ko-KR" sz="24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sz="24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240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altLang="ko-KR" sz="2400" dirty="0">
                  <a:solidFill>
                    <a:schemeClr val="tx1"/>
                  </a:solidFill>
                </a:endParaRPr>
              </a:p>
              <a:p>
                <a:endParaRPr lang="en-US" altLang="ko-K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FCE29A5B-BBCE-4B0A-B0E4-FE6741F9D9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156" y="2240509"/>
                <a:ext cx="11215688" cy="1896063"/>
              </a:xfrm>
              <a:prstGeom prst="rect">
                <a:avLst/>
              </a:prstGeom>
              <a:blipFill>
                <a:blip r:embed="rId2"/>
                <a:stretch>
                  <a:fillRect l="-815" r="-54" b="-3955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직사각형 6">
            <a:extLst>
              <a:ext uri="{FF2B5EF4-FFF2-40B4-BE49-F238E27FC236}">
                <a16:creationId xmlns:a16="http://schemas.microsoft.com/office/drawing/2014/main" id="{D000EE19-C99A-428F-A88F-72058D97D1B3}"/>
              </a:ext>
            </a:extLst>
          </p:cNvPr>
          <p:cNvSpPr/>
          <p:nvPr/>
        </p:nvSpPr>
        <p:spPr>
          <a:xfrm>
            <a:off x="488156" y="1630909"/>
            <a:ext cx="11215688" cy="609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정의 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MDP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에서의 상황평가 함수 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(state value function)</a:t>
            </a:r>
            <a:endParaRPr lang="ko-KR" altLang="en-US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C5D5D04D-A76F-4954-B378-8A685AAEAF84}"/>
                  </a:ext>
                </a:extLst>
              </p:cNvPr>
              <p:cNvSpPr/>
              <p:nvPr/>
            </p:nvSpPr>
            <p:spPr>
              <a:xfrm>
                <a:off x="488156" y="4840337"/>
                <a:ext cx="11215688" cy="1896063"/>
              </a:xfrm>
              <a:prstGeom prst="rect">
                <a:avLst/>
              </a:prstGeom>
              <a:solidFill>
                <a:srgbClr val="FFABA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altLang="ko-KR" sz="2400" dirty="0">
                  <a:solidFill>
                    <a:schemeClr val="tx1"/>
                  </a:solidFill>
                </a:endParaRPr>
              </a:p>
              <a:p>
                <a:r>
                  <a:rPr lang="en-US" altLang="ko-KR" sz="2400" dirty="0">
                    <a:solidFill>
                      <a:schemeClr val="tx1"/>
                    </a:solidFill>
                  </a:rPr>
                  <a:t>MDP(</a:t>
                </a:r>
                <a:r>
                  <a:rPr lang="ko-KR" altLang="en-US" sz="2400" dirty="0" err="1">
                    <a:solidFill>
                      <a:schemeClr val="tx1"/>
                    </a:solidFill>
                  </a:rPr>
                  <a:t>마르코프</a:t>
                </a:r>
                <a:r>
                  <a:rPr lang="en-US" altLang="ko-KR" sz="2400" dirty="0">
                    <a:solidFill>
                      <a:schemeClr val="tx1"/>
                    </a:solidFill>
                  </a:rPr>
                  <a:t>-</a:t>
                </a:r>
                <a:r>
                  <a:rPr lang="ko-KR" altLang="en-US" sz="2400" dirty="0">
                    <a:solidFill>
                      <a:schemeClr val="tx1"/>
                    </a:solidFill>
                  </a:rPr>
                  <a:t>의사결정 과정</a:t>
                </a:r>
                <a:r>
                  <a:rPr lang="en-US" altLang="ko-KR" sz="2400" dirty="0">
                    <a:solidFill>
                      <a:schemeClr val="tx1"/>
                    </a:solidFill>
                  </a:rPr>
                  <a:t>) </a:t>
                </a:r>
                <a:r>
                  <a:rPr lang="ko-KR" altLang="en-US" sz="2400" dirty="0">
                    <a:solidFill>
                      <a:schemeClr val="tx1"/>
                    </a:solidFill>
                  </a:rPr>
                  <a:t>에서의 행동평가 함수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ko-KR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altLang="ko-KR" sz="2400" dirty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2400" dirty="0">
                    <a:solidFill>
                      <a:schemeClr val="tx1"/>
                    </a:solidFill>
                  </a:rPr>
                  <a:t>는 현재 상황 </a:t>
                </a:r>
                <a:r>
                  <a:rPr lang="en-US" altLang="ko-KR" sz="2400" dirty="0">
                    <a:solidFill>
                      <a:schemeClr val="tx1"/>
                    </a:solidFill>
                  </a:rPr>
                  <a:t>s </a:t>
                </a:r>
                <a:r>
                  <a:rPr lang="ko-KR" altLang="en-US" sz="2400" dirty="0">
                    <a:solidFill>
                      <a:schemeClr val="tx1"/>
                    </a:solidFill>
                  </a:rPr>
                  <a:t>에서 현재 </a:t>
                </a:r>
                <a:r>
                  <a:rPr lang="en-US" altLang="ko-KR" sz="2400" dirty="0">
                    <a:solidFill>
                      <a:schemeClr val="tx1"/>
                    </a:solidFill>
                  </a:rPr>
                  <a:t>action </a:t>
                </a:r>
                <a14:m>
                  <m:oMath xmlns:m="http://schemas.openxmlformats.org/officeDocument/2006/math">
                    <m:r>
                      <a:rPr lang="en-US" altLang="ko-KR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ko-KR" sz="2400" dirty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2400" dirty="0">
                    <a:solidFill>
                      <a:schemeClr val="tx1"/>
                    </a:solidFill>
                  </a:rPr>
                  <a:t>를 취하고</a:t>
                </a:r>
                <a:r>
                  <a:rPr lang="en-US" altLang="ko-KR" sz="2400" dirty="0">
                    <a:solidFill>
                      <a:schemeClr val="tx1"/>
                    </a:solidFill>
                  </a:rPr>
                  <a:t>,</a:t>
                </a:r>
                <a:r>
                  <a:rPr lang="ko-KR" altLang="en-US" sz="2400" dirty="0">
                    <a:solidFill>
                      <a:schemeClr val="tx1"/>
                    </a:solidFill>
                  </a:rPr>
                  <a:t> 그 다음부터 정책</a:t>
                </a:r>
                <a:r>
                  <a:rPr lang="en-US" altLang="ko-KR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ko-KR" altLang="en-US" sz="2400" dirty="0">
                    <a:solidFill>
                      <a:schemeClr val="tx1"/>
                    </a:solidFill>
                  </a:rPr>
                  <a:t> 를 따라갔을 때 기대되는 결과보상</a:t>
                </a:r>
                <a:r>
                  <a:rPr lang="en-US" altLang="ko-KR" sz="2400" dirty="0">
                    <a:solidFill>
                      <a:schemeClr val="tx1"/>
                    </a:solidFill>
                  </a:rPr>
                  <a:t>(return) </a:t>
                </a:r>
                <a14:m>
                  <m:oMath xmlns:m="http://schemas.openxmlformats.org/officeDocument/2006/math">
                    <m:r>
                      <a:rPr lang="en-US" altLang="ko-KR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ko-KR" sz="2400" dirty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2400" dirty="0">
                    <a:solidFill>
                      <a:schemeClr val="tx1"/>
                    </a:solidFill>
                  </a:rPr>
                  <a:t>이다</a:t>
                </a:r>
                <a:r>
                  <a:rPr lang="en-US" altLang="ko-KR" sz="2400" dirty="0">
                    <a:solidFill>
                      <a:schemeClr val="tx1"/>
                    </a:solidFill>
                  </a:rPr>
                  <a:t>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ko-KR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altLang="ko-KR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ko-KR" sz="240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𝐄</m:t>
                          </m:r>
                        </m:e>
                        <m:sub>
                          <m:r>
                            <a:rPr lang="en-US" altLang="ko-KR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altLang="ko-KR" sz="24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40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altLang="ko-KR" sz="240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altLang="ko-KR" sz="24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sz="24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240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,</m:t>
                          </m:r>
                          <m:sSub>
                            <m:sSubPr>
                              <m:ctrlPr>
                                <a:rPr lang="en-US" altLang="ko-KR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ko-KR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24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altLang="ko-KR" sz="2400" dirty="0">
                  <a:solidFill>
                    <a:schemeClr val="tx1"/>
                  </a:solidFill>
                </a:endParaRPr>
              </a:p>
              <a:p>
                <a:endParaRPr lang="en-US" altLang="ko-K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C5D5D04D-A76F-4954-B378-8A685AAEAF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156" y="4840337"/>
                <a:ext cx="11215688" cy="1896063"/>
              </a:xfrm>
              <a:prstGeom prst="rect">
                <a:avLst/>
              </a:prstGeom>
              <a:blipFill>
                <a:blip r:embed="rId3"/>
                <a:stretch>
                  <a:fillRect l="-815" r="-707" b="-3955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직사각형 8">
            <a:extLst>
              <a:ext uri="{FF2B5EF4-FFF2-40B4-BE49-F238E27FC236}">
                <a16:creationId xmlns:a16="http://schemas.microsoft.com/office/drawing/2014/main" id="{7A37567A-61EB-46D0-9B62-15C9433FC303}"/>
              </a:ext>
            </a:extLst>
          </p:cNvPr>
          <p:cNvSpPr/>
          <p:nvPr/>
        </p:nvSpPr>
        <p:spPr>
          <a:xfrm>
            <a:off x="488156" y="4230737"/>
            <a:ext cx="11215688" cy="609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정의 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MDP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에서의 행동평가 함수 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(action value function)</a:t>
            </a:r>
            <a:endParaRPr lang="ko-KR" altLang="en-US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5497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CA8E08-1E98-4F2A-B8FC-F04E445A4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마르코프</a:t>
            </a:r>
            <a:r>
              <a:rPr lang="ko-KR" altLang="en-US" dirty="0"/>
              <a:t> 과정의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936313-461D-4C07-9EA7-5CE9FA7A4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마르코프</a:t>
            </a:r>
            <a:r>
              <a:rPr lang="ko-KR" altLang="en-US" dirty="0"/>
              <a:t> 의사결정 과정</a:t>
            </a:r>
            <a:r>
              <a:rPr lang="en-US" altLang="ko-KR" dirty="0"/>
              <a:t>(Markov Decision Process, MDP)</a:t>
            </a:r>
            <a:r>
              <a:rPr lang="ko-KR" altLang="en-US" dirty="0"/>
              <a:t>은 전형적으로 강화학습을 위한 환경 </a:t>
            </a:r>
            <a:r>
              <a:rPr lang="en-US" altLang="ko-KR" dirty="0"/>
              <a:t>(Environment) </a:t>
            </a:r>
            <a:r>
              <a:rPr lang="ko-KR" altLang="en-US" dirty="0"/>
              <a:t>을 표현한다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강화학습은 </a:t>
            </a:r>
            <a:r>
              <a:rPr lang="en-US" altLang="ko-KR" dirty="0"/>
              <a:t>MDP</a:t>
            </a:r>
            <a:r>
              <a:rPr lang="ko-KR" altLang="en-US" dirty="0"/>
              <a:t> 에서 최적의 의사결정을 해 나갈 것인지를 결정하는 문제이다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환경이 완전히 관측가능한 상태 </a:t>
            </a:r>
            <a:r>
              <a:rPr lang="en-US" altLang="ko-KR" dirty="0"/>
              <a:t>(Fully observable, Lecture</a:t>
            </a:r>
            <a:r>
              <a:rPr lang="ko-KR" altLang="en-US" dirty="0"/>
              <a:t> </a:t>
            </a:r>
            <a:r>
              <a:rPr lang="en-US" altLang="ko-KR" dirty="0"/>
              <a:t>1)</a:t>
            </a:r>
            <a:r>
              <a:rPr lang="ko-KR" altLang="en-US" dirty="0"/>
              <a:t>일 때 </a:t>
            </a:r>
            <a:r>
              <a:rPr lang="en-US" altLang="ko-KR" dirty="0"/>
              <a:t>MDP 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대부분의 강화학습 문제는 </a:t>
            </a:r>
            <a:r>
              <a:rPr lang="en-US" altLang="ko-KR" dirty="0"/>
              <a:t>MDP </a:t>
            </a:r>
            <a:r>
              <a:rPr lang="ko-KR" altLang="en-US" dirty="0"/>
              <a:t>로 바꾸어 풀 수 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06DF526-905A-4C8A-9620-F129142A40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/>
              <a:t>마르코프</a:t>
            </a:r>
            <a:r>
              <a:rPr lang="ko-KR" altLang="en-US" dirty="0"/>
              <a:t> 과정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C318E58-88BF-46CF-914A-0DC55481663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소개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C7F8ECA-061E-40E0-A1E5-6DDACAB6B6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74" y="4118763"/>
            <a:ext cx="4853669" cy="273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7745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A01177-D65C-4A30-8083-67CC43B66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예시 </a:t>
            </a:r>
            <a:r>
              <a:rPr lang="en-US" altLang="ko-KR" dirty="0"/>
              <a:t>: </a:t>
            </a:r>
            <a:r>
              <a:rPr lang="ko-KR" altLang="en-US" dirty="0"/>
              <a:t>학생의 인생 </a:t>
            </a:r>
            <a:r>
              <a:rPr lang="ko-KR" altLang="en-US" dirty="0" err="1"/>
              <a:t>마르코프</a:t>
            </a:r>
            <a:r>
              <a:rPr lang="en-US" altLang="ko-KR" dirty="0"/>
              <a:t>-</a:t>
            </a:r>
            <a:r>
              <a:rPr lang="ko-KR" altLang="en-US" dirty="0"/>
              <a:t>의사결정과정에서 상황평가함수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8441016-4616-4F94-8F00-01C4C3DBB0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ko-KR" altLang="en-US" dirty="0"/>
                  <a:t>여기서 정책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ko-KR" altLang="en-US" dirty="0"/>
                  <a:t> 는 모든 상태에서</a:t>
                </a:r>
                <a:endParaRPr lang="en-US" altLang="ko-KR" dirty="0"/>
              </a:p>
              <a:p>
                <a:pPr marL="0" indent="0">
                  <a:buNone/>
                </a:pPr>
                <a:r>
                  <a:rPr lang="ko-KR" altLang="en-US" dirty="0"/>
                  <a:t>모든 행동의 확률이 각각 </a:t>
                </a:r>
                <a:r>
                  <a:rPr lang="en-US" altLang="ko-KR" dirty="0"/>
                  <a:t>½ </a:t>
                </a:r>
                <a:r>
                  <a:rPr lang="ko-KR" altLang="en-US" dirty="0"/>
                  <a:t>인 상황</a:t>
                </a:r>
                <a:r>
                  <a:rPr lang="en-US" altLang="ko-KR" dirty="0"/>
                  <a:t>.</a:t>
                </a:r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r>
                  <a:rPr lang="ko-KR" altLang="en-US" dirty="0"/>
                  <a:t>생각해 보자</a:t>
                </a:r>
                <a:r>
                  <a:rPr lang="en-US" altLang="ko-KR" dirty="0"/>
                  <a:t>.</a:t>
                </a: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가 고정된 </a:t>
                </a:r>
                <a:r>
                  <a:rPr lang="ko-KR" altLang="en-US" sz="2000" dirty="0" err="1"/>
                  <a:t>확률값이므로</a:t>
                </a:r>
                <a:r>
                  <a:rPr lang="en-US" altLang="ko-KR" sz="2000" dirty="0"/>
                  <a:t>,</a:t>
                </a:r>
              </a:p>
              <a:p>
                <a:pPr marL="0" indent="0">
                  <a:buNone/>
                </a:pPr>
                <a:r>
                  <a:rPr lang="en-US" altLang="ko-KR" sz="2000" dirty="0"/>
                  <a:t>MRP </a:t>
                </a:r>
                <a:r>
                  <a:rPr lang="ko-KR" altLang="en-US" sz="2000" dirty="0"/>
                  <a:t>로 바꿔 풀 수 있을까</a:t>
                </a:r>
                <a:r>
                  <a:rPr lang="en-US" altLang="ko-KR" sz="2000" dirty="0"/>
                  <a:t>?</a:t>
                </a: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altLang="ko-KR" sz="2000" b="0" i="0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2000" b="0" i="0" dirty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US" altLang="ko-KR" sz="2000" b="0" i="0" dirty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</m:d>
                    <m: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000" b="0" i="0" dirty="0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이라면 상황평가 함수가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ko-KR" altLang="en-US" sz="2000" dirty="0"/>
                  <a:t>바뀔까</a:t>
                </a:r>
                <a:r>
                  <a:rPr lang="en-US" altLang="ko-KR" sz="2000" dirty="0"/>
                  <a:t>?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8441016-4616-4F94-8F00-01C4C3DBB0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5" t="-18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A6FA0FB-A00D-4352-B499-A96E37E367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/>
              <a:t>마르코프</a:t>
            </a:r>
            <a:r>
              <a:rPr lang="en-US" altLang="ko-KR" dirty="0"/>
              <a:t>-</a:t>
            </a:r>
            <a:r>
              <a:rPr lang="ko-KR" altLang="en-US" dirty="0"/>
              <a:t>의사결정 과정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405AD05-061C-4E1C-BC5C-4F11EB5AD4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상황 평가함수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D62D830-1960-4095-A3AB-9FF843F123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2666" y="1538767"/>
            <a:ext cx="6565033" cy="532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7999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BC8EAF-B7D7-48DD-8E44-AED01DD79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MDP </a:t>
            </a:r>
            <a:r>
              <a:rPr lang="ko-KR" altLang="en-US" dirty="0"/>
              <a:t>를 위한 </a:t>
            </a:r>
            <a:r>
              <a:rPr lang="ko-KR" altLang="en-US" dirty="0" err="1"/>
              <a:t>벨만</a:t>
            </a:r>
            <a:r>
              <a:rPr lang="ko-KR" altLang="en-US" dirty="0"/>
              <a:t> 기대 방정식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FD67AF5-13F8-46DE-A35F-19C8C9A819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/>
                  <a:t>MDP(Markov Decision Process) </a:t>
                </a:r>
                <a:r>
                  <a:rPr lang="ko-KR" altLang="en-US" dirty="0"/>
                  <a:t>에서의 상황 평가 함수</a:t>
                </a:r>
                <a:r>
                  <a:rPr lang="en-US" altLang="ko-KR" dirty="0"/>
                  <a:t>(state-value function)</a:t>
                </a:r>
                <a:r>
                  <a:rPr lang="ko-KR" altLang="en-US" dirty="0"/>
                  <a:t>는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이번에도 마찬가지로 </a:t>
                </a:r>
                <a:r>
                  <a:rPr lang="ko-KR" altLang="en-US" dirty="0" err="1"/>
                  <a:t>벨만</a:t>
                </a:r>
                <a:r>
                  <a:rPr lang="ko-KR" altLang="en-US" dirty="0"/>
                  <a:t> 방정식을 이용하여 현재 시점의 상황 평가 함수를 다음 시점의 상황 평가 함수로 표현할 수 있다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즉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아래의 형태로 간단하게 표현될 수 있다</a:t>
                </a:r>
                <a:r>
                  <a:rPr lang="en-US" altLang="ko-KR" dirty="0"/>
                  <a:t>. </a:t>
                </a:r>
              </a:p>
              <a:p>
                <a:endParaRPr lang="en-US" altLang="ko-K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ko-KR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dirty="0">
                              <a:latin typeface="Cambria Math" panose="02040503050406030204" pitchFamily="18" charset="0"/>
                            </a:rPr>
                            <m:t>𝐄</m:t>
                          </m:r>
                        </m:e>
                        <m:sub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ko-KR" altLang="en-US" dirty="0"/>
                  <a:t>행동 평가 함수</a:t>
                </a:r>
                <a:r>
                  <a:rPr lang="en-US" altLang="ko-KR" dirty="0"/>
                  <a:t>(action-value function) </a:t>
                </a:r>
                <a:r>
                  <a:rPr lang="ko-KR" altLang="en-US" dirty="0"/>
                  <a:t>도 </a:t>
                </a:r>
                <a:r>
                  <a:rPr lang="ko-KR" altLang="en-US" dirty="0" err="1"/>
                  <a:t>벨만</a:t>
                </a:r>
                <a:r>
                  <a:rPr lang="ko-KR" altLang="en-US" dirty="0"/>
                  <a:t> 기대 방정식을 이용하면 아래의 형태로 간단하게 표현될 수 있다</a:t>
                </a:r>
                <a:r>
                  <a:rPr lang="en-US" altLang="ko-KR" dirty="0"/>
                  <a:t>.</a:t>
                </a:r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ko-KR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dirty="0">
                              <a:latin typeface="Cambria Math" panose="02040503050406030204" pitchFamily="18" charset="0"/>
                            </a:rPr>
                            <m:t>𝐄</m:t>
                          </m:r>
                        </m:e>
                        <m:sub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  <m: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ko-KR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ko-KR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sSub>
                            <m:sSubPr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dirty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 ,</m:t>
                          </m:r>
                          <m:sSub>
                            <m:sSubPr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dirty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sz="1600" dirty="0"/>
                  <a:t>*</a:t>
                </a:r>
                <a:r>
                  <a:rPr lang="ko-KR" altLang="en-US" sz="1400" dirty="0"/>
                  <a:t>앞에 </a:t>
                </a:r>
                <a:r>
                  <a:rPr lang="en-US" altLang="ko-KR" sz="1400" dirty="0"/>
                  <a:t>expectation</a:t>
                </a:r>
                <a:r>
                  <a:rPr lang="ko-KR" altLang="en-US" sz="1400" dirty="0"/>
                  <a:t>이 붙은 것은 </a:t>
                </a:r>
                <a:r>
                  <a:rPr lang="en-US" altLang="ko-KR" sz="1400" dirty="0"/>
                  <a:t>reward</a:t>
                </a:r>
                <a:r>
                  <a:rPr lang="ko-KR" altLang="en-US" sz="1400" dirty="0"/>
                  <a:t>도 어떠한 </a:t>
                </a:r>
                <a:r>
                  <a:rPr lang="en-US" altLang="ko-KR" sz="1400" dirty="0"/>
                  <a:t>action</a:t>
                </a:r>
                <a:r>
                  <a:rPr lang="ko-KR" altLang="en-US" sz="1400" dirty="0"/>
                  <a:t>을 취하는 지에 따라 다르고 도착하는 </a:t>
                </a:r>
                <a:r>
                  <a:rPr lang="en-US" altLang="ko-KR" sz="1400" dirty="0"/>
                  <a:t>state </a:t>
                </a:r>
                <a:r>
                  <a:rPr lang="ko-KR" altLang="en-US" sz="1400" dirty="0"/>
                  <a:t>또한 달라질 것이기 때문입니다</a:t>
                </a:r>
                <a:r>
                  <a:rPr lang="en-US" altLang="ko-KR" sz="1400" dirty="0"/>
                  <a:t>. </a:t>
                </a:r>
                <a:r>
                  <a:rPr lang="ko-KR" altLang="en-US" sz="1400" dirty="0"/>
                  <a:t>이러한 식을 </a:t>
                </a:r>
                <a:r>
                  <a:rPr lang="en-US" altLang="ko-KR" sz="1400" b="1" dirty="0"/>
                  <a:t>Bellman Expectation equation</a:t>
                </a:r>
                <a:r>
                  <a:rPr lang="ko-KR" altLang="en-US" sz="1400" dirty="0"/>
                  <a:t>이라고 합니다</a:t>
                </a:r>
                <a:r>
                  <a:rPr lang="en-US" altLang="ko-KR" sz="1400" dirty="0"/>
                  <a:t>.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FD67AF5-13F8-46DE-A35F-19C8C9A819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07" t="-1882" r="-598" b="-59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0491C3-4887-4910-8F9A-744FABAB39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/>
              <a:t>마르코프</a:t>
            </a:r>
            <a:r>
              <a:rPr lang="en-US" altLang="ko-KR" dirty="0"/>
              <a:t>-</a:t>
            </a:r>
            <a:r>
              <a:rPr lang="ko-KR" altLang="en-US" dirty="0"/>
              <a:t>의사결정 과정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AB8C58C-3476-4D23-A9BC-C6DEF49BC1A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err="1"/>
              <a:t>벨만</a:t>
            </a:r>
            <a:r>
              <a:rPr lang="en-US" altLang="ko-KR" dirty="0"/>
              <a:t> </a:t>
            </a:r>
            <a:r>
              <a:rPr lang="ko-KR" altLang="en-US" dirty="0"/>
              <a:t>기대 방정식</a:t>
            </a:r>
          </a:p>
        </p:txBody>
      </p:sp>
    </p:spTree>
    <p:extLst>
      <p:ext uri="{BB962C8B-B14F-4D97-AF65-F5344CB8AC3E}">
        <p14:creationId xmlns:p14="http://schemas.microsoft.com/office/powerpoint/2010/main" val="25243284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F91894C7-3BF8-49D8-B527-8AF4557A781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MDP</a:t>
                </a:r>
                <a:r>
                  <a:rPr lang="ko-KR" altLang="en-US" dirty="0"/>
                  <a:t> 를 위한 </a:t>
                </a:r>
                <a:r>
                  <a:rPr lang="ko-KR" altLang="en-US" dirty="0" err="1"/>
                  <a:t>벨만</a:t>
                </a:r>
                <a:r>
                  <a:rPr lang="ko-KR" altLang="en-US" dirty="0"/>
                  <a:t> 기대 방정식 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ko-KR" altLang="en-US" dirty="0"/>
                  <a:t> 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ko-KR" altLang="en-US" dirty="0"/>
                  <a:t> 의 관계</a:t>
                </a:r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(1)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F91894C7-3BF8-49D8-B527-8AF4557A78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532" t="-13043" b="-2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ABD085E-2389-4885-8B98-5F7117720B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ko-KR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dirty="0">
                              <a:latin typeface="Cambria Math" panose="02040503050406030204" pitchFamily="18" charset="0"/>
                            </a:rPr>
                            <m:t>𝐄</m:t>
                          </m:r>
                        </m:e>
                        <m:sub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𝛾</m:t>
                          </m:r>
                          <m:sSub>
                            <m:sSubPr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)|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/>
                              <m:aln/>
                            </m:rPr>
                            <a:rPr lang="en-US" altLang="ko-KR" b="0" i="0" dirty="0" smtClean="0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en-US" altLang="ko-KR" i="0" dirty="0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/>
                        <m:e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altLang="ko-KR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nary>
                      <m:r>
                        <a:rPr lang="en-US" altLang="ko-KR" b="0" i="0" dirty="0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altLang="ko-KR" b="0" i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ABD085E-2389-4885-8B98-5F7117720B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F890FF4-DAD0-40A1-99CF-5BA92E0711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/>
              <a:t>마르코프</a:t>
            </a:r>
            <a:r>
              <a:rPr lang="en-US" altLang="ko-KR"/>
              <a:t>-</a:t>
            </a:r>
            <a:r>
              <a:rPr lang="ko-KR" altLang="en-US"/>
              <a:t>의사결정 과정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B91ABDB-629C-4814-BFF8-E7FC917395C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err="1"/>
              <a:t>벨만</a:t>
            </a:r>
            <a:r>
              <a:rPr lang="en-US" altLang="ko-KR" dirty="0"/>
              <a:t> </a:t>
            </a:r>
            <a:r>
              <a:rPr lang="ko-KR" altLang="en-US" dirty="0"/>
              <a:t>기대 방정식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A0714839-C245-4883-AC07-982C453E6855}"/>
                  </a:ext>
                </a:extLst>
              </p:cNvPr>
              <p:cNvSpPr/>
              <p:nvPr/>
            </p:nvSpPr>
            <p:spPr>
              <a:xfrm>
                <a:off x="1032292" y="3566545"/>
                <a:ext cx="685800" cy="6858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A0714839-C245-4883-AC07-982C453E68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292" y="3566545"/>
                <a:ext cx="685800" cy="6858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타원 7">
            <a:extLst>
              <a:ext uri="{FF2B5EF4-FFF2-40B4-BE49-F238E27FC236}">
                <a16:creationId xmlns:a16="http://schemas.microsoft.com/office/drawing/2014/main" id="{56445935-849C-4092-9F8F-878DB8423796}"/>
              </a:ext>
            </a:extLst>
          </p:cNvPr>
          <p:cNvSpPr/>
          <p:nvPr/>
        </p:nvSpPr>
        <p:spPr>
          <a:xfrm>
            <a:off x="3011919" y="2824993"/>
            <a:ext cx="685800" cy="685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1E4C8C4-8310-4949-9751-ED483E80AB0A}"/>
              </a:ext>
            </a:extLst>
          </p:cNvPr>
          <p:cNvSpPr/>
          <p:nvPr/>
        </p:nvSpPr>
        <p:spPr>
          <a:xfrm>
            <a:off x="3011919" y="4252345"/>
            <a:ext cx="685800" cy="685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15BE7E3-6514-45E5-856A-2DE2B12F1ADB}"/>
              </a:ext>
            </a:extLst>
          </p:cNvPr>
          <p:cNvCxnSpPr>
            <a:stCxn id="7" idx="6"/>
            <a:endCxn id="8" idx="2"/>
          </p:cNvCxnSpPr>
          <p:nvPr/>
        </p:nvCxnSpPr>
        <p:spPr>
          <a:xfrm flipV="1">
            <a:off x="1718092" y="3167893"/>
            <a:ext cx="1293827" cy="7415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DDA83F9-40DE-46EF-93EB-B4E8A47264C8}"/>
              </a:ext>
            </a:extLst>
          </p:cNvPr>
          <p:cNvCxnSpPr>
            <a:stCxn id="7" idx="6"/>
            <a:endCxn id="9" idx="2"/>
          </p:cNvCxnSpPr>
          <p:nvPr/>
        </p:nvCxnSpPr>
        <p:spPr>
          <a:xfrm>
            <a:off x="1718092" y="3909445"/>
            <a:ext cx="1293827" cy="685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C41568E5-99D4-4E50-B3E9-BCB0EA01C60B}"/>
                  </a:ext>
                </a:extLst>
              </p:cNvPr>
              <p:cNvSpPr/>
              <p:nvPr/>
            </p:nvSpPr>
            <p:spPr>
              <a:xfrm>
                <a:off x="970548" y="3723263"/>
                <a:ext cx="8054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C41568E5-99D4-4E50-B3E9-BCB0EA01C6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548" y="3723263"/>
                <a:ext cx="80541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8C6C5CFB-8D53-4C30-9ACB-E0B1AA2FE5DF}"/>
                  </a:ext>
                </a:extLst>
              </p:cNvPr>
              <p:cNvSpPr/>
              <p:nvPr/>
            </p:nvSpPr>
            <p:spPr>
              <a:xfrm>
                <a:off x="2835955" y="3720066"/>
                <a:ext cx="9112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8C6C5CFB-8D53-4C30-9ACB-E0B1AA2FE5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5955" y="3720066"/>
                <a:ext cx="91127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8E6CCC2F-C22B-41FB-B98D-0FF5B4C8B76F}"/>
                  </a:ext>
                </a:extLst>
              </p:cNvPr>
              <p:cNvSpPr/>
              <p:nvPr/>
            </p:nvSpPr>
            <p:spPr>
              <a:xfrm>
                <a:off x="4648646" y="3566545"/>
                <a:ext cx="685800" cy="6858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8E6CCC2F-C22B-41FB-B98D-0FF5B4C8B7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646" y="3566545"/>
                <a:ext cx="685800" cy="6858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타원 13">
            <a:extLst>
              <a:ext uri="{FF2B5EF4-FFF2-40B4-BE49-F238E27FC236}">
                <a16:creationId xmlns:a16="http://schemas.microsoft.com/office/drawing/2014/main" id="{DB3A5597-FFE3-46E1-8847-239460D522AD}"/>
              </a:ext>
            </a:extLst>
          </p:cNvPr>
          <p:cNvSpPr/>
          <p:nvPr/>
        </p:nvSpPr>
        <p:spPr>
          <a:xfrm>
            <a:off x="6628273" y="2824993"/>
            <a:ext cx="685800" cy="685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BC9B3A2-F8A2-402B-812D-4613AFCA4B27}"/>
              </a:ext>
            </a:extLst>
          </p:cNvPr>
          <p:cNvSpPr/>
          <p:nvPr/>
        </p:nvSpPr>
        <p:spPr>
          <a:xfrm>
            <a:off x="6628273" y="4252345"/>
            <a:ext cx="685800" cy="685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D73B2B3-D9A9-410C-AF30-63736A20A497}"/>
              </a:ext>
            </a:extLst>
          </p:cNvPr>
          <p:cNvCxnSpPr>
            <a:stCxn id="13" idx="6"/>
            <a:endCxn id="14" idx="2"/>
          </p:cNvCxnSpPr>
          <p:nvPr/>
        </p:nvCxnSpPr>
        <p:spPr>
          <a:xfrm flipV="1">
            <a:off x="5334446" y="3167893"/>
            <a:ext cx="1293827" cy="7415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C448140-0CF1-4EEC-B719-9AB9ADD599AD}"/>
              </a:ext>
            </a:extLst>
          </p:cNvPr>
          <p:cNvCxnSpPr>
            <a:stCxn id="13" idx="6"/>
            <a:endCxn id="15" idx="2"/>
          </p:cNvCxnSpPr>
          <p:nvPr/>
        </p:nvCxnSpPr>
        <p:spPr>
          <a:xfrm>
            <a:off x="5334446" y="3909445"/>
            <a:ext cx="1293827" cy="6858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D5F62C2A-CD11-4D26-8FB2-11A567BC2456}"/>
                  </a:ext>
                </a:extLst>
              </p:cNvPr>
              <p:cNvSpPr/>
              <p:nvPr/>
            </p:nvSpPr>
            <p:spPr>
              <a:xfrm>
                <a:off x="4563609" y="3724779"/>
                <a:ext cx="86113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D5F62C2A-CD11-4D26-8FB2-11A567BC24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3609" y="3724779"/>
                <a:ext cx="86113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485AA994-4484-40C7-9839-27D47B54970B}"/>
                  </a:ext>
                </a:extLst>
              </p:cNvPr>
              <p:cNvSpPr/>
              <p:nvPr/>
            </p:nvSpPr>
            <p:spPr>
              <a:xfrm>
                <a:off x="6580544" y="3724779"/>
                <a:ext cx="91569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485AA994-4484-40C7-9839-27D47B5497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0544" y="3724779"/>
                <a:ext cx="91569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00A49B5F-BD80-458B-B156-1FD334D62900}"/>
                  </a:ext>
                </a:extLst>
              </p:cNvPr>
              <p:cNvSpPr/>
              <p:nvPr/>
            </p:nvSpPr>
            <p:spPr>
              <a:xfrm>
                <a:off x="8414314" y="3566545"/>
                <a:ext cx="685800" cy="6858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00A49B5F-BD80-458B-B156-1FD334D629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4314" y="3566545"/>
                <a:ext cx="685800" cy="6858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타원 22">
            <a:extLst>
              <a:ext uri="{FF2B5EF4-FFF2-40B4-BE49-F238E27FC236}">
                <a16:creationId xmlns:a16="http://schemas.microsoft.com/office/drawing/2014/main" id="{C448B832-B080-4590-BFD6-C7506409A669}"/>
              </a:ext>
            </a:extLst>
          </p:cNvPr>
          <p:cNvSpPr/>
          <p:nvPr/>
        </p:nvSpPr>
        <p:spPr>
          <a:xfrm>
            <a:off x="10393941" y="2824993"/>
            <a:ext cx="685800" cy="685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9AD3560B-1778-49D1-A1FA-1B1F0046A4BA}"/>
              </a:ext>
            </a:extLst>
          </p:cNvPr>
          <p:cNvSpPr/>
          <p:nvPr/>
        </p:nvSpPr>
        <p:spPr>
          <a:xfrm>
            <a:off x="10393941" y="4252345"/>
            <a:ext cx="685800" cy="685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BD448C22-F652-47B6-9C2F-08684A0597B9}"/>
              </a:ext>
            </a:extLst>
          </p:cNvPr>
          <p:cNvCxnSpPr>
            <a:stCxn id="22" idx="6"/>
            <a:endCxn id="23" idx="2"/>
          </p:cNvCxnSpPr>
          <p:nvPr/>
        </p:nvCxnSpPr>
        <p:spPr>
          <a:xfrm flipV="1">
            <a:off x="9100114" y="3167893"/>
            <a:ext cx="1293827" cy="7415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C9C7EA87-7834-41B0-B9ED-B8C78FB1DBFD}"/>
              </a:ext>
            </a:extLst>
          </p:cNvPr>
          <p:cNvCxnSpPr>
            <a:stCxn id="22" idx="6"/>
            <a:endCxn id="24" idx="2"/>
          </p:cNvCxnSpPr>
          <p:nvPr/>
        </p:nvCxnSpPr>
        <p:spPr>
          <a:xfrm>
            <a:off x="9100114" y="3909445"/>
            <a:ext cx="1293827" cy="6858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39AE1659-69DC-433A-8C33-8B481E279F33}"/>
                  </a:ext>
                </a:extLst>
              </p:cNvPr>
              <p:cNvSpPr/>
              <p:nvPr/>
            </p:nvSpPr>
            <p:spPr>
              <a:xfrm>
                <a:off x="8296992" y="3724779"/>
                <a:ext cx="9204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39AE1659-69DC-433A-8C33-8B481E279F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6992" y="3724779"/>
                <a:ext cx="92044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D97CF76E-E80B-464E-8E3B-40E23985AE5E}"/>
                  </a:ext>
                </a:extLst>
              </p:cNvPr>
              <p:cNvSpPr/>
              <p:nvPr/>
            </p:nvSpPr>
            <p:spPr>
              <a:xfrm>
                <a:off x="10218582" y="3724779"/>
                <a:ext cx="9750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D97CF76E-E80B-464E-8E3B-40E23985AE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8582" y="3724779"/>
                <a:ext cx="975011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4244D7D-DB3C-4B98-93D6-7AD36A56E662}"/>
                  </a:ext>
                </a:extLst>
              </p:cNvPr>
              <p:cNvSpPr txBox="1"/>
              <p:nvPr/>
            </p:nvSpPr>
            <p:spPr>
              <a:xfrm>
                <a:off x="900112" y="2648863"/>
                <a:ext cx="13594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정책 </a:t>
                </a:r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4244D7D-DB3C-4B98-93D6-7AD36A56E6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112" y="2648863"/>
                <a:ext cx="1359470" cy="369332"/>
              </a:xfrm>
              <a:prstGeom prst="rect">
                <a:avLst/>
              </a:prstGeom>
              <a:blipFill>
                <a:blip r:embed="rId12"/>
                <a:stretch>
                  <a:fillRect l="-4036"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B3A98F1-3660-41FE-A34D-4D7CB24EA205}"/>
                  </a:ext>
                </a:extLst>
              </p:cNvPr>
              <p:cNvSpPr txBox="1"/>
              <p:nvPr/>
            </p:nvSpPr>
            <p:spPr>
              <a:xfrm>
                <a:off x="4483261" y="2648863"/>
                <a:ext cx="13594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정책 </a:t>
                </a:r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B3A98F1-3660-41FE-A34D-4D7CB24EA2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3261" y="2648863"/>
                <a:ext cx="1359470" cy="369332"/>
              </a:xfrm>
              <a:prstGeom prst="rect">
                <a:avLst/>
              </a:prstGeom>
              <a:blipFill>
                <a:blip r:embed="rId13"/>
                <a:stretch>
                  <a:fillRect l="-3587"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0083D87-C5FE-458F-877B-31E326AF1FE8}"/>
                  </a:ext>
                </a:extLst>
              </p:cNvPr>
              <p:cNvSpPr txBox="1"/>
              <p:nvPr/>
            </p:nvSpPr>
            <p:spPr>
              <a:xfrm>
                <a:off x="8242864" y="2648863"/>
                <a:ext cx="13594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정책 </a:t>
                </a:r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′′</m:t>
                    </m:r>
                  </m:oMath>
                </a14:m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0083D87-C5FE-458F-877B-31E326AF1F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2864" y="2648863"/>
                <a:ext cx="1359470" cy="369332"/>
              </a:xfrm>
              <a:prstGeom prst="rect">
                <a:avLst/>
              </a:prstGeom>
              <a:blipFill>
                <a:blip r:embed="rId14"/>
                <a:stretch>
                  <a:fillRect l="-3587"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직사각형 11">
            <a:extLst>
              <a:ext uri="{FF2B5EF4-FFF2-40B4-BE49-F238E27FC236}">
                <a16:creationId xmlns:a16="http://schemas.microsoft.com/office/drawing/2014/main" id="{26BD2FDF-05E3-4DC8-A188-1562F2CE832E}"/>
              </a:ext>
            </a:extLst>
          </p:cNvPr>
          <p:cNvSpPr/>
          <p:nvPr/>
        </p:nvSpPr>
        <p:spPr>
          <a:xfrm>
            <a:off x="756138" y="2549769"/>
            <a:ext cx="3206708" cy="2549769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8E7B4001-3F1B-4530-AC70-F361F09B0690}"/>
                  </a:ext>
                </a:extLst>
              </p:cNvPr>
              <p:cNvSpPr/>
              <p:nvPr/>
            </p:nvSpPr>
            <p:spPr>
              <a:xfrm>
                <a:off x="2006241" y="3162548"/>
                <a:ext cx="4966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8E7B4001-3F1B-4530-AC70-F361F09B06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6241" y="3162548"/>
                <a:ext cx="496674" cy="369332"/>
              </a:xfrm>
              <a:prstGeom prst="rect">
                <a:avLst/>
              </a:prstGeom>
              <a:blipFill>
                <a:blip r:embed="rId15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88164BB8-D7BC-41E1-8322-79015C91BA8C}"/>
                  </a:ext>
                </a:extLst>
              </p:cNvPr>
              <p:cNvSpPr/>
              <p:nvPr/>
            </p:nvSpPr>
            <p:spPr>
              <a:xfrm>
                <a:off x="2006241" y="4135735"/>
                <a:ext cx="5019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88164BB8-D7BC-41E1-8322-79015C91BA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6241" y="4135735"/>
                <a:ext cx="501996" cy="369332"/>
              </a:xfrm>
              <a:prstGeom prst="rect">
                <a:avLst/>
              </a:prstGeom>
              <a:blipFill>
                <a:blip r:embed="rId1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FB85A936-5BB2-4D85-AB2C-43CF152BA8FA}"/>
                  </a:ext>
                </a:extLst>
              </p:cNvPr>
              <p:cNvSpPr/>
              <p:nvPr/>
            </p:nvSpPr>
            <p:spPr>
              <a:xfrm>
                <a:off x="5582798" y="3162548"/>
                <a:ext cx="4966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FB85A936-5BB2-4D85-AB2C-43CF152BA8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2798" y="3162548"/>
                <a:ext cx="496674" cy="369332"/>
              </a:xfrm>
              <a:prstGeom prst="rect">
                <a:avLst/>
              </a:prstGeom>
              <a:blipFill>
                <a:blip r:embed="rId17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A442A673-AA0C-4406-94F7-2733C41FB24F}"/>
                  </a:ext>
                </a:extLst>
              </p:cNvPr>
              <p:cNvSpPr/>
              <p:nvPr/>
            </p:nvSpPr>
            <p:spPr>
              <a:xfrm>
                <a:off x="5582798" y="4135735"/>
                <a:ext cx="5019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A442A673-AA0C-4406-94F7-2733C41FB2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2798" y="4135735"/>
                <a:ext cx="501996" cy="369332"/>
              </a:xfrm>
              <a:prstGeom prst="rect">
                <a:avLst/>
              </a:prstGeom>
              <a:blipFill>
                <a:blip r:embed="rId18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36D6F934-E224-4F4B-9A70-5657EBE09893}"/>
                  </a:ext>
                </a:extLst>
              </p:cNvPr>
              <p:cNvSpPr/>
              <p:nvPr/>
            </p:nvSpPr>
            <p:spPr>
              <a:xfrm>
                <a:off x="9333631" y="3162548"/>
                <a:ext cx="4966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36D6F934-E224-4F4B-9A70-5657EBE098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3631" y="3162548"/>
                <a:ext cx="496674" cy="369332"/>
              </a:xfrm>
              <a:prstGeom prst="rect">
                <a:avLst/>
              </a:prstGeom>
              <a:blipFill>
                <a:blip r:embed="rId15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82A6040B-1AC9-49CB-AC62-6B1A0CDDDD5A}"/>
                  </a:ext>
                </a:extLst>
              </p:cNvPr>
              <p:cNvSpPr/>
              <p:nvPr/>
            </p:nvSpPr>
            <p:spPr>
              <a:xfrm>
                <a:off x="9333631" y="4135735"/>
                <a:ext cx="5019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82A6040B-1AC9-49CB-AC62-6B1A0CDDDD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3631" y="4135735"/>
                <a:ext cx="501996" cy="369332"/>
              </a:xfrm>
              <a:prstGeom prst="rect">
                <a:avLst/>
              </a:prstGeom>
              <a:blipFill>
                <a:blip r:embed="rId1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99E6C852-60BD-4663-81CC-34916DB9EDED}"/>
                  </a:ext>
                </a:extLst>
              </p:cNvPr>
              <p:cNvSpPr/>
              <p:nvPr/>
            </p:nvSpPr>
            <p:spPr>
              <a:xfrm>
                <a:off x="2918133" y="2993586"/>
                <a:ext cx="91749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99E6C852-60BD-4663-81CC-34916DB9ED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8133" y="2993586"/>
                <a:ext cx="917495" cy="307777"/>
              </a:xfrm>
              <a:prstGeom prst="rect">
                <a:avLst/>
              </a:prstGeom>
              <a:blipFill>
                <a:blip r:embed="rId19"/>
                <a:stretch>
                  <a:fillRect b="-39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A344E35E-3792-45C5-BBA5-3E3D817492E1}"/>
                  </a:ext>
                </a:extLst>
              </p:cNvPr>
              <p:cNvSpPr/>
              <p:nvPr/>
            </p:nvSpPr>
            <p:spPr>
              <a:xfrm>
                <a:off x="2918133" y="4441356"/>
                <a:ext cx="91749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14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A344E35E-3792-45C5-BBA5-3E3D817492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8133" y="4441356"/>
                <a:ext cx="917495" cy="307777"/>
              </a:xfrm>
              <a:prstGeom prst="rect">
                <a:avLst/>
              </a:prstGeom>
              <a:blipFill>
                <a:blip r:embed="rId20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87CF6296-AEEF-4252-BBB2-5AF4617580CD}"/>
                  </a:ext>
                </a:extLst>
              </p:cNvPr>
              <p:cNvSpPr/>
              <p:nvPr/>
            </p:nvSpPr>
            <p:spPr>
              <a:xfrm>
                <a:off x="6574518" y="3018195"/>
                <a:ext cx="85234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 dirty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ko-KR" sz="1200" i="1" dirty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altLang="ko-KR" sz="1200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</m:sSub>
                      <m:d>
                        <m:dPr>
                          <m:ctrlPr>
                            <a:rPr lang="en-US" altLang="ko-KR" sz="12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i="1" dirty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sz="12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12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12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87CF6296-AEEF-4252-BBB2-5AF4617580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4518" y="3018195"/>
                <a:ext cx="852348" cy="276999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F1DFB470-ADBD-407D-99CF-7D428B506BDA}"/>
                  </a:ext>
                </a:extLst>
              </p:cNvPr>
              <p:cNvSpPr/>
              <p:nvPr/>
            </p:nvSpPr>
            <p:spPr>
              <a:xfrm>
                <a:off x="6574518" y="4465965"/>
                <a:ext cx="85234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 dirty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ko-KR" sz="1200" i="1" dirty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altLang="ko-KR" sz="1200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</m:sSub>
                      <m:d>
                        <m:dPr>
                          <m:ctrlPr>
                            <a:rPr lang="en-US" altLang="ko-KR" sz="12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i="1" dirty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sz="12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12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12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F1DFB470-ADBD-407D-99CF-7D428B506B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4518" y="4465965"/>
                <a:ext cx="852348" cy="276999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4985DD36-7958-4F50-8A68-F7A8D8469410}"/>
                  </a:ext>
                </a:extLst>
              </p:cNvPr>
              <p:cNvSpPr/>
              <p:nvPr/>
            </p:nvSpPr>
            <p:spPr>
              <a:xfrm>
                <a:off x="10301169" y="3003666"/>
                <a:ext cx="89242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 dirty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ko-KR" sz="1200" i="1" dirty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altLang="ko-KR" sz="1200" b="0" i="1" dirty="0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b>
                      </m:sSub>
                      <m:d>
                        <m:dPr>
                          <m:ctrlPr>
                            <a:rPr lang="en-US" altLang="ko-KR" sz="12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i="1" dirty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sz="12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12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12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4985DD36-7958-4F50-8A68-F7A8D84694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1169" y="3003666"/>
                <a:ext cx="892424" cy="276999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D1DF8056-CCED-4635-9A4A-A157EAF52C38}"/>
                  </a:ext>
                </a:extLst>
              </p:cNvPr>
              <p:cNvSpPr/>
              <p:nvPr/>
            </p:nvSpPr>
            <p:spPr>
              <a:xfrm>
                <a:off x="10301169" y="4451436"/>
                <a:ext cx="89242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 dirty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ko-KR" sz="1200" i="1" dirty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altLang="ko-KR" sz="1200" b="0" i="1" dirty="0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b>
                      </m:sSub>
                      <m:d>
                        <m:dPr>
                          <m:ctrlPr>
                            <a:rPr lang="en-US" altLang="ko-KR" sz="12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i="1" dirty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sz="12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12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12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D1DF8056-CCED-4635-9A4A-A157EAF52C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1169" y="4451436"/>
                <a:ext cx="892424" cy="276999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77551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2B148277-1570-465B-9408-05CA8F59F88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MDP</a:t>
                </a:r>
                <a:r>
                  <a:rPr lang="ko-KR" altLang="en-US" dirty="0"/>
                  <a:t> 를 위한 </a:t>
                </a:r>
                <a:r>
                  <a:rPr lang="ko-KR" altLang="en-US" dirty="0" err="1"/>
                  <a:t>벨만</a:t>
                </a:r>
                <a:r>
                  <a:rPr lang="ko-KR" altLang="en-US" dirty="0"/>
                  <a:t> 기대 방정식 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ko-KR" altLang="en-US" dirty="0"/>
                  <a:t> 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ko-KR" altLang="en-US" dirty="0"/>
                  <a:t> 의 관계</a:t>
                </a:r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(1)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2B148277-1570-465B-9408-05CA8F59F8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532" t="-13043" b="-2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2D98E8A-FE2F-4E3D-8B62-D572CBCA37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ko-KR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dirty="0">
                              <a:latin typeface="Cambria Math" panose="02040503050406030204" pitchFamily="18" charset="0"/>
                            </a:rPr>
                            <m:t>𝐄</m:t>
                          </m:r>
                        </m:e>
                        <m:sub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  <m: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ko-KR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ko-KR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sSub>
                            <m:sSubPr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dirty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 ,</m:t>
                          </m:r>
                          <m:sSub>
                            <m:sSubPr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dirty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endParaRPr lang="en-US" altLang="ko-KR" sz="1050" dirty="0"/>
              </a:p>
              <a:p>
                <a:pPr marL="0" indent="0">
                  <a:buNone/>
                </a:pPr>
                <a:r>
                  <a:rPr lang="en-US" altLang="ko-KR" sz="1050" dirty="0"/>
                  <a:t>MDP </a:t>
                </a:r>
                <a:r>
                  <a:rPr lang="ko-KR" altLang="en-US" sz="1050" dirty="0"/>
                  <a:t>에서는 </a:t>
                </a:r>
                <a:r>
                  <a:rPr lang="en-US" altLang="ko-KR" sz="1050" dirty="0"/>
                  <a:t>Action </a:t>
                </a:r>
                <a:r>
                  <a:rPr lang="ko-KR" altLang="en-US" sz="1050" dirty="0"/>
                  <a:t>에 </a:t>
                </a:r>
                <a:r>
                  <a:rPr lang="en-US" altLang="ko-KR" sz="1050" dirty="0"/>
                  <a:t>Reward </a:t>
                </a:r>
                <a:r>
                  <a:rPr lang="ko-KR" altLang="en-US" sz="1050" dirty="0"/>
                  <a:t>가 붙는다</a:t>
                </a:r>
                <a:r>
                  <a:rPr lang="en-US" altLang="ko-KR" sz="1050" dirty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𝛾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/>
                              <m:aln/>
                            </m:r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altLang="ko-KR" dirty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1" dirty="0">
                                  <a:latin typeface="Cambria Math" panose="02040503050406030204" pitchFamily="18" charset="0"/>
                                </a:rPr>
                                <m:t>𝐏</m:t>
                              </m:r>
                            </m:e>
                            <m:sub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sSup>
                                <m:sSupPr>
                                  <m:ctrlP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ko-KR" dirty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2D98E8A-FE2F-4E3D-8B62-D572CBCA37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139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312E21A-F697-4822-AFFB-0C9CC9B723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/>
              <a:t>마르코프</a:t>
            </a:r>
            <a:r>
              <a:rPr lang="en-US" altLang="ko-KR" dirty="0"/>
              <a:t>-</a:t>
            </a:r>
            <a:r>
              <a:rPr lang="ko-KR" altLang="en-US" dirty="0"/>
              <a:t>의사결정 과정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77C0693-1A08-4B93-8A54-C2AB33589D8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err="1"/>
              <a:t>벨만</a:t>
            </a:r>
            <a:r>
              <a:rPr lang="en-US" altLang="ko-KR" dirty="0"/>
              <a:t> </a:t>
            </a:r>
            <a:r>
              <a:rPr lang="ko-KR" altLang="en-US" dirty="0"/>
              <a:t>기대 방정식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FB0AC8DA-F6E9-4930-A303-F8C6FAF81CF6}"/>
                  </a:ext>
                </a:extLst>
              </p:cNvPr>
              <p:cNvSpPr/>
              <p:nvPr/>
            </p:nvSpPr>
            <p:spPr>
              <a:xfrm>
                <a:off x="1032292" y="3566545"/>
                <a:ext cx="685800" cy="6858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FB0AC8DA-F6E9-4930-A303-F8C6FAF81C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292" y="3566545"/>
                <a:ext cx="685800" cy="6858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타원 43">
            <a:extLst>
              <a:ext uri="{FF2B5EF4-FFF2-40B4-BE49-F238E27FC236}">
                <a16:creationId xmlns:a16="http://schemas.microsoft.com/office/drawing/2014/main" id="{15961463-5C51-4022-98DF-0316C57F43DE}"/>
              </a:ext>
            </a:extLst>
          </p:cNvPr>
          <p:cNvSpPr/>
          <p:nvPr/>
        </p:nvSpPr>
        <p:spPr>
          <a:xfrm>
            <a:off x="3011919" y="2824993"/>
            <a:ext cx="685800" cy="685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D3D3A825-3776-4340-AD35-500A0F8705F0}"/>
              </a:ext>
            </a:extLst>
          </p:cNvPr>
          <p:cNvSpPr/>
          <p:nvPr/>
        </p:nvSpPr>
        <p:spPr>
          <a:xfrm>
            <a:off x="3011919" y="4252345"/>
            <a:ext cx="685800" cy="685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46E4286E-EE09-4606-9020-0D3D0AC22BC6}"/>
              </a:ext>
            </a:extLst>
          </p:cNvPr>
          <p:cNvCxnSpPr>
            <a:stCxn id="43" idx="6"/>
            <a:endCxn id="44" idx="2"/>
          </p:cNvCxnSpPr>
          <p:nvPr/>
        </p:nvCxnSpPr>
        <p:spPr>
          <a:xfrm flipV="1">
            <a:off x="1718092" y="3167893"/>
            <a:ext cx="1293827" cy="7415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1387ECE8-AB99-4C1F-BCC1-480E4265DEFB}"/>
              </a:ext>
            </a:extLst>
          </p:cNvPr>
          <p:cNvCxnSpPr>
            <a:stCxn id="43" idx="6"/>
            <a:endCxn id="45" idx="2"/>
          </p:cNvCxnSpPr>
          <p:nvPr/>
        </p:nvCxnSpPr>
        <p:spPr>
          <a:xfrm>
            <a:off x="1718092" y="3909445"/>
            <a:ext cx="1293827" cy="685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1E4EABB2-49A8-4EC4-A62B-D0FB1FBCBF7C}"/>
                  </a:ext>
                </a:extLst>
              </p:cNvPr>
              <p:cNvSpPr/>
              <p:nvPr/>
            </p:nvSpPr>
            <p:spPr>
              <a:xfrm>
                <a:off x="970548" y="3726333"/>
                <a:ext cx="8054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1E4EABB2-49A8-4EC4-A62B-D0FB1FBCBF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548" y="3726333"/>
                <a:ext cx="80541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C2337DD9-BE19-4B06-BA51-F98841409DDB}"/>
                  </a:ext>
                </a:extLst>
              </p:cNvPr>
              <p:cNvSpPr/>
              <p:nvPr/>
            </p:nvSpPr>
            <p:spPr>
              <a:xfrm>
                <a:off x="4648646" y="3566545"/>
                <a:ext cx="685800" cy="6858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C2337DD9-BE19-4B06-BA51-F98841409D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646" y="3566545"/>
                <a:ext cx="685800" cy="6858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타원 50">
            <a:extLst>
              <a:ext uri="{FF2B5EF4-FFF2-40B4-BE49-F238E27FC236}">
                <a16:creationId xmlns:a16="http://schemas.microsoft.com/office/drawing/2014/main" id="{8001466E-0423-4F81-935B-276DB0BF3222}"/>
              </a:ext>
            </a:extLst>
          </p:cNvPr>
          <p:cNvSpPr/>
          <p:nvPr/>
        </p:nvSpPr>
        <p:spPr>
          <a:xfrm>
            <a:off x="6628273" y="2824993"/>
            <a:ext cx="685800" cy="685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A759B01B-774B-4B50-ADFC-D2796B429149}"/>
              </a:ext>
            </a:extLst>
          </p:cNvPr>
          <p:cNvSpPr/>
          <p:nvPr/>
        </p:nvSpPr>
        <p:spPr>
          <a:xfrm>
            <a:off x="6628273" y="4252345"/>
            <a:ext cx="685800" cy="685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5B928C4C-A02A-48F2-9C95-D8476063E750}"/>
              </a:ext>
            </a:extLst>
          </p:cNvPr>
          <p:cNvCxnSpPr>
            <a:stCxn id="50" idx="6"/>
            <a:endCxn id="51" idx="2"/>
          </p:cNvCxnSpPr>
          <p:nvPr/>
        </p:nvCxnSpPr>
        <p:spPr>
          <a:xfrm flipV="1">
            <a:off x="5334446" y="3167893"/>
            <a:ext cx="1293827" cy="7415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9B57721B-274E-4F44-81D9-578E8273E132}"/>
              </a:ext>
            </a:extLst>
          </p:cNvPr>
          <p:cNvCxnSpPr>
            <a:stCxn id="50" idx="6"/>
            <a:endCxn id="52" idx="2"/>
          </p:cNvCxnSpPr>
          <p:nvPr/>
        </p:nvCxnSpPr>
        <p:spPr>
          <a:xfrm>
            <a:off x="5334446" y="3909445"/>
            <a:ext cx="1293827" cy="6858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054531E6-5937-4321-B3C4-F038E4F66955}"/>
                  </a:ext>
                </a:extLst>
              </p:cNvPr>
              <p:cNvSpPr/>
              <p:nvPr/>
            </p:nvSpPr>
            <p:spPr>
              <a:xfrm>
                <a:off x="4563609" y="3724779"/>
                <a:ext cx="86113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054531E6-5937-4321-B3C4-F038E4F669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3609" y="3724779"/>
                <a:ext cx="86113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타원 56">
                <a:extLst>
                  <a:ext uri="{FF2B5EF4-FFF2-40B4-BE49-F238E27FC236}">
                    <a16:creationId xmlns:a16="http://schemas.microsoft.com/office/drawing/2014/main" id="{2F13000E-8302-44B3-A5B2-0D1C9C78139E}"/>
                  </a:ext>
                </a:extLst>
              </p:cNvPr>
              <p:cNvSpPr/>
              <p:nvPr/>
            </p:nvSpPr>
            <p:spPr>
              <a:xfrm>
                <a:off x="8414314" y="3566545"/>
                <a:ext cx="685800" cy="6858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타원 56">
                <a:extLst>
                  <a:ext uri="{FF2B5EF4-FFF2-40B4-BE49-F238E27FC236}">
                    <a16:creationId xmlns:a16="http://schemas.microsoft.com/office/drawing/2014/main" id="{2F13000E-8302-44B3-A5B2-0D1C9C7813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4314" y="3566545"/>
                <a:ext cx="685800" cy="6858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타원 57">
            <a:extLst>
              <a:ext uri="{FF2B5EF4-FFF2-40B4-BE49-F238E27FC236}">
                <a16:creationId xmlns:a16="http://schemas.microsoft.com/office/drawing/2014/main" id="{A368D222-0496-4115-BB75-AD9B03EE3A86}"/>
              </a:ext>
            </a:extLst>
          </p:cNvPr>
          <p:cNvSpPr/>
          <p:nvPr/>
        </p:nvSpPr>
        <p:spPr>
          <a:xfrm>
            <a:off x="10393941" y="2824993"/>
            <a:ext cx="685800" cy="685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0867048C-6299-477D-8DCF-CA5FDC95CAB8}"/>
              </a:ext>
            </a:extLst>
          </p:cNvPr>
          <p:cNvSpPr/>
          <p:nvPr/>
        </p:nvSpPr>
        <p:spPr>
          <a:xfrm>
            <a:off x="10393941" y="4252345"/>
            <a:ext cx="685800" cy="685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98F39742-0A13-4DDE-840C-B482B376E8D0}"/>
              </a:ext>
            </a:extLst>
          </p:cNvPr>
          <p:cNvCxnSpPr>
            <a:stCxn id="57" idx="6"/>
            <a:endCxn id="58" idx="2"/>
          </p:cNvCxnSpPr>
          <p:nvPr/>
        </p:nvCxnSpPr>
        <p:spPr>
          <a:xfrm flipV="1">
            <a:off x="9100114" y="3167893"/>
            <a:ext cx="1293827" cy="7415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A3C67CD5-C7F9-4F6D-93CD-BA0E217C49E9}"/>
              </a:ext>
            </a:extLst>
          </p:cNvPr>
          <p:cNvCxnSpPr>
            <a:stCxn id="57" idx="6"/>
            <a:endCxn id="59" idx="2"/>
          </p:cNvCxnSpPr>
          <p:nvPr/>
        </p:nvCxnSpPr>
        <p:spPr>
          <a:xfrm>
            <a:off x="9100114" y="3909445"/>
            <a:ext cx="1293827" cy="6858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A5DA1003-A0D4-4038-8CA6-4618DFF7FC6E}"/>
                  </a:ext>
                </a:extLst>
              </p:cNvPr>
              <p:cNvSpPr/>
              <p:nvPr/>
            </p:nvSpPr>
            <p:spPr>
              <a:xfrm>
                <a:off x="8296992" y="3724779"/>
                <a:ext cx="9204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A5DA1003-A0D4-4038-8CA6-4618DFF7FC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6992" y="3724779"/>
                <a:ext cx="92044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2D56E0E5-EB00-446B-AA45-B4B27B14E527}"/>
                  </a:ext>
                </a:extLst>
              </p:cNvPr>
              <p:cNvSpPr txBox="1"/>
              <p:nvPr/>
            </p:nvSpPr>
            <p:spPr>
              <a:xfrm>
                <a:off x="900112" y="2648863"/>
                <a:ext cx="13594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정책 </a:t>
                </a:r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2D56E0E5-EB00-446B-AA45-B4B27B14E5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112" y="2648863"/>
                <a:ext cx="1359470" cy="369332"/>
              </a:xfrm>
              <a:prstGeom prst="rect">
                <a:avLst/>
              </a:prstGeom>
              <a:blipFill>
                <a:blip r:embed="rId9"/>
                <a:stretch>
                  <a:fillRect l="-4036"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032ED6A-81EC-4CE4-8616-C250265E98CF}"/>
                  </a:ext>
                </a:extLst>
              </p:cNvPr>
              <p:cNvSpPr txBox="1"/>
              <p:nvPr/>
            </p:nvSpPr>
            <p:spPr>
              <a:xfrm>
                <a:off x="4483261" y="2648863"/>
                <a:ext cx="13594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정책 </a:t>
                </a:r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032ED6A-81EC-4CE4-8616-C250265E98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3261" y="2648863"/>
                <a:ext cx="1359470" cy="369332"/>
              </a:xfrm>
              <a:prstGeom prst="rect">
                <a:avLst/>
              </a:prstGeom>
              <a:blipFill>
                <a:blip r:embed="rId10"/>
                <a:stretch>
                  <a:fillRect l="-3587"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27546BB0-4372-4D42-AFDE-5BCC22144110}"/>
                  </a:ext>
                </a:extLst>
              </p:cNvPr>
              <p:cNvSpPr txBox="1"/>
              <p:nvPr/>
            </p:nvSpPr>
            <p:spPr>
              <a:xfrm>
                <a:off x="8242864" y="2648863"/>
                <a:ext cx="13594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정책 </a:t>
                </a:r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′′</m:t>
                    </m:r>
                  </m:oMath>
                </a14:m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27546BB0-4372-4D42-AFDE-5BCC221441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2864" y="2648863"/>
                <a:ext cx="1359470" cy="369332"/>
              </a:xfrm>
              <a:prstGeom prst="rect">
                <a:avLst/>
              </a:prstGeom>
              <a:blipFill>
                <a:blip r:embed="rId11"/>
                <a:stretch>
                  <a:fillRect l="-3587"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직사각형 66">
            <a:extLst>
              <a:ext uri="{FF2B5EF4-FFF2-40B4-BE49-F238E27FC236}">
                <a16:creationId xmlns:a16="http://schemas.microsoft.com/office/drawing/2014/main" id="{9A146D90-D275-4F1A-89CC-F4CDAFF6358F}"/>
              </a:ext>
            </a:extLst>
          </p:cNvPr>
          <p:cNvSpPr/>
          <p:nvPr/>
        </p:nvSpPr>
        <p:spPr>
          <a:xfrm>
            <a:off x="756138" y="2549769"/>
            <a:ext cx="3206708" cy="2549769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34F2D895-A1E2-447C-9619-6C490C67E18F}"/>
                  </a:ext>
                </a:extLst>
              </p:cNvPr>
              <p:cNvSpPr/>
              <p:nvPr/>
            </p:nvSpPr>
            <p:spPr>
              <a:xfrm>
                <a:off x="2006241" y="3162548"/>
                <a:ext cx="4966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34F2D895-A1E2-447C-9619-6C490C67E1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6241" y="3162548"/>
                <a:ext cx="496674" cy="369332"/>
              </a:xfrm>
              <a:prstGeom prst="rect">
                <a:avLst/>
              </a:prstGeom>
              <a:blipFill>
                <a:blip r:embed="rId12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872A896B-861E-4E25-A071-ECD9991A8FB8}"/>
                  </a:ext>
                </a:extLst>
              </p:cNvPr>
              <p:cNvSpPr/>
              <p:nvPr/>
            </p:nvSpPr>
            <p:spPr>
              <a:xfrm>
                <a:off x="2006241" y="4135735"/>
                <a:ext cx="5019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872A896B-861E-4E25-A071-ECD9991A8F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6241" y="4135735"/>
                <a:ext cx="501996" cy="369332"/>
              </a:xfrm>
              <a:prstGeom prst="rect">
                <a:avLst/>
              </a:prstGeom>
              <a:blipFill>
                <a:blip r:embed="rId1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8525DD86-0B05-414F-A85B-733D6317EF21}"/>
                  </a:ext>
                </a:extLst>
              </p:cNvPr>
              <p:cNvSpPr/>
              <p:nvPr/>
            </p:nvSpPr>
            <p:spPr>
              <a:xfrm>
                <a:off x="5582798" y="3162548"/>
                <a:ext cx="4966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8525DD86-0B05-414F-A85B-733D6317EF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2798" y="3162548"/>
                <a:ext cx="496674" cy="369332"/>
              </a:xfrm>
              <a:prstGeom prst="rect">
                <a:avLst/>
              </a:prstGeom>
              <a:blipFill>
                <a:blip r:embed="rId14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F693ACA6-8E46-4DAC-8216-5E1B4983560D}"/>
                  </a:ext>
                </a:extLst>
              </p:cNvPr>
              <p:cNvSpPr/>
              <p:nvPr/>
            </p:nvSpPr>
            <p:spPr>
              <a:xfrm>
                <a:off x="5582798" y="4135735"/>
                <a:ext cx="5019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F693ACA6-8E46-4DAC-8216-5E1B498356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2798" y="4135735"/>
                <a:ext cx="501996" cy="369332"/>
              </a:xfrm>
              <a:prstGeom prst="rect">
                <a:avLst/>
              </a:prstGeom>
              <a:blipFill>
                <a:blip r:embed="rId1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C462FD2E-46E6-4AE3-A703-881424E33607}"/>
                  </a:ext>
                </a:extLst>
              </p:cNvPr>
              <p:cNvSpPr/>
              <p:nvPr/>
            </p:nvSpPr>
            <p:spPr>
              <a:xfrm>
                <a:off x="9333631" y="3162548"/>
                <a:ext cx="4966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C462FD2E-46E6-4AE3-A703-881424E336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3631" y="3162548"/>
                <a:ext cx="496674" cy="369332"/>
              </a:xfrm>
              <a:prstGeom prst="rect">
                <a:avLst/>
              </a:prstGeom>
              <a:blipFill>
                <a:blip r:embed="rId12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40DF6B0D-0731-40E6-9B20-087A8C46F36F}"/>
                  </a:ext>
                </a:extLst>
              </p:cNvPr>
              <p:cNvSpPr/>
              <p:nvPr/>
            </p:nvSpPr>
            <p:spPr>
              <a:xfrm>
                <a:off x="9333631" y="4135735"/>
                <a:ext cx="5019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40DF6B0D-0731-40E6-9B20-087A8C46F3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3631" y="4135735"/>
                <a:ext cx="501996" cy="369332"/>
              </a:xfrm>
              <a:prstGeom prst="rect">
                <a:avLst/>
              </a:prstGeom>
              <a:blipFill>
                <a:blip r:embed="rId1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678E0284-3625-483A-986E-3C030B09BC5F}"/>
                  </a:ext>
                </a:extLst>
              </p:cNvPr>
              <p:cNvSpPr/>
              <p:nvPr/>
            </p:nvSpPr>
            <p:spPr>
              <a:xfrm>
                <a:off x="2918133" y="2993586"/>
                <a:ext cx="91749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678E0284-3625-483A-986E-3C030B09BC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8133" y="2993586"/>
                <a:ext cx="917495" cy="307777"/>
              </a:xfrm>
              <a:prstGeom prst="rect">
                <a:avLst/>
              </a:prstGeom>
              <a:blipFill>
                <a:blip r:embed="rId16"/>
                <a:stretch>
                  <a:fillRect b="-39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6831AB6B-C610-48D6-BCAB-930292B080DC}"/>
                  </a:ext>
                </a:extLst>
              </p:cNvPr>
              <p:cNvSpPr/>
              <p:nvPr/>
            </p:nvSpPr>
            <p:spPr>
              <a:xfrm>
                <a:off x="2918133" y="4441356"/>
                <a:ext cx="91749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14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6831AB6B-C610-48D6-BCAB-930292B080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8133" y="4441356"/>
                <a:ext cx="917495" cy="307777"/>
              </a:xfrm>
              <a:prstGeom prst="rect">
                <a:avLst/>
              </a:prstGeom>
              <a:blipFill>
                <a:blip r:embed="rId17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6E51ED00-5499-4CC6-AEE5-FBCA3466DC42}"/>
                  </a:ext>
                </a:extLst>
              </p:cNvPr>
              <p:cNvSpPr/>
              <p:nvPr/>
            </p:nvSpPr>
            <p:spPr>
              <a:xfrm>
                <a:off x="6574518" y="3018195"/>
                <a:ext cx="85234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 dirty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ko-KR" sz="1200" i="1" dirty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altLang="ko-KR" sz="1200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</m:sSub>
                      <m:d>
                        <m:dPr>
                          <m:ctrlPr>
                            <a:rPr lang="en-US" altLang="ko-KR" sz="12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i="1" dirty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sz="12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12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12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6E51ED00-5499-4CC6-AEE5-FBCA3466DC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4518" y="3018195"/>
                <a:ext cx="852348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9C086EAC-3971-46B1-A052-A36E4CB0F290}"/>
                  </a:ext>
                </a:extLst>
              </p:cNvPr>
              <p:cNvSpPr/>
              <p:nvPr/>
            </p:nvSpPr>
            <p:spPr>
              <a:xfrm>
                <a:off x="6574518" y="4465965"/>
                <a:ext cx="85234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 dirty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ko-KR" sz="1200" i="1" dirty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altLang="ko-KR" sz="1200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</m:sSub>
                      <m:d>
                        <m:dPr>
                          <m:ctrlPr>
                            <a:rPr lang="en-US" altLang="ko-KR" sz="12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i="1" dirty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sz="12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12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12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9C086EAC-3971-46B1-A052-A36E4CB0F2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4518" y="4465965"/>
                <a:ext cx="852348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FBCBE973-E7F7-46EC-88C1-20BF42877FEA}"/>
                  </a:ext>
                </a:extLst>
              </p:cNvPr>
              <p:cNvSpPr/>
              <p:nvPr/>
            </p:nvSpPr>
            <p:spPr>
              <a:xfrm>
                <a:off x="10301169" y="3003666"/>
                <a:ext cx="89242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 dirty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ko-KR" sz="1200" i="1" dirty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altLang="ko-KR" sz="1200" b="0" i="1" dirty="0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b>
                      </m:sSub>
                      <m:d>
                        <m:dPr>
                          <m:ctrlPr>
                            <a:rPr lang="en-US" altLang="ko-KR" sz="12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i="1" dirty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sz="12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12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12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FBCBE973-E7F7-46EC-88C1-20BF42877F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1169" y="3003666"/>
                <a:ext cx="892424" cy="276999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911A3A53-FB48-41BD-8BDC-358117AA48DE}"/>
                  </a:ext>
                </a:extLst>
              </p:cNvPr>
              <p:cNvSpPr/>
              <p:nvPr/>
            </p:nvSpPr>
            <p:spPr>
              <a:xfrm>
                <a:off x="10301169" y="4451436"/>
                <a:ext cx="89242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 dirty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ko-KR" sz="1200" i="1" dirty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altLang="ko-KR" sz="1200" b="0" i="1" dirty="0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b>
                      </m:sSub>
                      <m:d>
                        <m:dPr>
                          <m:ctrlPr>
                            <a:rPr lang="en-US" altLang="ko-KR" sz="12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i="1" dirty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sz="12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12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12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911A3A53-FB48-41BD-8BDC-358117AA48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1169" y="4451436"/>
                <a:ext cx="892424" cy="276999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737C4FE5-AFC3-4B3E-800A-4F7B0434153A}"/>
                  </a:ext>
                </a:extLst>
              </p:cNvPr>
              <p:cNvSpPr/>
              <p:nvPr/>
            </p:nvSpPr>
            <p:spPr>
              <a:xfrm>
                <a:off x="2866412" y="3720066"/>
                <a:ext cx="9112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737C4FE5-AFC3-4B3E-800A-4F7B043415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6412" y="3720066"/>
                <a:ext cx="911275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7DF758B6-733B-449C-BD82-6304CDD8D5D6}"/>
                  </a:ext>
                </a:extLst>
              </p:cNvPr>
              <p:cNvSpPr/>
              <p:nvPr/>
            </p:nvSpPr>
            <p:spPr>
              <a:xfrm>
                <a:off x="6611001" y="3724779"/>
                <a:ext cx="91569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7DF758B6-733B-449C-BD82-6304CDD8D5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1001" y="3724779"/>
                <a:ext cx="915699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2B83ED48-24C6-4CAF-AF43-A5EC51E6EF0A}"/>
                  </a:ext>
                </a:extLst>
              </p:cNvPr>
              <p:cNvSpPr/>
              <p:nvPr/>
            </p:nvSpPr>
            <p:spPr>
              <a:xfrm>
                <a:off x="10249039" y="3724779"/>
                <a:ext cx="9750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2B83ED48-24C6-4CAF-AF43-A5EC51E6EF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9039" y="3724779"/>
                <a:ext cx="975011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B8659A21-1AB3-4436-8AE0-8C13FF1F497F}"/>
                  </a:ext>
                </a:extLst>
              </p:cNvPr>
              <p:cNvSpPr/>
              <p:nvPr/>
            </p:nvSpPr>
            <p:spPr>
              <a:xfrm>
                <a:off x="2478955" y="3326820"/>
                <a:ext cx="624723" cy="3895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B8659A21-1AB3-4436-8AE0-8C13FF1F49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8955" y="3326820"/>
                <a:ext cx="624723" cy="389530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0A0CCEEC-9A01-4DBF-AC67-4BA77DF93AEF}"/>
                  </a:ext>
                </a:extLst>
              </p:cNvPr>
              <p:cNvSpPr/>
              <p:nvPr/>
            </p:nvSpPr>
            <p:spPr>
              <a:xfrm>
                <a:off x="2478955" y="4021354"/>
                <a:ext cx="624722" cy="3895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0A0CCEEC-9A01-4DBF-AC67-4BA77DF93A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8955" y="4021354"/>
                <a:ext cx="624722" cy="389530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8CC265AD-5C65-4C99-A33F-FA92AC5B3AA4}"/>
                  </a:ext>
                </a:extLst>
              </p:cNvPr>
              <p:cNvSpPr/>
              <p:nvPr/>
            </p:nvSpPr>
            <p:spPr>
              <a:xfrm>
                <a:off x="6130753" y="3326820"/>
                <a:ext cx="624723" cy="3895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8CC265AD-5C65-4C99-A33F-FA92AC5B3A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0753" y="3326820"/>
                <a:ext cx="624723" cy="389530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86ECFE5E-4BF2-4B6E-BA2E-BC37F542428F}"/>
                  </a:ext>
                </a:extLst>
              </p:cNvPr>
              <p:cNvSpPr/>
              <p:nvPr/>
            </p:nvSpPr>
            <p:spPr>
              <a:xfrm>
                <a:off x="6130753" y="4021354"/>
                <a:ext cx="624722" cy="3895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86ECFE5E-4BF2-4B6E-BA2E-BC37F54242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0753" y="4021354"/>
                <a:ext cx="624722" cy="389530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F8573612-0E18-44C8-9859-26AE1ADD9C74}"/>
                  </a:ext>
                </a:extLst>
              </p:cNvPr>
              <p:cNvSpPr/>
              <p:nvPr/>
            </p:nvSpPr>
            <p:spPr>
              <a:xfrm>
                <a:off x="9911954" y="3326820"/>
                <a:ext cx="624723" cy="3895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F8573612-0E18-44C8-9859-26AE1ADD9C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1954" y="3326820"/>
                <a:ext cx="624723" cy="389530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5ECA8A20-CC89-459C-92D8-8F31C5F08002}"/>
                  </a:ext>
                </a:extLst>
              </p:cNvPr>
              <p:cNvSpPr/>
              <p:nvPr/>
            </p:nvSpPr>
            <p:spPr>
              <a:xfrm>
                <a:off x="9911954" y="4021354"/>
                <a:ext cx="624722" cy="3895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5ECA8A20-CC89-459C-92D8-8F31C5F080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1954" y="4021354"/>
                <a:ext cx="624722" cy="389530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67229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385F8A5C-90D7-4C21-993F-A3971233881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MDP</a:t>
                </a:r>
                <a:r>
                  <a:rPr lang="ko-KR" altLang="en-US" dirty="0"/>
                  <a:t> 를 위한 </a:t>
                </a:r>
                <a:r>
                  <a:rPr lang="ko-KR" altLang="en-US" dirty="0" err="1"/>
                  <a:t>벨만</a:t>
                </a:r>
                <a:r>
                  <a:rPr lang="ko-KR" altLang="en-US" dirty="0"/>
                  <a:t> 기대 방정식 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ko-KR" altLang="en-US" dirty="0"/>
                  <a:t> 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ko-KR" altLang="en-US" dirty="0"/>
                  <a:t> 의 관계</a:t>
                </a:r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(2)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385F8A5C-90D7-4C21-993F-A397123388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532" t="-13043" b="-2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56A5EE1-4FE2-40E3-9AC8-398EB77613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0877" y="1848228"/>
                <a:ext cx="11215688" cy="4530725"/>
              </a:xfrm>
            </p:spPr>
            <p:txBody>
              <a:bodyPr>
                <a:normAutofit/>
              </a:bodyPr>
              <a:lstStyle/>
              <a:p>
                <a:r>
                  <a:rPr lang="ko-KR" altLang="en-US" dirty="0"/>
                  <a:t>조금 다르게 표현해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봄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행동</a:t>
                </a:r>
                <a:r>
                  <a:rPr lang="en-US" altLang="ko-KR" dirty="0"/>
                  <a:t>(Action)</a:t>
                </a:r>
                <a:r>
                  <a:rPr lang="ko-KR" altLang="en-US" dirty="0"/>
                  <a:t> 노드 따로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상태</a:t>
                </a:r>
                <a:r>
                  <a:rPr lang="en-US" altLang="ko-KR" dirty="0"/>
                  <a:t>(State) </a:t>
                </a:r>
                <a:r>
                  <a:rPr lang="ko-KR" altLang="en-US" dirty="0"/>
                  <a:t>노드 따로</a:t>
                </a:r>
                <a:r>
                  <a:rPr lang="en-US" altLang="ko-KR" dirty="0"/>
                  <a:t>.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1800" i="1" dirty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altLang="ko-KR" sz="1800" dirty="0"/>
                  <a:t> </a:t>
                </a:r>
                <a:r>
                  <a:rPr lang="ko-KR" altLang="en-US" sz="1800" dirty="0"/>
                  <a:t>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1800" i="1" dirty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en-US" altLang="ko-KR" sz="1800" dirty="0"/>
                  <a:t> </a:t>
                </a:r>
                <a:r>
                  <a:rPr lang="ko-KR" altLang="en-US" sz="1800" dirty="0"/>
                  <a:t>만으로 표현하고자</a:t>
                </a:r>
                <a:r>
                  <a:rPr lang="en-US" altLang="ko-KR" sz="1800" dirty="0"/>
                  <a:t> </a:t>
                </a:r>
                <a:r>
                  <a:rPr lang="ko-KR" altLang="en-US" sz="1800" dirty="0"/>
                  <a:t>함</a:t>
                </a:r>
                <a:r>
                  <a:rPr lang="en-US" altLang="ko-KR" sz="1800" dirty="0"/>
                  <a:t>.</a:t>
                </a:r>
              </a:p>
              <a:p>
                <a:endParaRPr lang="en-US" altLang="ko-KR" sz="1800" dirty="0"/>
              </a:p>
              <a:p>
                <a:endParaRPr lang="en-US" altLang="ko-KR" sz="1800" dirty="0"/>
              </a:p>
              <a:p>
                <a:endParaRPr lang="en-US" altLang="ko-KR" sz="1800" dirty="0"/>
              </a:p>
              <a:p>
                <a:endParaRPr lang="en-US" altLang="ko-KR" sz="1800" dirty="0"/>
              </a:p>
              <a:p>
                <a:endParaRPr lang="en-US" altLang="ko-KR" sz="1800" dirty="0"/>
              </a:p>
              <a:p>
                <a:endParaRPr lang="en-US" altLang="ko-KR" sz="1800" dirty="0"/>
              </a:p>
              <a:p>
                <a:endParaRPr lang="en-US" altLang="ko-KR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/>
                              <m:aln/>
                            </m:rPr>
                            <a:rPr lang="en-US" altLang="ko-KR" dirty="0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en-US" altLang="ko-KR" dirty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/>
                        <m:e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)(</m:t>
                          </m:r>
                          <m:sSubSup>
                            <m:sSubSupPr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b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𝛾</m:t>
                          </m:r>
                          <m:nary>
                            <m:naryPr>
                              <m:chr m:val="∑"/>
                              <m:limLoc m:val="undOvr"/>
                              <m:grow m:val="on"/>
                              <m:supHide m:val="on"/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/>
                                  <m:aln/>
                                </m:r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r>
                                <a:rPr lang="en-US" altLang="ko-KR" dirty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1" dirty="0">
                                      <a:latin typeface="Cambria Math" panose="02040503050406030204" pitchFamily="18" charset="0"/>
                                    </a:rPr>
                                    <m:t>𝐏</m:t>
                                  </m:r>
                                </m:e>
                                <m:sub>
                                  <m: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sSup>
                                    <m:sSupPr>
                                      <m:ctrlPr>
                                        <a:rPr lang="en-US" altLang="ko-KR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 dirty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altLang="ko-KR" dirty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  <m:sup>
                                  <m: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</m:d>
                            </m:e>
                          </m:nary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56A5EE1-4FE2-40E3-9AC8-398EB77613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0877" y="1848228"/>
                <a:ext cx="11215688" cy="4530725"/>
              </a:xfrm>
              <a:blipFill>
                <a:blip r:embed="rId3"/>
                <a:stretch>
                  <a:fillRect l="-761" t="-18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F1F274-45CB-4718-AE3C-57757A9C6E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/>
              <a:t>마르코프</a:t>
            </a:r>
            <a:r>
              <a:rPr lang="en-US" altLang="ko-KR" dirty="0"/>
              <a:t>-</a:t>
            </a:r>
            <a:r>
              <a:rPr lang="ko-KR" altLang="en-US" dirty="0"/>
              <a:t>의사결정 과정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871BCA8-29CD-4C53-A400-771C410F2C1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err="1"/>
              <a:t>벨만</a:t>
            </a:r>
            <a:r>
              <a:rPr lang="en-US" altLang="ko-KR" dirty="0"/>
              <a:t> </a:t>
            </a:r>
            <a:r>
              <a:rPr lang="ko-KR" altLang="en-US" dirty="0"/>
              <a:t>기대 방정식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4E66280C-D0F1-47A3-8346-EA790B8B07B2}"/>
                  </a:ext>
                </a:extLst>
              </p:cNvPr>
              <p:cNvSpPr/>
              <p:nvPr/>
            </p:nvSpPr>
            <p:spPr>
              <a:xfrm>
                <a:off x="3509704" y="3434661"/>
                <a:ext cx="685800" cy="6858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ko-KR" altLang="en-US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4E66280C-D0F1-47A3-8346-EA790B8B07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9704" y="3434661"/>
                <a:ext cx="685800" cy="6858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1EA80AEB-712A-4B56-B5FE-3B7F17193576}"/>
                  </a:ext>
                </a:extLst>
              </p:cNvPr>
              <p:cNvSpPr/>
              <p:nvPr/>
            </p:nvSpPr>
            <p:spPr>
              <a:xfrm>
                <a:off x="5489331" y="2693109"/>
                <a:ext cx="685800" cy="685800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1EA80AEB-712A-4B56-B5FE-3B7F171935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9331" y="2693109"/>
                <a:ext cx="685800" cy="6858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3340D1DC-EA41-4BCD-BC1D-A6D7B9AEF5E6}"/>
                  </a:ext>
                </a:extLst>
              </p:cNvPr>
              <p:cNvSpPr/>
              <p:nvPr/>
            </p:nvSpPr>
            <p:spPr>
              <a:xfrm>
                <a:off x="5489331" y="4120461"/>
                <a:ext cx="685800" cy="685800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3340D1DC-EA41-4BCD-BC1D-A6D7B9AEF5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9331" y="4120461"/>
                <a:ext cx="685800" cy="6858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497030AF-DF5F-4717-AF95-F687F8A47838}"/>
              </a:ext>
            </a:extLst>
          </p:cNvPr>
          <p:cNvCxnSpPr>
            <a:stCxn id="20" idx="6"/>
            <a:endCxn id="21" idx="2"/>
          </p:cNvCxnSpPr>
          <p:nvPr/>
        </p:nvCxnSpPr>
        <p:spPr>
          <a:xfrm flipV="1">
            <a:off x="4195504" y="3036009"/>
            <a:ext cx="1293827" cy="7415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3DE2F0FC-0AEF-4D6C-9155-5333DE62A2A2}"/>
              </a:ext>
            </a:extLst>
          </p:cNvPr>
          <p:cNvCxnSpPr>
            <a:stCxn id="20" idx="6"/>
            <a:endCxn id="22" idx="2"/>
          </p:cNvCxnSpPr>
          <p:nvPr/>
        </p:nvCxnSpPr>
        <p:spPr>
          <a:xfrm>
            <a:off x="4195504" y="3777561"/>
            <a:ext cx="1293827" cy="685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4A3036A-C353-4ECC-B68B-57FC7C801C0C}"/>
                  </a:ext>
                </a:extLst>
              </p:cNvPr>
              <p:cNvSpPr txBox="1"/>
              <p:nvPr/>
            </p:nvSpPr>
            <p:spPr>
              <a:xfrm>
                <a:off x="2146321" y="3652484"/>
                <a:ext cx="13594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정책 </a:t>
                </a:r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4A3036A-C353-4ECC-B68B-57FC7C801C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6321" y="3652484"/>
                <a:ext cx="1359470" cy="369332"/>
              </a:xfrm>
              <a:prstGeom prst="rect">
                <a:avLst/>
              </a:prstGeom>
              <a:blipFill>
                <a:blip r:embed="rId7"/>
                <a:stretch>
                  <a:fillRect l="-3587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FB01E335-A1FE-448A-8F07-7E82DE338716}"/>
                  </a:ext>
                </a:extLst>
              </p:cNvPr>
              <p:cNvSpPr/>
              <p:nvPr/>
            </p:nvSpPr>
            <p:spPr>
              <a:xfrm>
                <a:off x="4956367" y="3194936"/>
                <a:ext cx="624723" cy="3895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FB01E335-A1FE-448A-8F07-7E82DE3387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6367" y="3194936"/>
                <a:ext cx="624723" cy="38953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4303AA69-3D2D-4EB8-BA26-4A60D2B1D5DD}"/>
                  </a:ext>
                </a:extLst>
              </p:cNvPr>
              <p:cNvSpPr/>
              <p:nvPr/>
            </p:nvSpPr>
            <p:spPr>
              <a:xfrm>
                <a:off x="4956367" y="3889470"/>
                <a:ext cx="624722" cy="3895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4303AA69-3D2D-4EB8-BA26-4A60D2B1D5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6367" y="3889470"/>
                <a:ext cx="624722" cy="38953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D23F9FC3-B4D1-41AE-BD44-CA5444915746}"/>
                  </a:ext>
                </a:extLst>
              </p:cNvPr>
              <p:cNvSpPr/>
              <p:nvPr/>
            </p:nvSpPr>
            <p:spPr>
              <a:xfrm>
                <a:off x="4282358" y="2871048"/>
                <a:ext cx="101611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D23F9FC3-B4D1-41AE-BD44-CA54449157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2358" y="2871048"/>
                <a:ext cx="1016112" cy="369332"/>
              </a:xfrm>
              <a:prstGeom prst="rect">
                <a:avLst/>
              </a:prstGeom>
              <a:blipFill>
                <a:blip r:embed="rId10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C20BB24F-B1A7-489F-A6CA-0366ABB974B4}"/>
                  </a:ext>
                </a:extLst>
              </p:cNvPr>
              <p:cNvSpPr/>
              <p:nvPr/>
            </p:nvSpPr>
            <p:spPr>
              <a:xfrm>
                <a:off x="4262184" y="4186056"/>
                <a:ext cx="101611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C20BB24F-B1A7-489F-A6CA-0366ABB974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2184" y="4186056"/>
                <a:ext cx="1016112" cy="369332"/>
              </a:xfrm>
              <a:prstGeom prst="rect">
                <a:avLst/>
              </a:prstGeom>
              <a:blipFill>
                <a:blip r:embed="rId11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8EDFE765-0FA4-41AE-A6FA-BA0F57B401FE}"/>
              </a:ext>
            </a:extLst>
          </p:cNvPr>
          <p:cNvCxnSpPr>
            <a:cxnSpLocks/>
            <a:endCxn id="49" idx="2"/>
          </p:cNvCxnSpPr>
          <p:nvPr/>
        </p:nvCxnSpPr>
        <p:spPr>
          <a:xfrm flipV="1">
            <a:off x="6172979" y="4170494"/>
            <a:ext cx="1306354" cy="3330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B58071B0-E832-49A6-AE62-110A6A6CA241}"/>
              </a:ext>
            </a:extLst>
          </p:cNvPr>
          <p:cNvCxnSpPr>
            <a:cxnSpLocks/>
            <a:endCxn id="50" idx="2"/>
          </p:cNvCxnSpPr>
          <p:nvPr/>
        </p:nvCxnSpPr>
        <p:spPr>
          <a:xfrm>
            <a:off x="6172757" y="4485132"/>
            <a:ext cx="1306576" cy="43600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4907C13E-4F7C-4FDF-8A07-DD7821CC834D}"/>
              </a:ext>
            </a:extLst>
          </p:cNvPr>
          <p:cNvCxnSpPr>
            <a:cxnSpLocks/>
            <a:endCxn id="44" idx="2"/>
          </p:cNvCxnSpPr>
          <p:nvPr/>
        </p:nvCxnSpPr>
        <p:spPr>
          <a:xfrm flipV="1">
            <a:off x="6172979" y="2656883"/>
            <a:ext cx="1306354" cy="36449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8978C49A-474C-4D8C-8A38-6A852F891F24}"/>
              </a:ext>
            </a:extLst>
          </p:cNvPr>
          <p:cNvCxnSpPr>
            <a:cxnSpLocks/>
            <a:endCxn id="45" idx="2"/>
          </p:cNvCxnSpPr>
          <p:nvPr/>
        </p:nvCxnSpPr>
        <p:spPr>
          <a:xfrm>
            <a:off x="6172757" y="3002263"/>
            <a:ext cx="1306576" cy="4045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1EDAADC5-F92B-4761-A900-2FF057E0AB67}"/>
                  </a:ext>
                </a:extLst>
              </p:cNvPr>
              <p:cNvSpPr/>
              <p:nvPr/>
            </p:nvSpPr>
            <p:spPr>
              <a:xfrm>
                <a:off x="7479333" y="2313983"/>
                <a:ext cx="685800" cy="6858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1EDAADC5-F92B-4761-A900-2FF057E0AB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9333" y="2313983"/>
                <a:ext cx="685800" cy="68580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C31AAF95-7500-4141-84F9-34D298264E0B}"/>
                  </a:ext>
                </a:extLst>
              </p:cNvPr>
              <p:cNvSpPr/>
              <p:nvPr/>
            </p:nvSpPr>
            <p:spPr>
              <a:xfrm>
                <a:off x="7479333" y="3063885"/>
                <a:ext cx="685800" cy="685800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C31AAF95-7500-4141-84F9-34D298264E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9333" y="3063885"/>
                <a:ext cx="685800" cy="685800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타원 48">
                <a:extLst>
                  <a:ext uri="{FF2B5EF4-FFF2-40B4-BE49-F238E27FC236}">
                    <a16:creationId xmlns:a16="http://schemas.microsoft.com/office/drawing/2014/main" id="{0360A6B9-0653-4DEB-B080-DC095AE1385A}"/>
                  </a:ext>
                </a:extLst>
              </p:cNvPr>
              <p:cNvSpPr/>
              <p:nvPr/>
            </p:nvSpPr>
            <p:spPr>
              <a:xfrm>
                <a:off x="7479333" y="3827594"/>
                <a:ext cx="685800" cy="6858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9" name="타원 48">
                <a:extLst>
                  <a:ext uri="{FF2B5EF4-FFF2-40B4-BE49-F238E27FC236}">
                    <a16:creationId xmlns:a16="http://schemas.microsoft.com/office/drawing/2014/main" id="{0360A6B9-0653-4DEB-B080-DC095AE138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9333" y="3827594"/>
                <a:ext cx="685800" cy="685800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9596152D-4812-441B-A1C7-77C8A8B9DF1D}"/>
                  </a:ext>
                </a:extLst>
              </p:cNvPr>
              <p:cNvSpPr/>
              <p:nvPr/>
            </p:nvSpPr>
            <p:spPr>
              <a:xfrm>
                <a:off x="7479333" y="4578233"/>
                <a:ext cx="685800" cy="685800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9596152D-4812-441B-A1C7-77C8A8B9DF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9333" y="4578233"/>
                <a:ext cx="685800" cy="685800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CA5F3509-C2DD-4182-8F4E-5EED152E1103}"/>
                  </a:ext>
                </a:extLst>
              </p:cNvPr>
              <p:cNvSpPr/>
              <p:nvPr/>
            </p:nvSpPr>
            <p:spPr>
              <a:xfrm>
                <a:off x="6542218" y="2424458"/>
                <a:ext cx="653256" cy="4223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1" dirty="0">
                              <a:latin typeface="Cambria Math" panose="02040503050406030204" pitchFamily="18" charset="0"/>
                            </a:rPr>
                            <m:t>𝐏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sSub>
                            <m:sSubPr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CA5F3509-C2DD-4182-8F4E-5EED152E11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2218" y="2424458"/>
                <a:ext cx="653256" cy="42236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57698150-795D-449F-903D-CD486DE496B6}"/>
                  </a:ext>
                </a:extLst>
              </p:cNvPr>
              <p:cNvSpPr/>
              <p:nvPr/>
            </p:nvSpPr>
            <p:spPr>
              <a:xfrm>
                <a:off x="6542218" y="3215775"/>
                <a:ext cx="652999" cy="4223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1" dirty="0">
                              <a:latin typeface="Cambria Math" panose="02040503050406030204" pitchFamily="18" charset="0"/>
                            </a:rPr>
                            <m:t>𝐏</m:t>
                          </m:r>
                        </m:e>
                        <m:sub>
                          <m:r>
                            <a:rPr lang="en-US" altLang="ko-KR" b="1" i="1" dirty="0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sSub>
                            <m:sSubPr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57698150-795D-449F-903D-CD486DE496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2218" y="3215775"/>
                <a:ext cx="652999" cy="42236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3FCE9284-E31E-4DFC-82A1-9D6159E4C553}"/>
                  </a:ext>
                </a:extLst>
              </p:cNvPr>
              <p:cNvSpPr/>
              <p:nvPr/>
            </p:nvSpPr>
            <p:spPr>
              <a:xfrm>
                <a:off x="6542218" y="3859134"/>
                <a:ext cx="653256" cy="4236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1" dirty="0">
                              <a:latin typeface="Cambria Math" panose="02040503050406030204" pitchFamily="18" charset="0"/>
                            </a:rPr>
                            <m:t>𝐏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sSub>
                            <m:sSubPr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3FCE9284-E31E-4DFC-82A1-9D6159E4C5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2218" y="3859134"/>
                <a:ext cx="653256" cy="42364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D0D739D3-D2FB-4647-BEC3-10AEB2F1E61C}"/>
                  </a:ext>
                </a:extLst>
              </p:cNvPr>
              <p:cNvSpPr/>
              <p:nvPr/>
            </p:nvSpPr>
            <p:spPr>
              <a:xfrm>
                <a:off x="6542218" y="4772926"/>
                <a:ext cx="653256" cy="4223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1" dirty="0">
                              <a:latin typeface="Cambria Math" panose="02040503050406030204" pitchFamily="18" charset="0"/>
                            </a:rPr>
                            <m:t>𝐏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sSub>
                            <m:sSubPr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D0D739D3-D2FB-4647-BEC3-10AEB2F1E6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2218" y="4772926"/>
                <a:ext cx="653256" cy="42236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7767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5201D93D-170D-47D2-877E-EBBD8A6D81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MDP</a:t>
                </a:r>
                <a:r>
                  <a:rPr lang="ko-KR" altLang="en-US" dirty="0"/>
                  <a:t> 를 위한 </a:t>
                </a:r>
                <a:r>
                  <a:rPr lang="ko-KR" altLang="en-US" dirty="0" err="1"/>
                  <a:t>벨만</a:t>
                </a:r>
                <a:r>
                  <a:rPr lang="ko-KR" altLang="en-US" dirty="0"/>
                  <a:t> 기대 방정식 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ko-KR" altLang="en-US" dirty="0"/>
                  <a:t> 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ko-KR" altLang="en-US" dirty="0"/>
                  <a:t> 의 관계</a:t>
                </a:r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(2)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5201D93D-170D-47D2-877E-EBBD8A6D81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1532" t="-13043" b="-2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64017AF-1B31-4BC7-A46C-E54875C1B9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sz="2000" dirty="0"/>
                  <a:t>이번에는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ko-KR" altLang="en-US" sz="2000" dirty="0"/>
                  <a:t>  를</a:t>
                </a:r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ko-KR" altLang="en-US" sz="2000" dirty="0"/>
                  <a:t>  만으로 표현해보자</a:t>
                </a:r>
                <a:r>
                  <a:rPr lang="en-US" altLang="ko-KR" sz="2000" dirty="0"/>
                  <a:t>.</a:t>
                </a:r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64017AF-1B31-4BC7-A46C-E54875C1B9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489" t="-13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0B50FDF-ED30-4332-A192-2E6332D0BA6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/>
              <a:t>마르코프</a:t>
            </a:r>
            <a:r>
              <a:rPr lang="en-US" altLang="ko-KR" dirty="0"/>
              <a:t>-</a:t>
            </a:r>
            <a:r>
              <a:rPr lang="ko-KR" altLang="en-US" dirty="0"/>
              <a:t>의사결정 과정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47C54DA-141C-4F96-BC6E-8EB71F2F1DF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err="1"/>
              <a:t>벨만</a:t>
            </a:r>
            <a:r>
              <a:rPr lang="en-US" altLang="ko-KR" dirty="0"/>
              <a:t> </a:t>
            </a:r>
            <a:r>
              <a:rPr lang="ko-KR" altLang="en-US" dirty="0"/>
              <a:t>기대 방정식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78BA12AA-84D3-4024-A297-243236FBC21E}"/>
                  </a:ext>
                </a:extLst>
              </p:cNvPr>
              <p:cNvSpPr/>
              <p:nvPr/>
            </p:nvSpPr>
            <p:spPr>
              <a:xfrm>
                <a:off x="3505791" y="3434661"/>
                <a:ext cx="685800" cy="6858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ko-KR" altLang="en-US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78BA12AA-84D3-4024-A297-243236FBC2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791" y="3434661"/>
                <a:ext cx="685800" cy="6858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33397F1F-493B-4234-9F35-D0788E0B01D4}"/>
                  </a:ext>
                </a:extLst>
              </p:cNvPr>
              <p:cNvSpPr/>
              <p:nvPr/>
            </p:nvSpPr>
            <p:spPr>
              <a:xfrm>
                <a:off x="5489331" y="3010905"/>
                <a:ext cx="685800" cy="685800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33397F1F-493B-4234-9F35-D0788E0B01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9331" y="3010905"/>
                <a:ext cx="685800" cy="6858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0AFDE782-CDE5-4457-A542-9B4D9CE162E4}"/>
                  </a:ext>
                </a:extLst>
              </p:cNvPr>
              <p:cNvSpPr/>
              <p:nvPr/>
            </p:nvSpPr>
            <p:spPr>
              <a:xfrm>
                <a:off x="5489331" y="5685672"/>
                <a:ext cx="685800" cy="685800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0AFDE782-CDE5-4457-A542-9B4D9CE162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9331" y="5685672"/>
                <a:ext cx="685800" cy="6858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97221FE-A921-419D-AA75-4B65293D4A39}"/>
              </a:ext>
            </a:extLst>
          </p:cNvPr>
          <p:cNvCxnSpPr>
            <a:stCxn id="6" idx="6"/>
            <a:endCxn id="7" idx="2"/>
          </p:cNvCxnSpPr>
          <p:nvPr/>
        </p:nvCxnSpPr>
        <p:spPr>
          <a:xfrm flipV="1">
            <a:off x="4191591" y="3353805"/>
            <a:ext cx="1297740" cy="4237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82A632B-5B4B-4E85-9149-5BF11B0B7E27}"/>
              </a:ext>
            </a:extLst>
          </p:cNvPr>
          <p:cNvCxnSpPr>
            <a:stCxn id="6" idx="6"/>
            <a:endCxn id="8" idx="2"/>
          </p:cNvCxnSpPr>
          <p:nvPr/>
        </p:nvCxnSpPr>
        <p:spPr>
          <a:xfrm>
            <a:off x="4191591" y="3777561"/>
            <a:ext cx="1297740" cy="22510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66572E0-64C7-46BF-81B7-CDEF424AF670}"/>
                  </a:ext>
                </a:extLst>
              </p:cNvPr>
              <p:cNvSpPr txBox="1"/>
              <p:nvPr/>
            </p:nvSpPr>
            <p:spPr>
              <a:xfrm>
                <a:off x="2146321" y="3652484"/>
                <a:ext cx="13594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정책 </a:t>
                </a:r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66572E0-64C7-46BF-81B7-CDEF424AF6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6321" y="3652484"/>
                <a:ext cx="1359470" cy="369332"/>
              </a:xfrm>
              <a:prstGeom prst="rect">
                <a:avLst/>
              </a:prstGeom>
              <a:blipFill>
                <a:blip r:embed="rId8"/>
                <a:stretch>
                  <a:fillRect l="-3587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3586597B-7127-48E4-B4D1-9EA9320BB119}"/>
                  </a:ext>
                </a:extLst>
              </p:cNvPr>
              <p:cNvSpPr/>
              <p:nvPr/>
            </p:nvSpPr>
            <p:spPr>
              <a:xfrm>
                <a:off x="4721694" y="3512183"/>
                <a:ext cx="624723" cy="3895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3586597B-7127-48E4-B4D1-9EA9320BB1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1694" y="3512183"/>
                <a:ext cx="624723" cy="38953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D6F86C3F-C824-47E3-BFA4-CFDF54B47FF3}"/>
                  </a:ext>
                </a:extLst>
              </p:cNvPr>
              <p:cNvSpPr/>
              <p:nvPr/>
            </p:nvSpPr>
            <p:spPr>
              <a:xfrm>
                <a:off x="4719132" y="4435596"/>
                <a:ext cx="624722" cy="3895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D6F86C3F-C824-47E3-BFA4-CFDF54B47F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9132" y="4435596"/>
                <a:ext cx="624722" cy="38953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1E205FA9-B62C-465D-AF59-57A0AF6E35FE}"/>
                  </a:ext>
                </a:extLst>
              </p:cNvPr>
              <p:cNvSpPr/>
              <p:nvPr/>
            </p:nvSpPr>
            <p:spPr>
              <a:xfrm>
                <a:off x="4282358" y="3121198"/>
                <a:ext cx="101611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1E205FA9-B62C-465D-AF59-57A0AF6E35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2358" y="3121198"/>
                <a:ext cx="1016112" cy="369332"/>
              </a:xfrm>
              <a:prstGeom prst="rect">
                <a:avLst/>
              </a:prstGeom>
              <a:blipFill>
                <a:blip r:embed="rId11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99D8202D-C7BC-45A9-9931-92BE44178CC1}"/>
                  </a:ext>
                </a:extLst>
              </p:cNvPr>
              <p:cNvSpPr/>
              <p:nvPr/>
            </p:nvSpPr>
            <p:spPr>
              <a:xfrm>
                <a:off x="4282358" y="5347029"/>
                <a:ext cx="101611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99D8202D-C7BC-45A9-9931-92BE44178C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2358" y="5347029"/>
                <a:ext cx="1016112" cy="369332"/>
              </a:xfrm>
              <a:prstGeom prst="rect">
                <a:avLst/>
              </a:prstGeom>
              <a:blipFill>
                <a:blip r:embed="rId12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430327B-BAAC-4751-85F3-2E5863C991BC}"/>
              </a:ext>
            </a:extLst>
          </p:cNvPr>
          <p:cNvCxnSpPr>
            <a:cxnSpLocks/>
            <a:stCxn id="8" idx="6"/>
            <a:endCxn id="22" idx="2"/>
          </p:cNvCxnSpPr>
          <p:nvPr/>
        </p:nvCxnSpPr>
        <p:spPr>
          <a:xfrm flipV="1">
            <a:off x="6175131" y="5643726"/>
            <a:ext cx="1304202" cy="3848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60B9514-8A53-4E55-BF25-FD679F57FE05}"/>
              </a:ext>
            </a:extLst>
          </p:cNvPr>
          <p:cNvCxnSpPr>
            <a:cxnSpLocks/>
            <a:stCxn id="8" idx="6"/>
            <a:endCxn id="23" idx="2"/>
          </p:cNvCxnSpPr>
          <p:nvPr/>
        </p:nvCxnSpPr>
        <p:spPr>
          <a:xfrm>
            <a:off x="6175131" y="6028572"/>
            <a:ext cx="1304202" cy="38972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404A5D2-D8D7-4BD3-A099-5392669538E2}"/>
              </a:ext>
            </a:extLst>
          </p:cNvPr>
          <p:cNvCxnSpPr>
            <a:cxnSpLocks/>
            <a:stCxn id="7" idx="6"/>
            <a:endCxn id="20" idx="2"/>
          </p:cNvCxnSpPr>
          <p:nvPr/>
        </p:nvCxnSpPr>
        <p:spPr>
          <a:xfrm flipV="1">
            <a:off x="6175131" y="2542874"/>
            <a:ext cx="1304202" cy="8109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C4B7C43-B7DD-40FF-8E1F-CF732E074132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>
          <a:xfrm>
            <a:off x="6175131" y="3353805"/>
            <a:ext cx="1304202" cy="7655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288B11AC-6D11-454A-B604-3AFCBB39DE97}"/>
                  </a:ext>
                </a:extLst>
              </p:cNvPr>
              <p:cNvSpPr/>
              <p:nvPr/>
            </p:nvSpPr>
            <p:spPr>
              <a:xfrm>
                <a:off x="7479333" y="2199974"/>
                <a:ext cx="685800" cy="6858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288B11AC-6D11-454A-B604-3AFCBB39DE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9333" y="2199974"/>
                <a:ext cx="685800" cy="685800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BDDBE01C-52EC-4565-AD69-49A229D1C2BE}"/>
                  </a:ext>
                </a:extLst>
              </p:cNvPr>
              <p:cNvSpPr/>
              <p:nvPr/>
            </p:nvSpPr>
            <p:spPr>
              <a:xfrm>
                <a:off x="7479333" y="3776430"/>
                <a:ext cx="685800" cy="685800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BDDBE01C-52EC-4565-AD69-49A229D1C2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9333" y="3776430"/>
                <a:ext cx="685800" cy="685800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D4E3C10D-DA8A-4D38-917A-922FF0A003A5}"/>
                  </a:ext>
                </a:extLst>
              </p:cNvPr>
              <p:cNvSpPr/>
              <p:nvPr/>
            </p:nvSpPr>
            <p:spPr>
              <a:xfrm>
                <a:off x="7479333" y="5300826"/>
                <a:ext cx="685800" cy="6858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D4E3C10D-DA8A-4D38-917A-922FF0A003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9333" y="5300826"/>
                <a:ext cx="685800" cy="685800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AFBA0679-EEB2-41F7-BBEC-BC197E532724}"/>
                  </a:ext>
                </a:extLst>
              </p:cNvPr>
              <p:cNvSpPr/>
              <p:nvPr/>
            </p:nvSpPr>
            <p:spPr>
              <a:xfrm>
                <a:off x="7479333" y="6075401"/>
                <a:ext cx="685800" cy="685800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AFBA0679-EEB2-41F7-BBEC-BC197E5327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9333" y="6075401"/>
                <a:ext cx="685800" cy="685800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8688BEE8-505B-442D-AE8E-73D83B66B942}"/>
                  </a:ext>
                </a:extLst>
              </p:cNvPr>
              <p:cNvSpPr/>
              <p:nvPr/>
            </p:nvSpPr>
            <p:spPr>
              <a:xfrm>
                <a:off x="6340865" y="2544716"/>
                <a:ext cx="653256" cy="4223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1" dirty="0">
                              <a:latin typeface="Cambria Math" panose="02040503050406030204" pitchFamily="18" charset="0"/>
                            </a:rPr>
                            <m:t>𝐏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sSub>
                            <m:sSubPr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altLang="ko-KR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8688BEE8-505B-442D-AE8E-73D83B66B9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0865" y="2544716"/>
                <a:ext cx="653256" cy="42236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91D488A7-8C24-49E3-8062-A65D061C02B2}"/>
                  </a:ext>
                </a:extLst>
              </p:cNvPr>
              <p:cNvSpPr/>
              <p:nvPr/>
            </p:nvSpPr>
            <p:spPr>
              <a:xfrm>
                <a:off x="6329836" y="3665253"/>
                <a:ext cx="653256" cy="4223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1" dirty="0">
                              <a:latin typeface="Cambria Math" panose="02040503050406030204" pitchFamily="18" charset="0"/>
                            </a:rPr>
                            <m:t>𝐏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sSub>
                            <m:sSubPr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altLang="ko-KR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91D488A7-8C24-49E3-8062-A65D061C02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9836" y="3665253"/>
                <a:ext cx="653256" cy="42236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6010BE4C-04B7-4BE6-A5DD-F72198585656}"/>
                  </a:ext>
                </a:extLst>
              </p:cNvPr>
              <p:cNvSpPr/>
              <p:nvPr/>
            </p:nvSpPr>
            <p:spPr>
              <a:xfrm>
                <a:off x="6542218" y="5332278"/>
                <a:ext cx="653256" cy="4236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1" dirty="0">
                              <a:latin typeface="Cambria Math" panose="02040503050406030204" pitchFamily="18" charset="0"/>
                            </a:rPr>
                            <m:t>𝐏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sSub>
                            <m:sSubPr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6010BE4C-04B7-4BE6-A5DD-F721985856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2218" y="5332278"/>
                <a:ext cx="653256" cy="42364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5CDB4CD6-7D77-41A6-9358-5D1D354F2376}"/>
                  </a:ext>
                </a:extLst>
              </p:cNvPr>
              <p:cNvSpPr/>
              <p:nvPr/>
            </p:nvSpPr>
            <p:spPr>
              <a:xfrm>
                <a:off x="6542218" y="6246070"/>
                <a:ext cx="653256" cy="4223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1" dirty="0">
                              <a:latin typeface="Cambria Math" panose="02040503050406030204" pitchFamily="18" charset="0"/>
                            </a:rPr>
                            <m:t>𝐏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sSub>
                            <m:sSubPr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5CDB4CD6-7D77-41A6-9358-5D1D354F23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2218" y="6246070"/>
                <a:ext cx="653256" cy="42236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직사각형 33">
            <a:extLst>
              <a:ext uri="{FF2B5EF4-FFF2-40B4-BE49-F238E27FC236}">
                <a16:creationId xmlns:a16="http://schemas.microsoft.com/office/drawing/2014/main" id="{099E4744-B95A-4491-8842-AA27E2AB1BD3}"/>
              </a:ext>
            </a:extLst>
          </p:cNvPr>
          <p:cNvSpPr/>
          <p:nvPr/>
        </p:nvSpPr>
        <p:spPr>
          <a:xfrm>
            <a:off x="5389237" y="1834682"/>
            <a:ext cx="5000089" cy="3404191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9C49C4DE-0EB7-4CC3-8FF7-CE6A7D80C0E3}"/>
              </a:ext>
            </a:extLst>
          </p:cNvPr>
          <p:cNvCxnSpPr>
            <a:cxnSpLocks/>
            <a:stCxn id="20" idx="6"/>
            <a:endCxn id="48" idx="2"/>
          </p:cNvCxnSpPr>
          <p:nvPr/>
        </p:nvCxnSpPr>
        <p:spPr>
          <a:xfrm flipV="1">
            <a:off x="8165133" y="2249899"/>
            <a:ext cx="1304202" cy="2929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FCAA0F5C-067C-49D9-BE03-F2F5E0C42835}"/>
              </a:ext>
            </a:extLst>
          </p:cNvPr>
          <p:cNvCxnSpPr>
            <a:cxnSpLocks/>
            <a:stCxn id="20" idx="6"/>
            <a:endCxn id="49" idx="2"/>
          </p:cNvCxnSpPr>
          <p:nvPr/>
        </p:nvCxnSpPr>
        <p:spPr>
          <a:xfrm>
            <a:off x="8165133" y="2542874"/>
            <a:ext cx="1304202" cy="4648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타원 47">
            <a:extLst>
              <a:ext uri="{FF2B5EF4-FFF2-40B4-BE49-F238E27FC236}">
                <a16:creationId xmlns:a16="http://schemas.microsoft.com/office/drawing/2014/main" id="{8E6A46A9-A22F-43CC-9BDE-5C2D54352E04}"/>
              </a:ext>
            </a:extLst>
          </p:cNvPr>
          <p:cNvSpPr/>
          <p:nvPr/>
        </p:nvSpPr>
        <p:spPr>
          <a:xfrm>
            <a:off x="9469335" y="1906999"/>
            <a:ext cx="685800" cy="685800"/>
          </a:xfrm>
          <a:prstGeom prst="ellipse">
            <a:avLst/>
          </a:prstGeom>
          <a:solidFill>
            <a:schemeClr val="tx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2E913063-919F-4A44-9F89-0B14317D14D4}"/>
              </a:ext>
            </a:extLst>
          </p:cNvPr>
          <p:cNvSpPr/>
          <p:nvPr/>
        </p:nvSpPr>
        <p:spPr>
          <a:xfrm>
            <a:off x="9469335" y="2664819"/>
            <a:ext cx="685800" cy="685800"/>
          </a:xfrm>
          <a:prstGeom prst="ellipse">
            <a:avLst/>
          </a:prstGeom>
          <a:solidFill>
            <a:schemeClr val="tx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274AA3CA-14C4-423B-B169-7B66C87182CC}"/>
              </a:ext>
            </a:extLst>
          </p:cNvPr>
          <p:cNvSpPr/>
          <p:nvPr/>
        </p:nvSpPr>
        <p:spPr>
          <a:xfrm>
            <a:off x="9469335" y="3421510"/>
            <a:ext cx="685800" cy="685800"/>
          </a:xfrm>
          <a:prstGeom prst="ellipse">
            <a:avLst/>
          </a:prstGeom>
          <a:solidFill>
            <a:schemeClr val="tx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84D3045F-E5F2-446F-8597-5FB847809701}"/>
              </a:ext>
            </a:extLst>
          </p:cNvPr>
          <p:cNvSpPr/>
          <p:nvPr/>
        </p:nvSpPr>
        <p:spPr>
          <a:xfrm>
            <a:off x="9469335" y="4179330"/>
            <a:ext cx="685800" cy="685800"/>
          </a:xfrm>
          <a:prstGeom prst="ellipse">
            <a:avLst/>
          </a:prstGeom>
          <a:solidFill>
            <a:schemeClr val="tx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D0F90384-231E-491A-A066-C5D187504D32}"/>
              </a:ext>
            </a:extLst>
          </p:cNvPr>
          <p:cNvCxnSpPr>
            <a:cxnSpLocks/>
            <a:stCxn id="21" idx="6"/>
            <a:endCxn id="51" idx="2"/>
          </p:cNvCxnSpPr>
          <p:nvPr/>
        </p:nvCxnSpPr>
        <p:spPr>
          <a:xfrm>
            <a:off x="8165133" y="4119330"/>
            <a:ext cx="1304202" cy="4029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6135589C-B214-42E0-A1AF-8DA13D2378D8}"/>
              </a:ext>
            </a:extLst>
          </p:cNvPr>
          <p:cNvCxnSpPr>
            <a:cxnSpLocks/>
            <a:stCxn id="21" idx="6"/>
            <a:endCxn id="50" idx="2"/>
          </p:cNvCxnSpPr>
          <p:nvPr/>
        </p:nvCxnSpPr>
        <p:spPr>
          <a:xfrm flipV="1">
            <a:off x="8165133" y="3764410"/>
            <a:ext cx="1304202" cy="3549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0DED4754-A095-4167-9F94-FCC50663A25A}"/>
                  </a:ext>
                </a:extLst>
              </p:cNvPr>
              <p:cNvSpPr/>
              <p:nvPr/>
            </p:nvSpPr>
            <p:spPr>
              <a:xfrm>
                <a:off x="369567" y="5827344"/>
                <a:ext cx="4834464" cy="7648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ko-KR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𝛾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/>
                              <m:aln/>
                            </m:rPr>
                            <a:rPr lang="en-US" altLang="ko-KR" b="0" i="0" dirty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altLang="ko-KR" b="0" i="0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altLang="ko-KR" dirty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1" dirty="0">
                                  <a:latin typeface="Cambria Math" panose="02040503050406030204" pitchFamily="18" charset="0"/>
                                </a:rPr>
                                <m:t>𝐏</m:t>
                              </m:r>
                            </m:e>
                            <m:sub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sSup>
                                <m:sSupPr>
                                  <m:ctrlP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ko-KR" dirty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p>
                          </m:sSubSup>
                        </m:e>
                      </m:nary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/>
                              <m:aln/>
                            </m:rPr>
                            <a:rPr lang="en-US" altLang="ko-KR" dirty="0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en-US" altLang="ko-KR" dirty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/>
                        <m:e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0DED4754-A095-4167-9F94-FCC50663A2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567" y="5827344"/>
                <a:ext cx="4834464" cy="764825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C62AFBE0-8186-4E4D-A053-5B356D302F2F}"/>
                  </a:ext>
                </a:extLst>
              </p:cNvPr>
              <p:cNvSpPr/>
              <p:nvPr/>
            </p:nvSpPr>
            <p:spPr>
              <a:xfrm>
                <a:off x="7619615" y="4776694"/>
                <a:ext cx="4331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C62AFBE0-8186-4E4D-A053-5B356D302F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9615" y="4776694"/>
                <a:ext cx="433131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4476AF49-4E0A-4C01-83A8-3BE02E5B15E8}"/>
                  </a:ext>
                </a:extLst>
              </p:cNvPr>
              <p:cNvSpPr/>
              <p:nvPr/>
            </p:nvSpPr>
            <p:spPr>
              <a:xfrm>
                <a:off x="8247053" y="4793017"/>
                <a:ext cx="10279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′|</m:t>
                      </m:r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4476AF49-4E0A-4C01-83A8-3BE02E5B15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7053" y="4793017"/>
                <a:ext cx="1027974" cy="369332"/>
              </a:xfrm>
              <a:prstGeom prst="rect">
                <a:avLst/>
              </a:prstGeom>
              <a:blipFill>
                <a:blip r:embed="rId23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48ACAF96-A2CC-45ED-828C-2D963729DCB2}"/>
                  </a:ext>
                </a:extLst>
              </p:cNvPr>
              <p:cNvSpPr/>
              <p:nvPr/>
            </p:nvSpPr>
            <p:spPr>
              <a:xfrm>
                <a:off x="9605191" y="4825126"/>
                <a:ext cx="4539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48ACAF96-A2CC-45ED-828C-2D963729DC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5191" y="4825126"/>
                <a:ext cx="453970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943084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id="{666F7E33-B322-4004-B769-6B5BC39EE972}"/>
              </a:ext>
            </a:extLst>
          </p:cNvPr>
          <p:cNvSpPr/>
          <p:nvPr/>
        </p:nvSpPr>
        <p:spPr>
          <a:xfrm>
            <a:off x="10447138" y="4978645"/>
            <a:ext cx="685800" cy="685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990488E-455D-4441-B293-B268CA6D3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 </a:t>
            </a:r>
            <a:r>
              <a:rPr lang="en-US" altLang="ko-KR" dirty="0"/>
              <a:t>: </a:t>
            </a:r>
            <a:r>
              <a:rPr lang="ko-KR" altLang="en-US" dirty="0"/>
              <a:t>학생의 인생 </a:t>
            </a:r>
            <a:r>
              <a:rPr lang="ko-KR" altLang="en-US" dirty="0" err="1"/>
              <a:t>마르코프</a:t>
            </a:r>
            <a:r>
              <a:rPr lang="en-US" altLang="ko-KR" dirty="0"/>
              <a:t>-</a:t>
            </a:r>
            <a:r>
              <a:rPr lang="ko-KR" altLang="en-US" dirty="0"/>
              <a:t>의사결정 과정</a:t>
            </a:r>
          </a:p>
        </p:txBody>
      </p:sp>
      <p:pic>
        <p:nvPicPr>
          <p:cNvPr id="7" name="내용 개체 틀 6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F9EAD180-585D-490F-AA45-C7D137074E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56" y="1568599"/>
            <a:ext cx="6534150" cy="5032226"/>
          </a:xfrm>
        </p:spPr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9D4800-791B-48F1-A8BB-2C65DFB1C8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/>
              <a:t>마르코프</a:t>
            </a:r>
            <a:r>
              <a:rPr lang="en-US" altLang="ko-KR" dirty="0"/>
              <a:t>-</a:t>
            </a:r>
            <a:r>
              <a:rPr lang="ko-KR" altLang="en-US" dirty="0"/>
              <a:t>의사결정 과정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09EF8BB-9D55-4B23-A399-3BC5D14F860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err="1"/>
              <a:t>벨만</a:t>
            </a:r>
            <a:r>
              <a:rPr lang="en-US" altLang="ko-KR" dirty="0"/>
              <a:t> </a:t>
            </a:r>
            <a:r>
              <a:rPr lang="ko-KR" altLang="en-US" dirty="0"/>
              <a:t>기대 방정식</a:t>
            </a:r>
          </a:p>
          <a:p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8B4B00-2D52-495A-8C18-051BDBA6A6FE}"/>
              </a:ext>
            </a:extLst>
          </p:cNvPr>
          <p:cNvSpPr txBox="1"/>
          <p:nvPr/>
        </p:nvSpPr>
        <p:spPr>
          <a:xfrm>
            <a:off x="1870471" y="3930823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0.5</a:t>
            </a:r>
            <a:endParaRPr lang="ko-KR" alt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BCD076-75D3-4689-B65E-49FCD66B8FF2}"/>
              </a:ext>
            </a:extLst>
          </p:cNvPr>
          <p:cNvSpPr txBox="1"/>
          <p:nvPr/>
        </p:nvSpPr>
        <p:spPr>
          <a:xfrm>
            <a:off x="2175271" y="4807123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0.5</a:t>
            </a:r>
            <a:endParaRPr lang="ko-KR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11E451-4B59-4F67-803F-056DC62B28D9}"/>
              </a:ext>
            </a:extLst>
          </p:cNvPr>
          <p:cNvSpPr txBox="1"/>
          <p:nvPr/>
        </p:nvSpPr>
        <p:spPr>
          <a:xfrm>
            <a:off x="3557586" y="3930823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0.5</a:t>
            </a:r>
            <a:endParaRPr lang="ko-KR" alt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E7FD64-63B9-4D5B-A1A7-06A8E594647A}"/>
              </a:ext>
            </a:extLst>
          </p:cNvPr>
          <p:cNvSpPr txBox="1"/>
          <p:nvPr/>
        </p:nvSpPr>
        <p:spPr>
          <a:xfrm>
            <a:off x="3862386" y="4807122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0.5</a:t>
            </a:r>
            <a:endParaRPr lang="ko-KR" alt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61861F-1962-4569-A269-5262AAD015B2}"/>
              </a:ext>
            </a:extLst>
          </p:cNvPr>
          <p:cNvSpPr txBox="1"/>
          <p:nvPr/>
        </p:nvSpPr>
        <p:spPr>
          <a:xfrm>
            <a:off x="871536" y="2149647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0.5</a:t>
            </a:r>
            <a:endParaRPr lang="ko-KR" alt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19F373-EDAD-469A-9704-0F336573C1EC}"/>
              </a:ext>
            </a:extLst>
          </p:cNvPr>
          <p:cNvSpPr txBox="1"/>
          <p:nvPr/>
        </p:nvSpPr>
        <p:spPr>
          <a:xfrm>
            <a:off x="792956" y="3940322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0.5</a:t>
            </a:r>
            <a:endParaRPr lang="ko-KR" alt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6205F7-BDF6-4610-9E40-F850A5F44422}"/>
              </a:ext>
            </a:extLst>
          </p:cNvPr>
          <p:cNvSpPr txBox="1"/>
          <p:nvPr/>
        </p:nvSpPr>
        <p:spPr>
          <a:xfrm>
            <a:off x="5337571" y="3776934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0.5</a:t>
            </a:r>
            <a:endParaRPr lang="ko-KR" alt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BAF134-723C-44FE-9BE1-F6B27F55BC93}"/>
              </a:ext>
            </a:extLst>
          </p:cNvPr>
          <p:cNvSpPr txBox="1"/>
          <p:nvPr/>
        </p:nvSpPr>
        <p:spPr>
          <a:xfrm>
            <a:off x="4598788" y="501821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0.5</a:t>
            </a:r>
            <a:endParaRPr lang="ko-KR" altLang="en-US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DB86CC41-B49C-49D8-BF80-D8D1577F72F0}"/>
                  </a:ext>
                </a:extLst>
              </p:cNvPr>
              <p:cNvSpPr/>
              <p:nvPr/>
            </p:nvSpPr>
            <p:spPr>
              <a:xfrm>
                <a:off x="7063977" y="4084711"/>
                <a:ext cx="685800" cy="685800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ko-KR" altLang="en-US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DB86CC41-B49C-49D8-BF80-D8D1577F72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3977" y="4084711"/>
                <a:ext cx="685800" cy="6858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타원 16">
            <a:extLst>
              <a:ext uri="{FF2B5EF4-FFF2-40B4-BE49-F238E27FC236}">
                <a16:creationId xmlns:a16="http://schemas.microsoft.com/office/drawing/2014/main" id="{B2231D51-B39B-4CA1-89DE-E19F4B2ABD15}"/>
              </a:ext>
            </a:extLst>
          </p:cNvPr>
          <p:cNvSpPr/>
          <p:nvPr/>
        </p:nvSpPr>
        <p:spPr>
          <a:xfrm>
            <a:off x="8633220" y="3245022"/>
            <a:ext cx="685800" cy="685800"/>
          </a:xfrm>
          <a:prstGeom prst="ellipse">
            <a:avLst/>
          </a:prstGeom>
          <a:solidFill>
            <a:schemeClr val="tx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Pub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F64B1660-A74A-4B21-A63F-A8EE5B010363}"/>
              </a:ext>
            </a:extLst>
          </p:cNvPr>
          <p:cNvSpPr/>
          <p:nvPr/>
        </p:nvSpPr>
        <p:spPr>
          <a:xfrm>
            <a:off x="8633220" y="4983087"/>
            <a:ext cx="685800" cy="685800"/>
          </a:xfrm>
          <a:prstGeom prst="ellipse">
            <a:avLst/>
          </a:prstGeom>
          <a:solidFill>
            <a:schemeClr val="tx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Study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38482C70-A847-4984-B858-D6604B5E65C7}"/>
              </a:ext>
            </a:extLst>
          </p:cNvPr>
          <p:cNvSpPr/>
          <p:nvPr/>
        </p:nvSpPr>
        <p:spPr>
          <a:xfrm>
            <a:off x="10453686" y="2391172"/>
            <a:ext cx="685800" cy="6858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i="1" dirty="0">
                <a:solidFill>
                  <a:schemeClr val="tx1"/>
                </a:solidFill>
              </a:rPr>
              <a:t>-1.3</a:t>
            </a:r>
            <a:endParaRPr lang="ko-KR" altLang="en-US" sz="1200" i="1" dirty="0">
              <a:solidFill>
                <a:schemeClr val="tx1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18C18FB5-99B4-4042-8165-46A7B21D8072}"/>
              </a:ext>
            </a:extLst>
          </p:cNvPr>
          <p:cNvSpPr/>
          <p:nvPr/>
        </p:nvSpPr>
        <p:spPr>
          <a:xfrm>
            <a:off x="10453686" y="3233191"/>
            <a:ext cx="685800" cy="68580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i="1" dirty="0">
                <a:solidFill>
                  <a:schemeClr val="tx1"/>
                </a:solidFill>
              </a:rPr>
              <a:t>2.7</a:t>
            </a:r>
            <a:endParaRPr lang="ko-KR" altLang="en-US" sz="1200" i="1" dirty="0">
              <a:solidFill>
                <a:schemeClr val="tx1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2AB81E58-CFA7-462A-99D9-BBF5FD5D1897}"/>
              </a:ext>
            </a:extLst>
          </p:cNvPr>
          <p:cNvSpPr/>
          <p:nvPr/>
        </p:nvSpPr>
        <p:spPr>
          <a:xfrm>
            <a:off x="10453686" y="4007766"/>
            <a:ext cx="685800" cy="6858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i="1" dirty="0">
                <a:solidFill>
                  <a:schemeClr val="tx1"/>
                </a:solidFill>
              </a:rPr>
              <a:t>7.4</a:t>
            </a:r>
            <a:endParaRPr lang="ko-KR" altLang="en-US" sz="1200" i="1" dirty="0">
              <a:solidFill>
                <a:schemeClr val="tx1"/>
              </a:solidFill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49214C37-BB2B-4953-86E5-033F94A11C9E}"/>
              </a:ext>
            </a:extLst>
          </p:cNvPr>
          <p:cNvCxnSpPr>
            <a:cxnSpLocks/>
            <a:stCxn id="16" idx="6"/>
            <a:endCxn id="18" idx="2"/>
          </p:cNvCxnSpPr>
          <p:nvPr/>
        </p:nvCxnSpPr>
        <p:spPr>
          <a:xfrm>
            <a:off x="7749777" y="4427611"/>
            <a:ext cx="883443" cy="8983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7556D0FB-2B9E-4E08-95A1-0E75DB1989D0}"/>
              </a:ext>
            </a:extLst>
          </p:cNvPr>
          <p:cNvCxnSpPr>
            <a:cxnSpLocks/>
            <a:stCxn id="16" idx="6"/>
            <a:endCxn id="17" idx="2"/>
          </p:cNvCxnSpPr>
          <p:nvPr/>
        </p:nvCxnSpPr>
        <p:spPr>
          <a:xfrm flipV="1">
            <a:off x="7749777" y="3587922"/>
            <a:ext cx="883443" cy="8396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89BC545-8DB8-4054-B209-C55A4555BB38}"/>
              </a:ext>
            </a:extLst>
          </p:cNvPr>
          <p:cNvCxnSpPr>
            <a:cxnSpLocks/>
            <a:stCxn id="17" idx="6"/>
            <a:endCxn id="19" idx="2"/>
          </p:cNvCxnSpPr>
          <p:nvPr/>
        </p:nvCxnSpPr>
        <p:spPr>
          <a:xfrm flipV="1">
            <a:off x="9319020" y="2734072"/>
            <a:ext cx="1134666" cy="8538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AF90B410-7EA8-48B0-92D1-EEBBAC4DDED1}"/>
              </a:ext>
            </a:extLst>
          </p:cNvPr>
          <p:cNvCxnSpPr>
            <a:cxnSpLocks/>
            <a:stCxn id="17" idx="6"/>
            <a:endCxn id="20" idx="2"/>
          </p:cNvCxnSpPr>
          <p:nvPr/>
        </p:nvCxnSpPr>
        <p:spPr>
          <a:xfrm flipV="1">
            <a:off x="9319020" y="3576091"/>
            <a:ext cx="1134666" cy="118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397BE1B-AA46-4BA7-8765-17EC12C905A9}"/>
              </a:ext>
            </a:extLst>
          </p:cNvPr>
          <p:cNvCxnSpPr>
            <a:cxnSpLocks/>
            <a:stCxn id="17" idx="6"/>
            <a:endCxn id="21" idx="2"/>
          </p:cNvCxnSpPr>
          <p:nvPr/>
        </p:nvCxnSpPr>
        <p:spPr>
          <a:xfrm>
            <a:off x="9319020" y="3587922"/>
            <a:ext cx="1134666" cy="7627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956C8AC3-0E67-4255-AC0B-C28A916346ED}"/>
              </a:ext>
            </a:extLst>
          </p:cNvPr>
          <p:cNvCxnSpPr>
            <a:cxnSpLocks/>
            <a:stCxn id="18" idx="6"/>
            <a:endCxn id="49" idx="1"/>
          </p:cNvCxnSpPr>
          <p:nvPr/>
        </p:nvCxnSpPr>
        <p:spPr>
          <a:xfrm flipV="1">
            <a:off x="9319020" y="5321545"/>
            <a:ext cx="1128118" cy="44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EFF047F9-D045-4C22-A03A-BFDEB30C942B}"/>
              </a:ext>
            </a:extLst>
          </p:cNvPr>
          <p:cNvSpPr txBox="1"/>
          <p:nvPr/>
        </p:nvSpPr>
        <p:spPr>
          <a:xfrm>
            <a:off x="7887589" y="3661517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0.5</a:t>
            </a:r>
            <a:endParaRPr lang="ko-KR" altLang="en-US" sz="14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1FA1EC0-AE4A-4DBC-9473-78335C98A87C}"/>
              </a:ext>
            </a:extLst>
          </p:cNvPr>
          <p:cNvSpPr txBox="1"/>
          <p:nvPr/>
        </p:nvSpPr>
        <p:spPr>
          <a:xfrm>
            <a:off x="7887589" y="4876377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0.5</a:t>
            </a:r>
            <a:endParaRPr lang="ko-KR" altLang="en-US" sz="14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E37F422-710C-4CB7-81E7-F6207443475E}"/>
              </a:ext>
            </a:extLst>
          </p:cNvPr>
          <p:cNvSpPr txBox="1"/>
          <p:nvPr/>
        </p:nvSpPr>
        <p:spPr>
          <a:xfrm>
            <a:off x="9767886" y="2769195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0.2</a:t>
            </a:r>
            <a:endParaRPr lang="ko-KR" altLang="en-US" sz="14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B520048-8412-436A-84C4-1F564753A811}"/>
              </a:ext>
            </a:extLst>
          </p:cNvPr>
          <p:cNvSpPr txBox="1"/>
          <p:nvPr/>
        </p:nvSpPr>
        <p:spPr>
          <a:xfrm>
            <a:off x="9767886" y="3262584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0.4</a:t>
            </a:r>
            <a:endParaRPr lang="ko-KR" altLang="en-US" sz="14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82018E4-B927-40A3-BD6E-DEE86E45872A}"/>
              </a:ext>
            </a:extLst>
          </p:cNvPr>
          <p:cNvSpPr txBox="1"/>
          <p:nvPr/>
        </p:nvSpPr>
        <p:spPr>
          <a:xfrm>
            <a:off x="9767886" y="3699989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0.4</a:t>
            </a:r>
            <a:endParaRPr lang="ko-KR" altLang="en-US" sz="14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A8CB666-109A-41E2-A7E4-A2B3BB204EA5}"/>
              </a:ext>
            </a:extLst>
          </p:cNvPr>
          <p:cNvSpPr txBox="1"/>
          <p:nvPr/>
        </p:nvSpPr>
        <p:spPr>
          <a:xfrm>
            <a:off x="9767886" y="5018257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1.0</a:t>
            </a:r>
            <a:endParaRPr lang="ko-KR" altLang="en-US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14DE3B63-D5E4-4AC8-A49D-EF3808E0F929}"/>
                  </a:ext>
                </a:extLst>
              </p:cNvPr>
              <p:cNvSpPr/>
              <p:nvPr/>
            </p:nvSpPr>
            <p:spPr>
              <a:xfrm>
                <a:off x="7731628" y="6039697"/>
                <a:ext cx="9197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14DE3B63-D5E4-4AC8-A49D-EF3808E0F9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1628" y="6039697"/>
                <a:ext cx="919739" cy="36933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5E7F04E7-E478-4E78-89D3-BCDD23E6563B}"/>
                  </a:ext>
                </a:extLst>
              </p:cNvPr>
              <p:cNvSpPr/>
              <p:nvPr/>
            </p:nvSpPr>
            <p:spPr>
              <a:xfrm>
                <a:off x="8804275" y="6040303"/>
                <a:ext cx="4003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5E7F04E7-E478-4E78-89D3-BCDD23E656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4275" y="6040303"/>
                <a:ext cx="40030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49203652-A73C-4DD9-9901-F92903460EB0}"/>
                  </a:ext>
                </a:extLst>
              </p:cNvPr>
              <p:cNvSpPr/>
              <p:nvPr/>
            </p:nvSpPr>
            <p:spPr>
              <a:xfrm>
                <a:off x="9570013" y="6039697"/>
                <a:ext cx="6261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1" dirty="0">
                              <a:latin typeface="Cambria Math" panose="02040503050406030204" pitchFamily="18" charset="0"/>
                            </a:rPr>
                            <m:t>𝐏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𝑠𝑠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  <m:sup>
                          <m: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49203652-A73C-4DD9-9901-F92903460E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0013" y="6039697"/>
                <a:ext cx="62613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BE77BF9C-6A8D-45E6-B5E2-407C161B25B1}"/>
                  </a:ext>
                </a:extLst>
              </p:cNvPr>
              <p:cNvSpPr/>
              <p:nvPr/>
            </p:nvSpPr>
            <p:spPr>
              <a:xfrm>
                <a:off x="7217594" y="6045337"/>
                <a:ext cx="3785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BE77BF9C-6A8D-45E6-B5E2-407C161B25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7594" y="6045337"/>
                <a:ext cx="37856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2B843F57-5A40-4D4D-879C-971A45DB6C8E}"/>
                  </a:ext>
                </a:extLst>
              </p:cNvPr>
              <p:cNvSpPr/>
              <p:nvPr/>
            </p:nvSpPr>
            <p:spPr>
              <a:xfrm>
                <a:off x="10607303" y="6045337"/>
                <a:ext cx="4331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2B843F57-5A40-4D4D-879C-971A45DB6C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7303" y="6045337"/>
                <a:ext cx="433131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FB990329-7F93-4D95-81B5-1C69239B37DC}"/>
                  </a:ext>
                </a:extLst>
              </p:cNvPr>
              <p:cNvSpPr txBox="1"/>
              <p:nvPr/>
            </p:nvSpPr>
            <p:spPr>
              <a:xfrm>
                <a:off x="7291385" y="1618750"/>
                <a:ext cx="478631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저 </a:t>
                </a:r>
                <a:r>
                  <a:rPr lang="en-US" altLang="ko-KR" dirty="0"/>
                  <a:t>7.4 </a:t>
                </a:r>
                <a:r>
                  <a:rPr lang="ko-KR" altLang="en-US" dirty="0"/>
                  <a:t>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ko-KR" altLang="en-US" dirty="0"/>
                  <a:t> 값이 </a:t>
                </a:r>
                <a:endParaRPr lang="en-US" altLang="ko-KR" dirty="0"/>
              </a:p>
              <a:p>
                <a:r>
                  <a:rPr lang="ko-KR" altLang="en-US" dirty="0"/>
                  <a:t>실제로 나오는지 확인해 보자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FB990329-7F93-4D95-81B5-1C69239B37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1385" y="1618750"/>
                <a:ext cx="4786314" cy="646331"/>
              </a:xfrm>
              <a:prstGeom prst="rect">
                <a:avLst/>
              </a:prstGeom>
              <a:blipFill>
                <a:blip r:embed="rId9"/>
                <a:stretch>
                  <a:fillRect l="-1019" t="-5660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683123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4EE92F-986C-495B-92BF-72FF0398D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MDP </a:t>
            </a:r>
            <a:r>
              <a:rPr lang="ko-KR" altLang="en-US" dirty="0"/>
              <a:t>를 위한 </a:t>
            </a:r>
            <a:r>
              <a:rPr lang="ko-KR" altLang="en-US" dirty="0" err="1"/>
              <a:t>벨만</a:t>
            </a:r>
            <a:r>
              <a:rPr lang="ko-KR" altLang="en-US" dirty="0"/>
              <a:t> 기대방정식</a:t>
            </a:r>
            <a:r>
              <a:rPr lang="en-US" altLang="ko-KR" dirty="0"/>
              <a:t> : </a:t>
            </a:r>
            <a:r>
              <a:rPr lang="ko-KR" altLang="en-US" dirty="0"/>
              <a:t>행렬 형태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50D42E6-E0A7-48CB-A629-1D78554E46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dirty="0"/>
                  <a:t>마르코프</a:t>
                </a:r>
                <a:r>
                  <a:rPr lang="en-US" altLang="ko-KR" dirty="0"/>
                  <a:t>-</a:t>
                </a:r>
                <a:r>
                  <a:rPr lang="ko-KR" altLang="en-US" dirty="0"/>
                  <a:t>결정과정</a:t>
                </a:r>
                <a:r>
                  <a:rPr lang="en-US" altLang="ko-KR" dirty="0"/>
                  <a:t>(MRP) </a:t>
                </a:r>
                <a:r>
                  <a:rPr lang="ko-KR" altLang="en-US" dirty="0"/>
                  <a:t>를 위한 </a:t>
                </a:r>
                <a:r>
                  <a:rPr lang="ko-KR" altLang="en-US" dirty="0" err="1"/>
                  <a:t>벨만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기대 방정식</a:t>
                </a:r>
                <a:r>
                  <a:rPr lang="en-US" altLang="ko-KR" dirty="0"/>
                  <a:t>(Bellman Expectation Function)</a:t>
                </a:r>
                <a:r>
                  <a:rPr lang="ko-KR" altLang="en-US" dirty="0"/>
                  <a:t>은 </a:t>
                </a:r>
                <a:r>
                  <a:rPr lang="ko-KR" altLang="en-US" dirty="0" err="1"/>
                  <a:t>마르코프</a:t>
                </a:r>
                <a:r>
                  <a:rPr lang="en-US" altLang="ko-KR" dirty="0"/>
                  <a:t>-</a:t>
                </a:r>
                <a:r>
                  <a:rPr lang="ko-KR" altLang="en-US" dirty="0"/>
                  <a:t>보상과정 </a:t>
                </a:r>
                <a:r>
                  <a:rPr lang="en-US" altLang="ko-KR" dirty="0"/>
                  <a:t>(MRP) </a:t>
                </a:r>
                <a:r>
                  <a:rPr lang="ko-KR" altLang="en-US" dirty="0"/>
                  <a:t>에서 유도해 표현할 수 있다</a:t>
                </a:r>
                <a:r>
                  <a:rPr lang="en-US" altLang="ko-KR" dirty="0"/>
                  <a:t>.</a:t>
                </a:r>
              </a:p>
              <a:p>
                <a:r>
                  <a:rPr lang="ko-KR" altLang="en-US" dirty="0"/>
                  <a:t>행렬로 정리하면</a:t>
                </a:r>
                <a:r>
                  <a:rPr lang="en-US" altLang="ko-KR" dirty="0"/>
                  <a:t>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0" dirty="0" smtClean="0"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  <m:sub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1" i="0" dirty="0" smtClean="0"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  <m:sup>
                          <m: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𝛾</m:t>
                      </m:r>
                      <m:sSup>
                        <m:sSup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1" i="0" dirty="0" smtClean="0">
                              <a:latin typeface="Cambria Math" panose="02040503050406030204" pitchFamily="18" charset="0"/>
                            </a:rPr>
                            <m:t>𝐏</m:t>
                          </m:r>
                        </m:e>
                        <m:sup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  <m:sSub>
                        <m:sSub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0" dirty="0" smtClean="0"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  <m:sub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MRP</a:t>
                </a:r>
                <a:r>
                  <a:rPr lang="ko-KR" altLang="en-US" dirty="0"/>
                  <a:t>와 마찬가지로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바로 풀면</a:t>
                </a:r>
                <a:endParaRPr lang="en-US" altLang="ko-KR" dirty="0"/>
              </a:p>
              <a:p>
                <a:pPr marL="0" indent="0">
                  <a:buNone/>
                </a:pP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dirty="0"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  <m:sub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1" i="0" dirty="0" smtClean="0">
                              <a:latin typeface="Cambria Math" panose="02040503050406030204" pitchFamily="18" charset="0"/>
                            </a:rPr>
                            <m:t>𝐈</m:t>
                          </m:r>
                          <m:r>
                            <a:rPr lang="en-US" altLang="ko-KR" b="1" i="0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𝛾</m:t>
                          </m:r>
                          <m:sSup>
                            <m:sSupPr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1" dirty="0">
                                  <a:latin typeface="Cambria Math" panose="02040503050406030204" pitchFamily="18" charset="0"/>
                                </a:rPr>
                                <m:t>𝐏</m:t>
                              </m:r>
                            </m:e>
                            <m:sup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p>
                          </m:sSup>
                          <m:r>
                            <a:rPr lang="en-US" altLang="ko-KR" b="1" i="0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1" dirty="0"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  <m:sup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sz="1600" dirty="0"/>
                  <a:t>[remind] </a:t>
                </a:r>
                <a:r>
                  <a:rPr lang="ko-KR" altLang="en-US" sz="1600" dirty="0"/>
                  <a:t>지금</a:t>
                </a:r>
                <a:r>
                  <a:rPr lang="en-US" altLang="ko-KR" sz="1600" dirty="0"/>
                  <a:t>, </a:t>
                </a:r>
                <a:r>
                  <a:rPr lang="ko-KR" altLang="en-US" sz="1600" dirty="0"/>
                  <a:t>정책</a:t>
                </a:r>
                <a:r>
                  <a:rPr lang="en-US" altLang="ko-KR" sz="1600" dirty="0"/>
                  <a:t>(policy) </a:t>
                </a:r>
                <a14:m>
                  <m:oMath xmlns:m="http://schemas.openxmlformats.org/officeDocument/2006/math">
                    <m:r>
                      <a:rPr lang="en-US" altLang="ko-KR" sz="1600" i="1" dirty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altLang="ko-KR" sz="1600" dirty="0"/>
                  <a:t> </a:t>
                </a:r>
                <a:r>
                  <a:rPr lang="ko-KR" altLang="en-US" sz="1600" dirty="0"/>
                  <a:t>가</a:t>
                </a:r>
                <a:r>
                  <a:rPr lang="en-US" altLang="ko-KR" sz="1600" dirty="0"/>
                  <a:t> </a:t>
                </a:r>
                <a:r>
                  <a:rPr lang="ko-KR" altLang="en-US" sz="1600" dirty="0"/>
                  <a:t>주어졌을 때 상황평가함수</a:t>
                </a:r>
                <a:r>
                  <a:rPr lang="en-US" altLang="ko-KR" sz="1600" dirty="0"/>
                  <a:t>(value function) </a:t>
                </a:r>
                <a:r>
                  <a:rPr lang="ko-KR" altLang="en-US" sz="1600" dirty="0"/>
                  <a:t>을 구하는 방법에 대해서 알아보는 중</a:t>
                </a:r>
                <a:r>
                  <a:rPr lang="en-US" altLang="ko-KR" sz="1600" dirty="0"/>
                  <a:t>. </a:t>
                </a:r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50D42E6-E0A7-48CB-A629-1D78554E46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07" t="-18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3712DE-41EE-4521-B5EC-C67DB0848E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/>
              <a:t>마르코프</a:t>
            </a:r>
            <a:r>
              <a:rPr lang="en-US" altLang="ko-KR" dirty="0"/>
              <a:t>-</a:t>
            </a:r>
            <a:r>
              <a:rPr lang="ko-KR" altLang="en-US" dirty="0"/>
              <a:t>의사결정 과정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D08609A-D0AE-4B33-BB79-A6031438F40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err="1"/>
              <a:t>벨만</a:t>
            </a:r>
            <a:r>
              <a:rPr lang="en-US" altLang="ko-KR" dirty="0"/>
              <a:t> </a:t>
            </a:r>
            <a:r>
              <a:rPr lang="ko-KR" altLang="en-US" dirty="0"/>
              <a:t>기대 방정식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225660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C9634D-69E6-4437-A3FF-73DF1914A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최적 상황 평가함수 </a:t>
            </a:r>
            <a:r>
              <a:rPr lang="en-US" altLang="ko-KR" dirty="0"/>
              <a:t>(optimal state value function)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9DDA4F-E00E-4E2B-AA48-6001A0327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우리가 하고자 하는 것은</a:t>
            </a:r>
            <a:r>
              <a:rPr lang="en-US" altLang="ko-KR" sz="2000" dirty="0"/>
              <a:t>, </a:t>
            </a:r>
            <a:r>
              <a:rPr lang="ko-KR" altLang="en-US" sz="2000" dirty="0"/>
              <a:t>최적의 상황평가 함수 </a:t>
            </a:r>
            <a:r>
              <a:rPr lang="en-US" altLang="ko-KR" sz="2000" dirty="0"/>
              <a:t>(optimal value function) </a:t>
            </a:r>
            <a:r>
              <a:rPr lang="ko-KR" altLang="en-US" sz="2000" dirty="0"/>
              <a:t>을 찾고자 하는 것이다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최적의 상황 평가 함수 및 행동 평가 함수를 풀면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마르코프</a:t>
            </a:r>
            <a:r>
              <a:rPr lang="ko-KR" altLang="en-US" sz="2000" dirty="0"/>
              <a:t> 의사결정과정 </a:t>
            </a:r>
            <a:r>
              <a:rPr lang="en-US" altLang="ko-KR" sz="2000" dirty="0"/>
              <a:t>(MDP) </a:t>
            </a:r>
            <a:r>
              <a:rPr lang="ko-KR" altLang="en-US" sz="2000" dirty="0"/>
              <a:t>을 풀었다고 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7FB8EB-EC09-43F5-B5C3-0F4D89EC5E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/>
              <a:t>마르코프</a:t>
            </a:r>
            <a:r>
              <a:rPr lang="en-US" altLang="ko-KR" dirty="0"/>
              <a:t>-</a:t>
            </a:r>
            <a:r>
              <a:rPr lang="ko-KR" altLang="en-US" dirty="0"/>
              <a:t>의사결정 과정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D86C11F-3EE3-4B9C-BB55-70F905C4A5B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최적 상황 평가함수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C9B9693A-8204-48C6-97C8-EF815A99CBC2}"/>
                  </a:ext>
                </a:extLst>
              </p:cNvPr>
              <p:cNvSpPr/>
              <p:nvPr/>
            </p:nvSpPr>
            <p:spPr>
              <a:xfrm>
                <a:off x="488156" y="3230096"/>
                <a:ext cx="11215688" cy="1437703"/>
              </a:xfrm>
              <a:prstGeom prst="rect">
                <a:avLst/>
              </a:prstGeom>
              <a:solidFill>
                <a:srgbClr val="FFABA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240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최적 상황평가함수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altLang="ko-KR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40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</a:t>
                </a:r>
                <a:r>
                  <a:rPr lang="ko-KR" altLang="en-US" sz="240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는 가능한 모든 정책들을 통해 얻을 수 있는 상황 평가 함수들 중 가장 </a:t>
                </a:r>
                <a:r>
                  <a:rPr lang="en-US" altLang="ko-KR" sz="240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‘</a:t>
                </a:r>
                <a:r>
                  <a:rPr lang="ko-KR" altLang="en-US" sz="240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큰</a:t>
                </a:r>
                <a:r>
                  <a:rPr lang="en-US" altLang="ko-KR" sz="240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’ </a:t>
                </a:r>
                <a:r>
                  <a:rPr lang="ko-KR" altLang="en-US" sz="240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값이다</a:t>
                </a:r>
                <a:r>
                  <a:rPr lang="en-US" altLang="ko-KR" sz="240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.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altLang="ko-KR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ko-KR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limLow>
                        <m:limLowPr>
                          <m:ctrlPr>
                            <a:rPr lang="en-US" altLang="ko-KR" sz="24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ko-KR" sz="24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en-US" altLang="ko-KR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lim>
                      </m:limLow>
                      <m:sSub>
                        <m:sSubPr>
                          <m:ctrlPr>
                            <a:rPr lang="en-US" altLang="ko-KR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r>
                        <a:rPr lang="en-US" altLang="ko-KR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24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C9B9693A-8204-48C6-97C8-EF815A99CB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156" y="3230096"/>
                <a:ext cx="11215688" cy="1437703"/>
              </a:xfrm>
              <a:prstGeom prst="rect">
                <a:avLst/>
              </a:prstGeom>
              <a:blipFill>
                <a:blip r:embed="rId2"/>
                <a:stretch>
                  <a:fillRect l="-8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직사각형 6">
            <a:extLst>
              <a:ext uri="{FF2B5EF4-FFF2-40B4-BE49-F238E27FC236}">
                <a16:creationId xmlns:a16="http://schemas.microsoft.com/office/drawing/2014/main" id="{2A5DB997-0BC3-45C9-B82B-478BA295D051}"/>
              </a:ext>
            </a:extLst>
          </p:cNvPr>
          <p:cNvSpPr/>
          <p:nvPr/>
        </p:nvSpPr>
        <p:spPr>
          <a:xfrm>
            <a:off x="488156" y="2629449"/>
            <a:ext cx="11215688" cy="609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정의 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최적 상황평가 함수 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(optimal state value function)</a:t>
            </a:r>
            <a:endParaRPr lang="ko-KR" altLang="en-US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2C84DA48-A335-4AF1-965B-A23DFA55D704}"/>
                  </a:ext>
                </a:extLst>
              </p:cNvPr>
              <p:cNvSpPr/>
              <p:nvPr/>
            </p:nvSpPr>
            <p:spPr>
              <a:xfrm>
                <a:off x="488156" y="5338295"/>
                <a:ext cx="11215688" cy="1437703"/>
              </a:xfrm>
              <a:prstGeom prst="rect">
                <a:avLst/>
              </a:prstGeom>
              <a:solidFill>
                <a:srgbClr val="FFABA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240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최적 상황평가함수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altLang="ko-KR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40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</a:t>
                </a:r>
                <a:r>
                  <a:rPr lang="ko-KR" altLang="en-US" sz="240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는 가능한 모든 정책들을 통해 얻을 수 있는 행동 평가 함수들 중 가장 </a:t>
                </a:r>
                <a:r>
                  <a:rPr lang="en-US" altLang="ko-KR" sz="240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‘</a:t>
                </a:r>
                <a:r>
                  <a:rPr lang="ko-KR" altLang="en-US" sz="240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큰</a:t>
                </a:r>
                <a:r>
                  <a:rPr lang="en-US" altLang="ko-KR" sz="240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’ </a:t>
                </a:r>
                <a:r>
                  <a:rPr lang="ko-KR" altLang="en-US" sz="240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값이다</a:t>
                </a:r>
                <a:r>
                  <a:rPr lang="en-US" altLang="ko-KR" sz="240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.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ko-KR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altLang="ko-KR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ko-KR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limLow>
                        <m:limLowPr>
                          <m:ctrlPr>
                            <a:rPr lang="en-US" altLang="ko-KR" sz="24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ko-KR" sz="24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en-US" altLang="ko-KR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lim>
                      </m:limLow>
                      <m:sSub>
                        <m:sSubPr>
                          <m:ctrlPr>
                            <a:rPr lang="en-US" altLang="ko-KR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ko-KR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r>
                        <a:rPr lang="en-US" altLang="ko-KR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24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2C84DA48-A335-4AF1-965B-A23DFA55D7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156" y="5338295"/>
                <a:ext cx="11215688" cy="1437703"/>
              </a:xfrm>
              <a:prstGeom prst="rect">
                <a:avLst/>
              </a:prstGeom>
              <a:blipFill>
                <a:blip r:embed="rId3"/>
                <a:stretch>
                  <a:fillRect l="-8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직사각형 10">
            <a:extLst>
              <a:ext uri="{FF2B5EF4-FFF2-40B4-BE49-F238E27FC236}">
                <a16:creationId xmlns:a16="http://schemas.microsoft.com/office/drawing/2014/main" id="{17730A39-6FA5-4E21-A557-0C14426556A1}"/>
              </a:ext>
            </a:extLst>
          </p:cNvPr>
          <p:cNvSpPr/>
          <p:nvPr/>
        </p:nvSpPr>
        <p:spPr>
          <a:xfrm>
            <a:off x="488156" y="4737648"/>
            <a:ext cx="11215688" cy="609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정의 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최적 행동평가 함수 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(optimal action value function)</a:t>
            </a:r>
            <a:endParaRPr lang="ko-KR" altLang="en-US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154005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70997C-8C55-455D-8E8D-3C83E3E6D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 </a:t>
            </a:r>
            <a:r>
              <a:rPr lang="en-US" altLang="ko-KR" dirty="0"/>
              <a:t>: </a:t>
            </a:r>
            <a:r>
              <a:rPr lang="ko-KR" altLang="en-US" dirty="0"/>
              <a:t>학생의 인생 </a:t>
            </a:r>
            <a:r>
              <a:rPr lang="ko-KR" altLang="en-US" dirty="0" err="1"/>
              <a:t>마르코프</a:t>
            </a:r>
            <a:r>
              <a:rPr lang="en-US" altLang="ko-KR" dirty="0"/>
              <a:t>-</a:t>
            </a:r>
            <a:r>
              <a:rPr lang="ko-KR" altLang="en-US" dirty="0"/>
              <a:t>의사결정 과정에서 최적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9287FF8-DB9B-4B61-B9F1-C91518D908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1 </a:t>
                </a:r>
                <a:r>
                  <a:rPr lang="ko-KR" altLang="en-US" dirty="0"/>
                  <a:t>일 때</a:t>
                </a:r>
                <a:endParaRPr lang="en-US" altLang="ko-KR" dirty="0"/>
              </a:p>
              <a:p>
                <a:r>
                  <a:rPr lang="ko-KR" altLang="en-US" dirty="0" err="1"/>
                  <a:t>마르코프</a:t>
                </a:r>
                <a:r>
                  <a:rPr lang="en-US" altLang="ko-KR" dirty="0"/>
                  <a:t>- </a:t>
                </a:r>
                <a:r>
                  <a:rPr lang="ko-KR" altLang="en-US" dirty="0"/>
                  <a:t>의사결정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과정 </a:t>
                </a:r>
                <a:r>
                  <a:rPr lang="en-US" altLang="ko-KR" dirty="0"/>
                  <a:t>(MDP)</a:t>
                </a:r>
              </a:p>
              <a:p>
                <a:r>
                  <a:rPr lang="ko-KR" altLang="en-US" dirty="0"/>
                  <a:t>최적의 상황평가 함수 </a:t>
                </a:r>
                <a:r>
                  <a:rPr lang="en-US" altLang="ko-KR" dirty="0"/>
                  <a:t>v star</a:t>
                </a:r>
              </a:p>
              <a:p>
                <a:r>
                  <a:rPr lang="en-US" altLang="ko-KR" dirty="0"/>
                  <a:t>Optimal state value function</a:t>
                </a:r>
              </a:p>
              <a:p>
                <a:r>
                  <a:rPr lang="ko-KR" altLang="en-US" dirty="0"/>
                  <a:t>가장 큰 값</a:t>
                </a:r>
                <a:r>
                  <a:rPr lang="en-US" altLang="ko-KR" dirty="0"/>
                  <a:t>!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9287FF8-DB9B-4B61-B9F1-C91518D908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07" t="-18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C3EE7F7-5C15-43AA-B30A-FCF3B8CBB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/>
              <a:t>마르코프</a:t>
            </a:r>
            <a:r>
              <a:rPr lang="en-US" altLang="ko-KR" dirty="0"/>
              <a:t>-</a:t>
            </a:r>
            <a:r>
              <a:rPr lang="ko-KR" altLang="en-US" dirty="0"/>
              <a:t>의사결정 과정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ED27E43-0747-4A5B-AB81-EC1555DD0C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최적 상황 평가함수</a:t>
            </a:r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19B9E36-F179-4149-AF41-2016767B04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5475" y="1557184"/>
            <a:ext cx="6486525" cy="5300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113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7E9381-A1E8-48DC-90FE-6F3AF1A84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“</a:t>
            </a:r>
            <a:r>
              <a:rPr lang="ko-KR" altLang="en-US" dirty="0" err="1"/>
              <a:t>마르코프</a:t>
            </a:r>
            <a:r>
              <a:rPr lang="en-US" altLang="ko-KR" dirty="0"/>
              <a:t>” </a:t>
            </a:r>
            <a:r>
              <a:rPr lang="ko-KR" altLang="en-US" dirty="0"/>
              <a:t>한 상태 </a:t>
            </a:r>
            <a:r>
              <a:rPr lang="en-US" altLang="ko-KR" dirty="0"/>
              <a:t>(Lecture 1, </a:t>
            </a:r>
            <a:r>
              <a:rPr lang="ko-KR" altLang="en-US" dirty="0"/>
              <a:t>복습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14D256-D798-4BD0-A896-50B35706F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000" dirty="0"/>
              <a:t>“</a:t>
            </a:r>
            <a:r>
              <a:rPr lang="ko-KR" altLang="en-US" sz="2000" dirty="0" err="1"/>
              <a:t>마르코프</a:t>
            </a:r>
            <a:r>
              <a:rPr lang="en-US" altLang="ko-KR" sz="2000" dirty="0"/>
              <a:t>” </a:t>
            </a:r>
            <a:r>
              <a:rPr lang="ko-KR" altLang="en-US" sz="2000" dirty="0"/>
              <a:t>한 </a:t>
            </a:r>
            <a:r>
              <a:rPr lang="ko-KR" altLang="en-US" sz="2000" dirty="0" err="1"/>
              <a:t>상태란</a:t>
            </a:r>
            <a:r>
              <a:rPr lang="en-US" altLang="ko-KR" sz="2000" dirty="0"/>
              <a:t>, (information state) </a:t>
            </a:r>
            <a:r>
              <a:rPr lang="ko-KR" altLang="en-US" sz="2000" dirty="0"/>
              <a:t>는 유용한 기록들을 </a:t>
            </a:r>
            <a:r>
              <a:rPr lang="ko-KR" altLang="en-US" sz="2000" b="1" dirty="0"/>
              <a:t>전부</a:t>
            </a:r>
            <a:r>
              <a:rPr lang="ko-KR" altLang="en-US" sz="2000" dirty="0"/>
              <a:t> 가지고 있는 상태를 의미한다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9A28540-4C5F-45F3-9ABC-E54A0CBCE6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/>
              <a:t>마르코프</a:t>
            </a:r>
            <a:r>
              <a:rPr lang="ko-KR" altLang="en-US" dirty="0"/>
              <a:t> 과정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D941E0D-CCE0-47C5-8248-BCE445BB1AA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err="1"/>
              <a:t>마르코프</a:t>
            </a:r>
            <a:r>
              <a:rPr lang="ko-KR" altLang="en-US" dirty="0"/>
              <a:t> 상태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B068EBED-498E-408D-B538-DBDE2C5DD25A}"/>
                  </a:ext>
                </a:extLst>
              </p:cNvPr>
              <p:cNvSpPr/>
              <p:nvPr/>
            </p:nvSpPr>
            <p:spPr>
              <a:xfrm>
                <a:off x="488156" y="2909319"/>
                <a:ext cx="11215688" cy="1344630"/>
              </a:xfrm>
              <a:prstGeom prst="rect">
                <a:avLst/>
              </a:prstGeom>
              <a:solidFill>
                <a:srgbClr val="FFABA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altLang="ko-KR" sz="24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r>
                  <a:rPr lang="ko-KR" altLang="en-US" sz="240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어떤 상태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ko-KR" alt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sz="240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가 </a:t>
                </a:r>
                <a:r>
                  <a:rPr lang="en-US" altLang="ko-KR" sz="240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‘</a:t>
                </a:r>
                <a:r>
                  <a:rPr lang="ko-KR" altLang="en-US" sz="2400" dirty="0" err="1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마르코프</a:t>
                </a:r>
                <a:r>
                  <a:rPr lang="en-US" altLang="ko-KR" sz="240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’ </a:t>
                </a:r>
                <a:r>
                  <a:rPr lang="ko-KR" altLang="en-US" sz="240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하면 아래 필요충분조건을 만족시킨다</a:t>
                </a:r>
                <a:r>
                  <a:rPr lang="en-US" altLang="ko-KR" sz="240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.</a:t>
                </a:r>
              </a:p>
              <a:p>
                <a:endParaRPr lang="en-US" altLang="ko-KR" sz="24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ℙ</m:t>
                      </m:r>
                      <m:d>
                        <m:dPr>
                          <m:begChr m:val="["/>
                          <m:endChr m:val="]"/>
                          <m:ctrlPr>
                            <a:rPr lang="ko-KR" alt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ko-KR" alt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ko-KR" altLang="en-US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ko-KR" altLang="en-US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ko-KR" altLang="en-US" sz="2400" i="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ko-KR" alt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ko-KR" alt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ko-KR" altLang="en-US" sz="2400" i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sz="24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ℙ</m:t>
                      </m:r>
                      <m:d>
                        <m:dPr>
                          <m:begChr m:val="["/>
                          <m:endChr m:val="]"/>
                          <m:ctrlPr>
                            <a:rPr lang="ko-KR" alt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ko-KR" alt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ko-KR" altLang="en-US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ko-KR" altLang="en-US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ko-KR" altLang="en-US" sz="2400" i="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ko-KR" alt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…,</m:t>
                          </m:r>
                          <m:sSub>
                            <m:sSubPr>
                              <m:ctrlPr>
                                <a:rPr lang="ko-KR" altLang="en-US" sz="24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endParaRPr lang="ko-KR" altLang="en-US" sz="24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 xmlns="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B068EBED-498E-408D-B538-DBDE2C5DD2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156" y="2909319"/>
                <a:ext cx="11215688" cy="1344630"/>
              </a:xfrm>
              <a:prstGeom prst="rect">
                <a:avLst/>
              </a:prstGeom>
              <a:blipFill>
                <a:blip r:embed="rId2"/>
                <a:stretch>
                  <a:fillRect l="-815" b="-6199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직사각형 6">
            <a:extLst>
              <a:ext uri="{FF2B5EF4-FFF2-40B4-BE49-F238E27FC236}">
                <a16:creationId xmlns:a16="http://schemas.microsoft.com/office/drawing/2014/main" id="{3DD0F61F-BA5E-48E5-80EF-90CC4DE5C5BC}"/>
              </a:ext>
            </a:extLst>
          </p:cNvPr>
          <p:cNvSpPr/>
          <p:nvPr/>
        </p:nvSpPr>
        <p:spPr>
          <a:xfrm>
            <a:off x="488156" y="2299718"/>
            <a:ext cx="11215688" cy="609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정의 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2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마르코프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상태 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2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Marcov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state, Information state)</a:t>
            </a:r>
            <a:endParaRPr lang="ko-KR" altLang="en-US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FC9CBB1-5C7A-4FDE-957A-FEA1BC31A92E}"/>
                  </a:ext>
                </a:extLst>
              </p:cNvPr>
              <p:cNvSpPr txBox="1"/>
              <p:nvPr/>
            </p:nvSpPr>
            <p:spPr>
              <a:xfrm>
                <a:off x="488156" y="4253949"/>
                <a:ext cx="11215688" cy="1908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“</a:t>
                </a:r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미래는 완전히 과거와 독립적이다</a:t>
                </a:r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.” ex, </a:t>
                </a:r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비행 시뮬레이터에서 헬기 조종하기</a:t>
                </a:r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. </a:t>
                </a:r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헬기를 잘 조종하려면 현재 </a:t>
                </a:r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v, p</a:t>
                </a:r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만</a:t>
                </a:r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 dirty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sz="2800" i="0" dirty="0"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lang="en-US" altLang="ko-KR" sz="28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2800" i="0" dirty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ko-KR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sz="28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2800" i="0" dirty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ko-KR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 dirty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sz="28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800" i="0" dirty="0">
                              <a:latin typeface="Cambria Math" panose="02040503050406030204" pitchFamily="18" charset="0"/>
                            </a:rPr>
                            <m:t>+1</m:t>
                          </m:r>
                          <m:r>
                            <a:rPr lang="en-US" altLang="ko-KR" sz="2800" b="0" i="1" dirty="0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altLang="ko-KR" sz="2800" i="0" dirty="0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</m:oMath>
                  </m:oMathPara>
                </a14:m>
                <a:endParaRPr lang="en-US" altLang="ko-KR" sz="28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endPara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현재 상태</a:t>
                </a:r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(state)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ko-KR" alt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ko-KR" alt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가 알려져 있으면</a:t>
                </a:r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, </a:t>
                </a:r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과거 상태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 dirty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ko-KR" alt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와 기록</a:t>
                </a:r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(history)</a:t>
                </a:r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는 버려도 미래를 알 수 있다</a:t>
                </a:r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.</a:t>
                </a:r>
              </a:p>
              <a:p>
                <a:pPr marL="285750" indent="-285750">
                  <a:buFontTx/>
                  <a:buChar char="-"/>
                </a:pPr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환경에게 있어서 상태 </a:t>
                </a:r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(environment state)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bSup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는 </a:t>
                </a:r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‘</a:t>
                </a:r>
                <a:r>
                  <a:rPr lang="ko-KR" altLang="en-US" dirty="0" err="1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마르코프</a:t>
                </a:r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’ </a:t>
                </a:r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하다고 볼 수 있다</a:t>
                </a:r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.</a:t>
                </a:r>
              </a:p>
              <a:p>
                <a:pPr marL="285750" indent="-285750">
                  <a:buFontTx/>
                  <a:buChar char="-"/>
                </a:pPr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환경을 모든 것이 기술된 하나의 계로 보면 모든 것이 </a:t>
                </a:r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‘</a:t>
                </a:r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현재 상태</a:t>
                </a:r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’ </a:t>
                </a:r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로부터 다음 상태가 유추 가능해진다</a:t>
                </a:r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FC9CBB1-5C7A-4FDE-957A-FEA1BC31A9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156" y="4253949"/>
                <a:ext cx="11215688" cy="1908215"/>
              </a:xfrm>
              <a:prstGeom prst="rect">
                <a:avLst/>
              </a:prstGeom>
              <a:blipFill>
                <a:blip r:embed="rId3"/>
                <a:stretch>
                  <a:fillRect l="-380" t="-1917" b="-41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354604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6EF5B6-8CE7-40A4-A07F-4C5A545AC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 </a:t>
            </a:r>
            <a:r>
              <a:rPr lang="en-US" altLang="ko-KR" dirty="0"/>
              <a:t>: </a:t>
            </a:r>
            <a:r>
              <a:rPr lang="ko-KR" altLang="en-US" dirty="0"/>
              <a:t>학생의 인생 </a:t>
            </a:r>
            <a:r>
              <a:rPr lang="ko-KR" altLang="en-US" dirty="0" err="1"/>
              <a:t>마르코프</a:t>
            </a:r>
            <a:r>
              <a:rPr lang="en-US" altLang="ko-KR" dirty="0"/>
              <a:t>-</a:t>
            </a:r>
            <a:r>
              <a:rPr lang="ko-KR" altLang="en-US" dirty="0"/>
              <a:t>의사결정 과정에서 최적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DA01D45-2354-42C4-9A43-A14BB3AE76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1 </a:t>
                </a:r>
                <a:r>
                  <a:rPr lang="ko-KR" altLang="en-US" dirty="0"/>
                  <a:t>일 때</a:t>
                </a:r>
                <a:endParaRPr lang="en-US" altLang="ko-KR" dirty="0"/>
              </a:p>
              <a:p>
                <a:r>
                  <a:rPr lang="ko-KR" altLang="en-US" dirty="0" err="1"/>
                  <a:t>마르코프</a:t>
                </a:r>
                <a:r>
                  <a:rPr lang="en-US" altLang="ko-KR" dirty="0"/>
                  <a:t>- </a:t>
                </a:r>
                <a:r>
                  <a:rPr lang="ko-KR" altLang="en-US" dirty="0"/>
                  <a:t>의사결정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과정 </a:t>
                </a:r>
                <a:r>
                  <a:rPr lang="en-US" altLang="ko-KR" dirty="0"/>
                  <a:t>(MDP)</a:t>
                </a:r>
              </a:p>
              <a:p>
                <a:r>
                  <a:rPr lang="ko-KR" altLang="en-US" dirty="0"/>
                  <a:t>최적의 행동평가 함수 </a:t>
                </a:r>
                <a:r>
                  <a:rPr lang="en-US" altLang="ko-KR" dirty="0"/>
                  <a:t>q star</a:t>
                </a:r>
              </a:p>
              <a:p>
                <a:r>
                  <a:rPr lang="en-US" altLang="ko-KR" dirty="0"/>
                  <a:t>Optimal Action value function</a:t>
                </a:r>
              </a:p>
              <a:p>
                <a:r>
                  <a:rPr lang="ko-KR" altLang="en-US" dirty="0"/>
                  <a:t>가장 큰 값</a:t>
                </a:r>
                <a:r>
                  <a:rPr lang="en-US" altLang="ko-KR" dirty="0"/>
                  <a:t>!</a:t>
                </a:r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DA01D45-2354-42C4-9A43-A14BB3AE76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07" t="-18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E1E64F-C16E-4977-B5EF-2D44613F68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/>
              <a:t>마르코프</a:t>
            </a:r>
            <a:r>
              <a:rPr lang="en-US" altLang="ko-KR" dirty="0"/>
              <a:t>-</a:t>
            </a:r>
            <a:r>
              <a:rPr lang="ko-KR" altLang="en-US" dirty="0"/>
              <a:t>의사결정 과정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5F6A520-C993-459C-83DD-7CCB26EB22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최적 상황 평가함수</a:t>
            </a:r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C4B3814-495F-437A-9E83-772B672485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5753" y="1529975"/>
            <a:ext cx="6586247" cy="532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82590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44D83C-88B8-4F93-9787-1A4AD736A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최적 정책 </a:t>
            </a:r>
            <a:r>
              <a:rPr lang="en-US" altLang="ko-KR" dirty="0"/>
              <a:t>(optimal policy)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86BC88C-E842-45A4-B551-B358BED9BF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sz="2000" dirty="0"/>
                  <a:t>최적의 정책 </a:t>
                </a:r>
                <a:r>
                  <a:rPr lang="en-US" altLang="ko-KR" sz="2000" dirty="0"/>
                  <a:t>(optimal policy) </a:t>
                </a:r>
                <a:r>
                  <a:rPr lang="ko-KR" altLang="en-US" sz="2000" dirty="0"/>
                  <a:t>를 정의하기 위해서는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두 정책을 비교할 수 있어야 한다</a:t>
                </a:r>
                <a:r>
                  <a:rPr lang="en-US" altLang="ko-KR" sz="2000" dirty="0"/>
                  <a:t>.</a:t>
                </a:r>
              </a:p>
              <a:p>
                <a:r>
                  <a:rPr lang="ko-KR" altLang="en-US" sz="2000" dirty="0"/>
                  <a:t>불완전한 정의를 한번 보자</a:t>
                </a:r>
                <a:r>
                  <a:rPr lang="en-US" altLang="ko-KR" sz="2000" dirty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≥</m:t>
                      </m:r>
                      <m:sSup>
                        <m:sSup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𝑏𝑒𝑡𝑡𝑒𝑟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𝑡h𝑎𝑛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′)</m:t>
                      </m:r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p>
                            <m:sSupPr>
                              <m:ctrlP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d>
                        <m:d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ko-KR" altLang="en-US" dirty="0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m:rPr>
                          <m:sty m:val="p"/>
                        </m:rPr>
                        <a:rPr lang="en-US" altLang="ko-KR" b="0" i="0" dirty="0" smtClean="0">
                          <a:latin typeface="Cambria Math" panose="02040503050406030204" pitchFamily="18" charset="0"/>
                        </a:rPr>
                        <m:t>s</m:t>
                      </m:r>
                    </m:oMath>
                  </m:oMathPara>
                </a14:m>
                <a:endParaRPr lang="en-US" altLang="ko-KR" dirty="0"/>
              </a:p>
              <a:p>
                <a:pPr marL="0" indent="0">
                  <a:buNone/>
                </a:pPr>
                <a:r>
                  <a:rPr lang="ko-KR" altLang="en-US" sz="1800" dirty="0"/>
                  <a:t>굉장히 한정적인 정의이다</a:t>
                </a:r>
                <a:r>
                  <a:rPr lang="en-US" altLang="ko-KR" sz="1800" dirty="0"/>
                  <a:t>! </a:t>
                </a:r>
                <a:r>
                  <a:rPr lang="ko-KR" altLang="en-US" sz="1800" dirty="0"/>
                  <a:t>모든 상태의 상황평가 함수</a:t>
                </a:r>
                <a:r>
                  <a:rPr lang="en-US" altLang="ko-KR" sz="1800" dirty="0"/>
                  <a:t>(state value function) </a:t>
                </a:r>
                <a:r>
                  <a:rPr lang="ko-KR" altLang="en-US" sz="1800" dirty="0"/>
                  <a:t>중 가장 크게 만들 수 있는 정책 </a:t>
                </a:r>
                <a14:m>
                  <m:oMath xmlns:m="http://schemas.openxmlformats.org/officeDocument/2006/math">
                    <m:r>
                      <a:rPr lang="en-US" altLang="ko-KR" sz="1800" i="1" dirty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altLang="ko-KR" sz="1800" dirty="0"/>
              </a:p>
              <a:p>
                <a:pPr marL="0" indent="0">
                  <a:buNone/>
                </a:pPr>
                <a:endParaRPr lang="en-US" altLang="ko-KR" sz="18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86BC88C-E842-45A4-B551-B358BED9BF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89" t="-13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8D7185-739A-44EB-AA8A-B6C8F0AE1D3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/>
              <a:t>마르코프</a:t>
            </a:r>
            <a:r>
              <a:rPr lang="en-US" altLang="ko-KR" dirty="0"/>
              <a:t>-</a:t>
            </a:r>
            <a:r>
              <a:rPr lang="ko-KR" altLang="en-US" dirty="0"/>
              <a:t>의사결정 과정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9ED351F-60BC-4746-9EAE-53431592195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최적 상황 평가함수</a:t>
            </a:r>
          </a:p>
          <a:p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9DC8910E-ADAF-4118-AB68-B4419D0928A7}"/>
                  </a:ext>
                </a:extLst>
              </p:cNvPr>
              <p:cNvSpPr/>
              <p:nvPr/>
            </p:nvSpPr>
            <p:spPr>
              <a:xfrm>
                <a:off x="488156" y="4281020"/>
                <a:ext cx="11215688" cy="2319805"/>
              </a:xfrm>
              <a:prstGeom prst="rect">
                <a:avLst/>
              </a:prstGeom>
              <a:solidFill>
                <a:srgbClr val="FFABA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240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[</a:t>
                </a:r>
                <a:r>
                  <a:rPr lang="ko-KR" altLang="en-US" sz="240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증명됨</a:t>
                </a:r>
                <a:r>
                  <a:rPr lang="en-US" altLang="ko-KR" sz="240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] </a:t>
                </a:r>
                <a:r>
                  <a:rPr lang="ko-KR" altLang="en-US" sz="240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어떠한 </a:t>
                </a:r>
                <a:r>
                  <a:rPr lang="ko-KR" altLang="en-US" sz="2400" dirty="0" err="1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마르코프</a:t>
                </a:r>
                <a:r>
                  <a:rPr lang="en-US" altLang="ko-KR" sz="240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</a:t>
                </a:r>
                <a:r>
                  <a:rPr lang="ko-KR" altLang="en-US" sz="240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의사결정 과정 </a:t>
                </a:r>
                <a:r>
                  <a:rPr lang="en-US" altLang="ko-KR" sz="240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(MDP) </a:t>
                </a:r>
                <a:r>
                  <a:rPr lang="ko-KR" altLang="en-US" sz="240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에서도</a:t>
                </a:r>
                <a:r>
                  <a:rPr lang="en-US" altLang="ko-KR" sz="240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,</a:t>
                </a:r>
              </a:p>
              <a:p>
                <a:pPr marL="342900" indent="-342900">
                  <a:buFontTx/>
                  <a:buChar char="-"/>
                </a:pPr>
                <a:r>
                  <a:rPr lang="ko-KR" altLang="en-US" sz="240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그 어떠한 다른 정책보다 우수한 최적 정책</a:t>
                </a:r>
                <a:r>
                  <a:rPr lang="en-US" altLang="ko-KR" sz="240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(optimal policy)</a:t>
                </a:r>
                <a:r>
                  <a:rPr lang="ko-KR" altLang="en-US" sz="240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ko-KR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US" altLang="ko-KR" sz="240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 </a:t>
                </a:r>
                <a:r>
                  <a:rPr lang="ko-KR" altLang="en-US" sz="240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가 존재한다</a:t>
                </a:r>
                <a:r>
                  <a:rPr lang="en-US" altLang="ko-KR" sz="240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ko-KR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altLang="ko-KR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ko-KR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ko-KR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ko-KR" altLang="en-US" sz="24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m:rPr>
                        <m:sty m:val="p"/>
                      </m:rPr>
                      <a:rPr lang="en-US" altLang="ko-KR" sz="24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altLang="ko-KR" sz="240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</a:t>
                </a:r>
              </a:p>
              <a:p>
                <a:pPr marL="342900" indent="-342900">
                  <a:buFontTx/>
                  <a:buChar char="-"/>
                </a:pPr>
                <a:r>
                  <a:rPr lang="ko-KR" altLang="en-US" sz="240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모든 최적 정책은 최적 상황평가함수로 이어진다</a:t>
                </a:r>
                <a:r>
                  <a:rPr lang="en-US" altLang="ko-KR" sz="240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altLang="ko-KR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altLang="ko-KR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altLang="ko-KR" sz="240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altLang="ko-KR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altLang="ko-KR" sz="24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342900" indent="-342900">
                  <a:buFontTx/>
                  <a:buChar char="-"/>
                </a:pPr>
                <a:r>
                  <a:rPr lang="ko-KR" altLang="en-US" sz="240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모든 최적 정책은 최적 행동평가함수로 이어진다</a:t>
                </a:r>
                <a:r>
                  <a:rPr lang="en-US" altLang="ko-KR" sz="240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.</a:t>
                </a:r>
                <a:r>
                  <a:rPr lang="en-US" altLang="ko-KR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altLang="ko-KR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altLang="ko-KR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altLang="ko-KR" sz="240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altLang="ko-KR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altLang="ko-KR" sz="24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9DC8910E-ADAF-4118-AB68-B4419D0928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156" y="4281020"/>
                <a:ext cx="11215688" cy="2319805"/>
              </a:xfrm>
              <a:prstGeom prst="rect">
                <a:avLst/>
              </a:prstGeom>
              <a:blipFill>
                <a:blip r:embed="rId3"/>
                <a:stretch>
                  <a:fillRect l="-8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직사각형 6">
            <a:extLst>
              <a:ext uri="{FF2B5EF4-FFF2-40B4-BE49-F238E27FC236}">
                <a16:creationId xmlns:a16="http://schemas.microsoft.com/office/drawing/2014/main" id="{7B684018-FD62-431E-ADD4-918718CE9BA3}"/>
              </a:ext>
            </a:extLst>
          </p:cNvPr>
          <p:cNvSpPr/>
          <p:nvPr/>
        </p:nvSpPr>
        <p:spPr>
          <a:xfrm>
            <a:off x="488156" y="3680373"/>
            <a:ext cx="11215688" cy="609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정리 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(Theorem)</a:t>
            </a:r>
            <a:endParaRPr lang="ko-KR" altLang="en-US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761296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DF6A56-CEDB-4BCB-BFFD-BF3488FE2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최적 정책 </a:t>
            </a:r>
            <a:r>
              <a:rPr lang="en-US" altLang="ko-KR" dirty="0"/>
              <a:t>(optimal policy) </a:t>
            </a:r>
            <a:r>
              <a:rPr lang="ko-KR" altLang="en-US" dirty="0"/>
              <a:t>찾기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41C16D4-3576-452E-A386-D0002FDC65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ko-KR" altLang="en-US" dirty="0"/>
                  <a:t> 를 아는 순간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최적 정책은 찾아진다</a:t>
                </a:r>
                <a:r>
                  <a:rPr lang="en-US" altLang="ko-KR" dirty="0"/>
                  <a:t>.</a:t>
                </a:r>
              </a:p>
              <a:p>
                <a:r>
                  <a:rPr lang="ko-KR" altLang="en-US" dirty="0"/>
                  <a:t>직관적으로 이해해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보자</a:t>
                </a:r>
                <a:r>
                  <a:rPr lang="en-US" altLang="ko-KR" dirty="0"/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는 상태 </a:t>
                </a:r>
                <a:r>
                  <a:rPr lang="en-US" altLang="ko-KR" dirty="0"/>
                  <a:t>s </a:t>
                </a:r>
                <a:r>
                  <a:rPr lang="ko-KR" altLang="en-US" dirty="0"/>
                  <a:t>에서 어떤 행동 </a:t>
                </a:r>
                <a:r>
                  <a:rPr lang="en-US" altLang="ko-KR" dirty="0"/>
                  <a:t>a </a:t>
                </a:r>
                <a:r>
                  <a:rPr lang="ko-KR" altLang="en-US" dirty="0"/>
                  <a:t>를 해야 하는지 안다</a:t>
                </a:r>
                <a:r>
                  <a:rPr lang="en-US" altLang="ko-KR" dirty="0"/>
                  <a:t>.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Optimal policy </a:t>
                </a:r>
                <a:r>
                  <a:rPr lang="ko-KR" altLang="en-US" dirty="0"/>
                  <a:t>는 다음과 같이 정의할 수 있다</a:t>
                </a:r>
                <a:r>
                  <a:rPr lang="en-US" altLang="ko-KR" dirty="0"/>
                  <a:t>.</a:t>
                </a:r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=1 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ko-KR" b="0" i="0" dirty="0" smtClean="0">
                              <a:latin typeface="Cambria Math" panose="02040503050406030204" pitchFamily="18" charset="0"/>
                            </a:rPr>
                            <m:t>argmax</m:t>
                          </m:r>
                        </m:e>
                        <m:lim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lim>
                      </m:limLow>
                      <m:sSub>
                        <m:sSub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𝑒𝑙𝑠𝑒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 0</m:t>
                      </m:r>
                    </m:oMath>
                  </m:oMathPara>
                </a14:m>
                <a:endParaRPr lang="en-US" altLang="ko-KR" b="0" dirty="0"/>
              </a:p>
              <a:p>
                <a:pPr marL="0" indent="0" algn="ctr">
                  <a:buNone/>
                </a:pPr>
                <a:r>
                  <a:rPr lang="en-US" altLang="ko-KR" sz="1800" dirty="0"/>
                  <a:t>state s </a:t>
                </a:r>
                <a:r>
                  <a:rPr lang="ko-KR" altLang="en-US" sz="1800" dirty="0"/>
                  <a:t>에서 어떤 행동을 할 확률이 </a:t>
                </a:r>
                <a:r>
                  <a:rPr lang="en-US" altLang="ko-KR" sz="1800" dirty="0"/>
                  <a:t>100% </a:t>
                </a:r>
                <a:r>
                  <a:rPr lang="ko-KR" altLang="en-US" sz="1800" dirty="0"/>
                  <a:t>최적의 행동평가함수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800" i="1" dirty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sz="1800" i="1" dirty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altLang="ko-KR" sz="1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800" dirty="0"/>
                  <a:t>만을 </a:t>
                </a:r>
                <a:r>
                  <a:rPr lang="ko-KR" altLang="en-US" sz="1800" dirty="0" err="1"/>
                  <a:t>따라감</a:t>
                </a:r>
                <a:r>
                  <a:rPr lang="en-US" altLang="ko-KR" sz="1800" dirty="0"/>
                  <a:t>.</a:t>
                </a:r>
                <a:r>
                  <a:rPr lang="ko-KR" altLang="en-US" dirty="0"/>
                  <a:t> </a:t>
                </a:r>
                <a:endParaRPr lang="en-US" altLang="ko-KR" dirty="0"/>
              </a:p>
              <a:p>
                <a:r>
                  <a:rPr lang="ko-KR" altLang="en-US" dirty="0"/>
                  <a:t>모든 </a:t>
                </a:r>
                <a:r>
                  <a:rPr lang="ko-KR" altLang="en-US" dirty="0" err="1"/>
                  <a:t>마르코프</a:t>
                </a:r>
                <a:r>
                  <a:rPr lang="en-US" altLang="ko-KR" dirty="0"/>
                  <a:t>-</a:t>
                </a:r>
                <a:r>
                  <a:rPr lang="ko-KR" altLang="en-US" dirty="0"/>
                  <a:t>의사결정과정</a:t>
                </a:r>
                <a:r>
                  <a:rPr lang="en-US" altLang="ko-KR" dirty="0"/>
                  <a:t>(MDP)</a:t>
                </a:r>
                <a:r>
                  <a:rPr lang="ko-KR" altLang="en-US" dirty="0"/>
                  <a:t> 결정적인 최적 정책 </a:t>
                </a:r>
                <a:r>
                  <a:rPr lang="en-US" altLang="ko-KR" dirty="0"/>
                  <a:t>(deterministic optimal policy) </a:t>
                </a:r>
                <a:r>
                  <a:rPr lang="ko-KR" altLang="en-US" dirty="0"/>
                  <a:t>가 존재한다</a:t>
                </a:r>
                <a:r>
                  <a:rPr lang="en-US" altLang="ko-KR" dirty="0"/>
                  <a:t>.</a:t>
                </a:r>
              </a:p>
              <a:p>
                <a:r>
                  <a:rPr lang="ko-KR" altLang="en-US" dirty="0"/>
                  <a:t>재밌는 것은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확률이 개입되는 </a:t>
                </a:r>
                <a:r>
                  <a:rPr lang="ko-KR" altLang="en-US" dirty="0" err="1"/>
                  <a:t>과정인데도</a:t>
                </a:r>
                <a:r>
                  <a:rPr lang="ko-KR" altLang="en-US" dirty="0"/>
                  <a:t> 결정적인 최적해를 구할 수 있다는 것이다</a:t>
                </a:r>
                <a:r>
                  <a:rPr lang="en-US" altLang="ko-KR" dirty="0"/>
                  <a:t>.</a:t>
                </a:r>
              </a:p>
              <a:p>
                <a:r>
                  <a:rPr lang="ko-KR" altLang="en-US" dirty="0"/>
                  <a:t>가위 바위 보에서도 결정적인 최적 정책을 구할 수 있다</a:t>
                </a:r>
                <a:r>
                  <a:rPr lang="en-US" altLang="ko-KR" dirty="0"/>
                  <a:t>.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41C16D4-3576-452E-A386-D0002FDC65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5" t="-1882" r="-489" b="-8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459C33-EDCC-4373-88B8-6256FD5206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/>
              <a:t>마르코프</a:t>
            </a:r>
            <a:r>
              <a:rPr lang="en-US" altLang="ko-KR" dirty="0"/>
              <a:t>-</a:t>
            </a:r>
            <a:r>
              <a:rPr lang="ko-KR" altLang="en-US" dirty="0"/>
              <a:t>의사결정 과정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5B3013-683D-4C60-BCA0-4931696424D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최적 상황 평가함수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366728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D3DC3A-3FAC-45C7-81DC-2034CE346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 </a:t>
            </a:r>
            <a:r>
              <a:rPr lang="en-US" altLang="ko-KR" dirty="0"/>
              <a:t>: </a:t>
            </a:r>
            <a:r>
              <a:rPr lang="ko-KR" altLang="en-US" dirty="0"/>
              <a:t>학생의 인생 </a:t>
            </a:r>
            <a:r>
              <a:rPr lang="ko-KR" altLang="en-US" dirty="0" err="1"/>
              <a:t>마르코프</a:t>
            </a:r>
            <a:r>
              <a:rPr lang="en-US" altLang="ko-KR" dirty="0"/>
              <a:t>-</a:t>
            </a:r>
            <a:r>
              <a:rPr lang="ko-KR" altLang="en-US" dirty="0"/>
              <a:t>의사결정 과정에서 최적 정책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B814AD-B84D-4C71-AC97-39FC8DC8C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바둑의 경우</a:t>
            </a:r>
            <a:r>
              <a:rPr lang="en-US" altLang="ko-KR" dirty="0"/>
              <a:t>, </a:t>
            </a:r>
            <a:r>
              <a:rPr lang="ko-KR" altLang="en-US" dirty="0"/>
              <a:t>저 원이 몇 개일까</a:t>
            </a:r>
            <a:r>
              <a:rPr lang="en-US" altLang="ko-KR" dirty="0"/>
              <a:t>?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C30C28-8E8E-4DAF-ADC3-18C41F6E7E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/>
              <a:t>마르코프</a:t>
            </a:r>
            <a:r>
              <a:rPr lang="en-US" altLang="ko-KR" dirty="0"/>
              <a:t>-</a:t>
            </a:r>
            <a:r>
              <a:rPr lang="ko-KR" altLang="en-US" dirty="0"/>
              <a:t>의사결정 과정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3CB5EDA-E5FF-4371-9871-B03B7366C2E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최적 상황 평가함수</a:t>
            </a:r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779C11D-CCFC-4B6C-82F1-F28DFB36F8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7862" y="1562102"/>
            <a:ext cx="6434138" cy="5234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58508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C7462768-19AA-4AC0-8208-03E9147A768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MDP </a:t>
                </a:r>
                <a:r>
                  <a:rPr lang="ko-KR" altLang="en-US" dirty="0"/>
                  <a:t>를 위한 </a:t>
                </a:r>
                <a:r>
                  <a:rPr lang="ko-KR" altLang="en-US" dirty="0" err="1"/>
                  <a:t>벨만</a:t>
                </a:r>
                <a:r>
                  <a:rPr lang="ko-KR" altLang="en-US" dirty="0"/>
                  <a:t> 최적 방정식 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ko-KR" altLang="en-US" dirty="0"/>
                  <a:t> 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ko-KR" altLang="en-US" dirty="0"/>
                  <a:t> 의 관계 </a:t>
                </a:r>
                <a:r>
                  <a:rPr lang="en-US" altLang="ko-KR" dirty="0"/>
                  <a:t>(1)</a:t>
                </a:r>
                <a:endParaRPr lang="ko-KR" altLang="en-US" dirty="0"/>
              </a:p>
            </p:txBody>
          </p:sp>
        </mc:Choice>
        <mc:Fallback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C7462768-19AA-4AC0-8208-03E9147A76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532" t="-13043" b="-2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55C5E9-9378-4AB5-91BB-0B3B5EF75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벨만</a:t>
            </a:r>
            <a:r>
              <a:rPr lang="ko-KR" altLang="en-US" dirty="0"/>
              <a:t> 최적 방정식 </a:t>
            </a:r>
            <a:r>
              <a:rPr lang="en-US" altLang="ko-KR" dirty="0"/>
              <a:t>(Bellman Optimality Equation)</a:t>
            </a:r>
          </a:p>
          <a:p>
            <a:r>
              <a:rPr lang="ko-KR" altLang="en-US" dirty="0"/>
              <a:t>최적 상황평가 함수</a:t>
            </a:r>
            <a:r>
              <a:rPr lang="en-US" altLang="ko-KR" dirty="0"/>
              <a:t> </a:t>
            </a:r>
            <a:r>
              <a:rPr lang="ko-KR" altLang="en-US" dirty="0"/>
              <a:t>및 최적 행동평가 함수 </a:t>
            </a:r>
            <a:r>
              <a:rPr lang="en-US" altLang="ko-KR" dirty="0"/>
              <a:t>(Optimal Value functions) </a:t>
            </a:r>
            <a:r>
              <a:rPr lang="ko-KR" altLang="en-US" dirty="0"/>
              <a:t>은</a:t>
            </a:r>
            <a:r>
              <a:rPr lang="en-US" altLang="ko-KR" dirty="0"/>
              <a:t> </a:t>
            </a:r>
            <a:r>
              <a:rPr lang="ko-KR" altLang="en-US" dirty="0"/>
              <a:t>완전히 </a:t>
            </a:r>
            <a:r>
              <a:rPr lang="ko-KR" altLang="en-US" dirty="0" err="1"/>
              <a:t>벨만최적방정식으로</a:t>
            </a:r>
            <a:r>
              <a:rPr lang="ko-KR" altLang="en-US" dirty="0"/>
              <a:t> 표현할 수 있다</a:t>
            </a:r>
            <a:r>
              <a:rPr lang="en-US" altLang="ko-KR" dirty="0"/>
              <a:t>.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AC9DFBB-FA2A-49EF-807F-09D811D77FC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/>
              <a:t>마르코프</a:t>
            </a:r>
            <a:r>
              <a:rPr lang="en-US" altLang="ko-KR" dirty="0"/>
              <a:t>-</a:t>
            </a:r>
            <a:r>
              <a:rPr lang="ko-KR" altLang="en-US" dirty="0"/>
              <a:t>의사결정 과정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C827B06-2DEA-4DE6-8925-C5284519615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err="1"/>
              <a:t>벨만</a:t>
            </a:r>
            <a:r>
              <a:rPr lang="ko-KR" altLang="en-US" dirty="0"/>
              <a:t> 최적 방정식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590FAE8C-D34E-40AC-9874-2DB7F621DB9E}"/>
                  </a:ext>
                </a:extLst>
              </p:cNvPr>
              <p:cNvSpPr/>
              <p:nvPr/>
            </p:nvSpPr>
            <p:spPr>
              <a:xfrm>
                <a:off x="3509704" y="4199200"/>
                <a:ext cx="685800" cy="6858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ko-KR" altLang="en-US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590FAE8C-D34E-40AC-9874-2DB7F621DB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9704" y="4199200"/>
                <a:ext cx="685800" cy="6858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ABC1F0DD-D981-471D-88D0-2C6F5D8953F7}"/>
                  </a:ext>
                </a:extLst>
              </p:cNvPr>
              <p:cNvSpPr/>
              <p:nvPr/>
            </p:nvSpPr>
            <p:spPr>
              <a:xfrm>
                <a:off x="5489331" y="3457648"/>
                <a:ext cx="685800" cy="685800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ABC1F0DD-D981-471D-88D0-2C6F5D8953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9331" y="3457648"/>
                <a:ext cx="685800" cy="6858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8F552038-15C9-4A92-B5C6-D75CB2E51F6F}"/>
                  </a:ext>
                </a:extLst>
              </p:cNvPr>
              <p:cNvSpPr/>
              <p:nvPr/>
            </p:nvSpPr>
            <p:spPr>
              <a:xfrm>
                <a:off x="5489331" y="4885000"/>
                <a:ext cx="685800" cy="685800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8F552038-15C9-4A92-B5C6-D75CB2E51F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9331" y="4885000"/>
                <a:ext cx="685800" cy="6858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FE1C72C3-86AA-49CD-8DAF-224D6A01BE62}"/>
              </a:ext>
            </a:extLst>
          </p:cNvPr>
          <p:cNvCxnSpPr>
            <a:stCxn id="6" idx="6"/>
            <a:endCxn id="7" idx="2"/>
          </p:cNvCxnSpPr>
          <p:nvPr/>
        </p:nvCxnSpPr>
        <p:spPr>
          <a:xfrm flipV="1">
            <a:off x="4195504" y="3800548"/>
            <a:ext cx="1293827" cy="7415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8B56BA36-D7F7-48D3-BB6C-1992152ACB3B}"/>
              </a:ext>
            </a:extLst>
          </p:cNvPr>
          <p:cNvCxnSpPr>
            <a:stCxn id="6" idx="6"/>
            <a:endCxn id="8" idx="2"/>
          </p:cNvCxnSpPr>
          <p:nvPr/>
        </p:nvCxnSpPr>
        <p:spPr>
          <a:xfrm>
            <a:off x="4195504" y="4542100"/>
            <a:ext cx="1293827" cy="685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496EA678-B461-4F77-A322-2DDFC2717B4B}"/>
                  </a:ext>
                </a:extLst>
              </p:cNvPr>
              <p:cNvSpPr/>
              <p:nvPr/>
            </p:nvSpPr>
            <p:spPr>
              <a:xfrm>
                <a:off x="4956367" y="3959475"/>
                <a:ext cx="624723" cy="3895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496EA678-B461-4F77-A322-2DDFC2717B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6367" y="3959475"/>
                <a:ext cx="624723" cy="389530"/>
              </a:xfrm>
              <a:prstGeom prst="rect">
                <a:avLst/>
              </a:prstGeom>
              <a:blipFill>
                <a:blip r:embed="rId6"/>
                <a:stretch>
                  <a:fillRect b="-15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366719AD-FBD2-49B5-9FA4-452DF50A146A}"/>
                  </a:ext>
                </a:extLst>
              </p:cNvPr>
              <p:cNvSpPr/>
              <p:nvPr/>
            </p:nvSpPr>
            <p:spPr>
              <a:xfrm>
                <a:off x="4956367" y="4654009"/>
                <a:ext cx="624722" cy="3895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366719AD-FBD2-49B5-9FA4-452DF50A14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6367" y="4654009"/>
                <a:ext cx="624722" cy="38953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D4B08B2D-E551-4A48-B3F1-89BD59CA0406}"/>
                  </a:ext>
                </a:extLst>
              </p:cNvPr>
              <p:cNvSpPr/>
              <p:nvPr/>
            </p:nvSpPr>
            <p:spPr>
              <a:xfrm>
                <a:off x="4282358" y="3635587"/>
                <a:ext cx="101611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D4B08B2D-E551-4A48-B3F1-89BD59CA04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2358" y="3635587"/>
                <a:ext cx="1016112" cy="369332"/>
              </a:xfrm>
              <a:prstGeom prst="rect">
                <a:avLst/>
              </a:prstGeom>
              <a:blipFill>
                <a:blip r:embed="rId8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A888027B-3F8A-49F1-94DB-12F3B53E90B1}"/>
                  </a:ext>
                </a:extLst>
              </p:cNvPr>
              <p:cNvSpPr/>
              <p:nvPr/>
            </p:nvSpPr>
            <p:spPr>
              <a:xfrm>
                <a:off x="4262184" y="4950595"/>
                <a:ext cx="101611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A888027B-3F8A-49F1-94DB-12F3B53E90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2184" y="4950595"/>
                <a:ext cx="1016112" cy="369332"/>
              </a:xfrm>
              <a:prstGeom prst="rect">
                <a:avLst/>
              </a:prstGeom>
              <a:blipFill>
                <a:blip r:embed="rId9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8BD5899-E87F-4762-B71A-477534BED33B}"/>
              </a:ext>
            </a:extLst>
          </p:cNvPr>
          <p:cNvCxnSpPr>
            <a:cxnSpLocks/>
            <a:endCxn id="21" idx="2"/>
          </p:cNvCxnSpPr>
          <p:nvPr/>
        </p:nvCxnSpPr>
        <p:spPr>
          <a:xfrm flipV="1">
            <a:off x="6172979" y="4935033"/>
            <a:ext cx="1306354" cy="3330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EB7FA34-FED3-40C3-AFB2-18035A69973A}"/>
              </a:ext>
            </a:extLst>
          </p:cNvPr>
          <p:cNvCxnSpPr>
            <a:cxnSpLocks/>
            <a:endCxn id="22" idx="2"/>
          </p:cNvCxnSpPr>
          <p:nvPr/>
        </p:nvCxnSpPr>
        <p:spPr>
          <a:xfrm>
            <a:off x="6172757" y="5249671"/>
            <a:ext cx="1306576" cy="43600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CD6AF5C6-E7D8-4443-9F9D-54508FECC3E9}"/>
              </a:ext>
            </a:extLst>
          </p:cNvPr>
          <p:cNvCxnSpPr>
            <a:cxnSpLocks/>
            <a:endCxn id="19" idx="2"/>
          </p:cNvCxnSpPr>
          <p:nvPr/>
        </p:nvCxnSpPr>
        <p:spPr>
          <a:xfrm flipV="1">
            <a:off x="6172979" y="3421422"/>
            <a:ext cx="1306354" cy="36449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EA7DE4E-1063-454C-8FEA-E4DFBABC692E}"/>
              </a:ext>
            </a:extLst>
          </p:cNvPr>
          <p:cNvCxnSpPr>
            <a:cxnSpLocks/>
            <a:endCxn id="20" idx="2"/>
          </p:cNvCxnSpPr>
          <p:nvPr/>
        </p:nvCxnSpPr>
        <p:spPr>
          <a:xfrm>
            <a:off x="6172757" y="3766802"/>
            <a:ext cx="1306576" cy="4045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9A92F222-DE8C-4403-B5A0-1C0A2CEBAC97}"/>
                  </a:ext>
                </a:extLst>
              </p:cNvPr>
              <p:cNvSpPr/>
              <p:nvPr/>
            </p:nvSpPr>
            <p:spPr>
              <a:xfrm>
                <a:off x="7479333" y="3078522"/>
                <a:ext cx="685800" cy="6858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9A92F222-DE8C-4403-B5A0-1C0A2CEBAC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9333" y="3078522"/>
                <a:ext cx="685800" cy="6858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5E0E17F6-5D3E-44BF-B0AA-56BDB799C4FD}"/>
                  </a:ext>
                </a:extLst>
              </p:cNvPr>
              <p:cNvSpPr/>
              <p:nvPr/>
            </p:nvSpPr>
            <p:spPr>
              <a:xfrm>
                <a:off x="7479333" y="3828424"/>
                <a:ext cx="685800" cy="685800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5E0E17F6-5D3E-44BF-B0AA-56BDB799C4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9333" y="3828424"/>
                <a:ext cx="685800" cy="68580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3480EDE3-313B-4B7F-8419-3947356B5471}"/>
                  </a:ext>
                </a:extLst>
              </p:cNvPr>
              <p:cNvSpPr/>
              <p:nvPr/>
            </p:nvSpPr>
            <p:spPr>
              <a:xfrm>
                <a:off x="7479333" y="4592133"/>
                <a:ext cx="685800" cy="6858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3480EDE3-313B-4B7F-8419-3947356B54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9333" y="4592133"/>
                <a:ext cx="685800" cy="68580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748154B3-F2C0-4CE1-9ECB-2254B76B0225}"/>
                  </a:ext>
                </a:extLst>
              </p:cNvPr>
              <p:cNvSpPr/>
              <p:nvPr/>
            </p:nvSpPr>
            <p:spPr>
              <a:xfrm>
                <a:off x="7479333" y="5342772"/>
                <a:ext cx="685800" cy="685800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748154B3-F2C0-4CE1-9ECB-2254B76B02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9333" y="5342772"/>
                <a:ext cx="685800" cy="685800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F15067D8-7709-4D07-ACDE-3A46B16F0657}"/>
                  </a:ext>
                </a:extLst>
              </p:cNvPr>
              <p:cNvSpPr/>
              <p:nvPr/>
            </p:nvSpPr>
            <p:spPr>
              <a:xfrm>
                <a:off x="6542218" y="3188997"/>
                <a:ext cx="653256" cy="4223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1" dirty="0">
                              <a:latin typeface="Cambria Math" panose="02040503050406030204" pitchFamily="18" charset="0"/>
                            </a:rPr>
                            <m:t>𝐏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sSub>
                            <m:sSubPr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F15067D8-7709-4D07-ACDE-3A46B16F06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2218" y="3188997"/>
                <a:ext cx="653256" cy="422360"/>
              </a:xfrm>
              <a:prstGeom prst="rect">
                <a:avLst/>
              </a:prstGeom>
              <a:blipFill>
                <a:blip r:embed="rId14"/>
                <a:stretch>
                  <a:fillRect b="-144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1F2D2753-E281-4B03-9470-813D9FE1A290}"/>
                  </a:ext>
                </a:extLst>
              </p:cNvPr>
              <p:cNvSpPr/>
              <p:nvPr/>
            </p:nvSpPr>
            <p:spPr>
              <a:xfrm>
                <a:off x="6542218" y="3980314"/>
                <a:ext cx="652999" cy="4223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1" dirty="0">
                              <a:latin typeface="Cambria Math" panose="02040503050406030204" pitchFamily="18" charset="0"/>
                            </a:rPr>
                            <m:t>𝐏</m:t>
                          </m:r>
                        </m:e>
                        <m:sub>
                          <m:r>
                            <a:rPr lang="en-US" altLang="ko-KR" b="1" i="1" dirty="0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sSub>
                            <m:sSubPr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1F2D2753-E281-4B03-9470-813D9FE1A2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2218" y="3980314"/>
                <a:ext cx="652999" cy="42236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7C19DD14-E2AC-4787-BBA0-CF6BF5782B13}"/>
                  </a:ext>
                </a:extLst>
              </p:cNvPr>
              <p:cNvSpPr/>
              <p:nvPr/>
            </p:nvSpPr>
            <p:spPr>
              <a:xfrm>
                <a:off x="6542218" y="4623673"/>
                <a:ext cx="653256" cy="4236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1" dirty="0">
                              <a:latin typeface="Cambria Math" panose="02040503050406030204" pitchFamily="18" charset="0"/>
                            </a:rPr>
                            <m:t>𝐏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sSub>
                            <m:sSubPr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7C19DD14-E2AC-4787-BBA0-CF6BF5782B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2218" y="4623673"/>
                <a:ext cx="653256" cy="42364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7D98D174-58C6-4603-97AE-1F564113F897}"/>
                  </a:ext>
                </a:extLst>
              </p:cNvPr>
              <p:cNvSpPr/>
              <p:nvPr/>
            </p:nvSpPr>
            <p:spPr>
              <a:xfrm>
                <a:off x="6542218" y="5537465"/>
                <a:ext cx="653256" cy="4223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1" dirty="0">
                              <a:latin typeface="Cambria Math" panose="02040503050406030204" pitchFamily="18" charset="0"/>
                            </a:rPr>
                            <m:t>𝐏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sSub>
                            <m:sSubPr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7D98D174-58C6-4603-97AE-1F564113F8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2218" y="5537465"/>
                <a:ext cx="653256" cy="42236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E7464BCC-9210-4CD0-9ECD-C5586B09F4ED}"/>
                  </a:ext>
                </a:extLst>
              </p:cNvPr>
              <p:cNvSpPr/>
              <p:nvPr/>
            </p:nvSpPr>
            <p:spPr>
              <a:xfrm>
                <a:off x="488156" y="6019170"/>
                <a:ext cx="11215688" cy="8217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400" i="1" dirty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altLang="ko-KR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ko-KR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altLang="ko-KR" sz="2400" i="1" dirty="0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ko-KR" sz="2400" dirty="0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en-US" altLang="ko-KR" sz="2400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lim>
                      </m:limLow>
                      <m:sSub>
                        <m:sSubPr>
                          <m:ctrlPr>
                            <a:rPr lang="en-US" altLang="ko-KR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2400" i="1" dirty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ko-KR" sz="2400" i="1" dirty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r>
                        <a:rPr lang="en-US" altLang="ko-KR" sz="24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sz="24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sz="2400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24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2400" dirty="0"/>
              </a:p>
              <a:p>
                <a:pPr algn="ctr"/>
                <a:r>
                  <a:rPr lang="ko-KR" altLang="en-US" sz="1600" dirty="0"/>
                  <a:t>이 행동</a:t>
                </a:r>
                <a:r>
                  <a:rPr lang="en-US" altLang="ko-KR" sz="1600" dirty="0"/>
                  <a:t>(action) </a:t>
                </a:r>
                <a:r>
                  <a:rPr lang="ko-KR" altLang="en-US" sz="1600" dirty="0"/>
                  <a:t>을 했을 때 </a:t>
                </a:r>
                <a:r>
                  <a:rPr lang="en-US" altLang="ko-KR" sz="1600" dirty="0"/>
                  <a:t>X</a:t>
                </a:r>
                <a:r>
                  <a:rPr lang="ko-KR" altLang="en-US" sz="1600" dirty="0"/>
                  <a:t> 이고 저 행동</a:t>
                </a:r>
                <a:r>
                  <a:rPr lang="en-US" altLang="ko-KR" sz="1600" dirty="0"/>
                  <a:t> </a:t>
                </a:r>
                <a:r>
                  <a:rPr lang="ko-KR" altLang="en-US" sz="1600" dirty="0"/>
                  <a:t>을 했을 때 </a:t>
                </a:r>
                <a:r>
                  <a:rPr lang="en-US" altLang="ko-KR" sz="1600" dirty="0"/>
                  <a:t>x </a:t>
                </a:r>
                <a:r>
                  <a:rPr lang="ko-KR" altLang="en-US" sz="1600" dirty="0"/>
                  <a:t>라면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1600" i="1" dirty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altLang="ko-KR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ko-KR" altLang="en-US" sz="1600" dirty="0"/>
                  <a:t> 는 </a:t>
                </a:r>
                <a:r>
                  <a:rPr lang="en-US" altLang="ko-KR" sz="1600" dirty="0"/>
                  <a:t>X </a:t>
                </a:r>
                <a:r>
                  <a:rPr lang="ko-KR" altLang="en-US" sz="1600" dirty="0"/>
                  <a:t>이다</a:t>
                </a:r>
                <a:endParaRPr lang="ko-KR" altLang="en-US" sz="2400" dirty="0"/>
              </a:p>
            </p:txBody>
          </p:sp>
        </mc:Choice>
        <mc:Fallback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E7464BCC-9210-4CD0-9ECD-C5586B09F4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156" y="6019170"/>
                <a:ext cx="11215688" cy="821763"/>
              </a:xfrm>
              <a:prstGeom prst="rect">
                <a:avLst/>
              </a:prstGeom>
              <a:blipFill>
                <a:blip r:embed="rId18"/>
                <a:stretch>
                  <a:fillRect b="-81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356EFEAF-6475-4B72-954B-FECDFA94C8AF}"/>
                  </a:ext>
                </a:extLst>
              </p:cNvPr>
              <p:cNvSpPr/>
              <p:nvPr/>
            </p:nvSpPr>
            <p:spPr>
              <a:xfrm>
                <a:off x="5273532" y="5623360"/>
                <a:ext cx="10854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1" i="1" dirty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en-US" altLang="ko-KR" b="1" i="1" dirty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r>
                        <a:rPr lang="en-US" altLang="ko-KR" b="1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1" i="1" dirty="0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altLang="ko-KR" b="1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b="1" i="1" dirty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altLang="ko-KR" b="1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356EFEAF-6475-4B72-954B-FECDFA94C8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3532" y="5623360"/>
                <a:ext cx="1085489" cy="369332"/>
              </a:xfrm>
              <a:prstGeom prst="rect">
                <a:avLst/>
              </a:prstGeom>
              <a:blipFill>
                <a:blip r:embed="rId19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84E56977-AA61-476F-AC93-875988D927BC}"/>
                  </a:ext>
                </a:extLst>
              </p:cNvPr>
              <p:cNvSpPr/>
              <p:nvPr/>
            </p:nvSpPr>
            <p:spPr>
              <a:xfrm>
                <a:off x="3422535" y="4874172"/>
                <a:ext cx="80259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dirty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ko-KR" b="1" i="1" dirty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altLang="ko-KR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1" dirty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</m:oMath>
                  </m:oMathPara>
                </a14:m>
                <a:endParaRPr lang="ko-KR" altLang="en-US" b="1" dirty="0"/>
              </a:p>
            </p:txBody>
          </p:sp>
        </mc:Choice>
        <mc:Fallback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84E56977-AA61-476F-AC93-875988D927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2535" y="4874172"/>
                <a:ext cx="802592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117648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FC89491E-CEA1-4F0B-84BE-D705720DB56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MDP </a:t>
                </a:r>
                <a:r>
                  <a:rPr lang="ko-KR" altLang="en-US" dirty="0"/>
                  <a:t>를 위한 </a:t>
                </a:r>
                <a:r>
                  <a:rPr lang="ko-KR" altLang="en-US" dirty="0" err="1"/>
                  <a:t>벨만</a:t>
                </a:r>
                <a:r>
                  <a:rPr lang="ko-KR" altLang="en-US" dirty="0"/>
                  <a:t> 최적 방정식 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ko-KR" altLang="en-US" dirty="0"/>
                  <a:t> 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ko-KR" altLang="en-US" dirty="0"/>
                  <a:t> 의 관계 </a:t>
                </a:r>
                <a:r>
                  <a:rPr lang="en-US" altLang="ko-KR" dirty="0"/>
                  <a:t>(2)</a:t>
                </a:r>
                <a:endParaRPr lang="ko-KR" altLang="en-US" dirty="0"/>
              </a:p>
            </p:txBody>
          </p:sp>
        </mc:Choice>
        <mc:Fallback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FC89491E-CEA1-4F0B-84BE-D705720DB5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532" t="-13043" b="-2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58095FA-31C7-49A8-9E6E-BB947CF25D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ko-KR" dirty="0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lim>
                      </m:limLow>
                      <m:sSub>
                        <m:sSub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pPr marL="0" indent="0" algn="ctr">
                  <a:buNone/>
                </a:pPr>
                <a:r>
                  <a:rPr lang="ko-KR" altLang="en-US" sz="1600" dirty="0"/>
                  <a:t>이 행동</a:t>
                </a:r>
                <a:r>
                  <a:rPr lang="en-US" altLang="ko-KR" sz="1600" dirty="0"/>
                  <a:t>(action) </a:t>
                </a:r>
                <a:r>
                  <a:rPr lang="ko-KR" altLang="en-US" sz="1600" dirty="0"/>
                  <a:t>을 했을 때 </a:t>
                </a:r>
                <a:r>
                  <a:rPr lang="en-US" altLang="ko-KR" sz="1600" dirty="0"/>
                  <a:t>X</a:t>
                </a:r>
                <a:r>
                  <a:rPr lang="ko-KR" altLang="en-US" sz="1600" dirty="0"/>
                  <a:t> 이고 저 행동</a:t>
                </a:r>
                <a:r>
                  <a:rPr lang="en-US" altLang="ko-KR" sz="1600" dirty="0"/>
                  <a:t> </a:t>
                </a:r>
                <a:r>
                  <a:rPr lang="ko-KR" altLang="en-US" sz="1600" dirty="0"/>
                  <a:t>을 했을 때 </a:t>
                </a:r>
                <a:r>
                  <a:rPr lang="en-US" altLang="ko-KR" sz="1600" dirty="0"/>
                  <a:t>x </a:t>
                </a:r>
                <a:r>
                  <a:rPr lang="ko-KR" altLang="en-US" sz="1600" dirty="0"/>
                  <a:t>라면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1600" i="1" dirty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altLang="ko-KR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ko-KR" altLang="en-US" sz="1600" dirty="0"/>
                  <a:t> 는 </a:t>
                </a:r>
                <a:r>
                  <a:rPr lang="en-US" altLang="ko-KR" sz="1600" dirty="0"/>
                  <a:t>X </a:t>
                </a:r>
                <a:r>
                  <a:rPr lang="ko-KR" altLang="en-US" sz="1600" dirty="0"/>
                  <a:t>이다</a:t>
                </a:r>
                <a:endParaRPr lang="en-US" altLang="ko-KR" sz="1600" dirty="0"/>
              </a:p>
              <a:p>
                <a:pPr algn="ctr"/>
                <a:endParaRPr lang="en-US" altLang="ko-KR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𝛾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Sup>
                                <m:sSubSupPr>
                                  <m:ctrlP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sSup>
                                    <m:sSupPr>
                                      <m:ctrlPr>
                                        <a:rPr lang="en-US" altLang="ko-KR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 dirty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altLang="ko-KR" i="1" dirty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  <m:sup>
                                  <m: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p>
                              </m:sSubSup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altLang="ko-KR" dirty="0"/>
                            <m:t> </m:t>
                          </m:r>
                        </m:e>
                      </m:nary>
                    </m:oMath>
                  </m:oMathPara>
                </a14:m>
                <a:endParaRPr lang="en-US" altLang="ko-KR" dirty="0"/>
              </a:p>
              <a:p>
                <a:pPr marL="0" indent="0" algn="ctr">
                  <a:buNone/>
                </a:pPr>
                <a:r>
                  <a:rPr lang="ko-KR" altLang="en-US" sz="1600" dirty="0"/>
                  <a:t>이 행동을 했을 때의 최적행동평가는 그 행동에 대한 보상에</a:t>
                </a:r>
                <a:r>
                  <a:rPr lang="en-US" altLang="ko-KR" sz="1600" dirty="0"/>
                  <a:t>, </a:t>
                </a:r>
                <a:r>
                  <a:rPr lang="ko-KR" altLang="en-US" sz="1600" dirty="0" err="1"/>
                  <a:t>감쇠된</a:t>
                </a:r>
                <a:endParaRPr lang="en-US" altLang="ko-KR" sz="1600" dirty="0"/>
              </a:p>
              <a:p>
                <a:pPr marL="0" indent="0" algn="ctr">
                  <a:buNone/>
                </a:pPr>
                <a:r>
                  <a:rPr lang="ko-KR" altLang="en-US" sz="1600" dirty="0"/>
                  <a:t> </a:t>
                </a:r>
                <a:r>
                  <a:rPr lang="en-US" altLang="ko-KR" sz="1600" dirty="0"/>
                  <a:t>(</a:t>
                </a:r>
                <a:r>
                  <a:rPr lang="ko-KR" altLang="en-US" sz="1600" dirty="0"/>
                  <a:t>그 다음 상황평가가 나올 확률 </a:t>
                </a:r>
                <a:r>
                  <a:rPr lang="en-US" altLang="ko-KR" sz="1600" dirty="0"/>
                  <a:t>* </a:t>
                </a:r>
                <a:r>
                  <a:rPr lang="ko-KR" altLang="en-US" sz="1600" dirty="0"/>
                  <a:t>최적상황평가들</a:t>
                </a:r>
                <a:r>
                  <a:rPr lang="en-US" altLang="ko-KR" sz="1600" dirty="0"/>
                  <a:t>)</a:t>
                </a:r>
                <a:r>
                  <a:rPr lang="ko-KR" altLang="en-US" sz="1600" dirty="0"/>
                  <a:t>의 총합</a:t>
                </a:r>
                <a:endParaRPr lang="en-US" altLang="ko-KR" sz="1600" dirty="0"/>
              </a:p>
              <a:p>
                <a:pPr algn="ctr"/>
                <a:endParaRPr lang="en-US" altLang="ko-KR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ko-KR" dirty="0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lim>
                      </m:limLow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𝛾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Sup>
                                <m:sSubSupPr>
                                  <m:ctrlP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sSup>
                                    <m:sSupPr>
                                      <m:ctrlPr>
                                        <a:rPr lang="en-US" altLang="ko-KR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 dirty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altLang="ko-KR" i="1" dirty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  <m:sup>
                                  <m: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p>
                              </m:sSubSup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′)</m:t>
                          </m:r>
                        </m:e>
                      </m:nary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dirty="0"/>
              </a:p>
              <a:p>
                <a:pPr marL="0" indent="0" algn="ctr">
                  <a:buNone/>
                </a:pPr>
                <a:r>
                  <a:rPr lang="en-US" altLang="ko-KR" sz="1600" dirty="0"/>
                  <a:t>(1) </a:t>
                </a:r>
                <a:r>
                  <a:rPr lang="ko-KR" altLang="en-US" sz="1600" dirty="0"/>
                  <a:t>식과 </a:t>
                </a:r>
                <a:r>
                  <a:rPr lang="en-US" altLang="ko-KR" sz="1600" dirty="0"/>
                  <a:t>(2) </a:t>
                </a:r>
                <a:r>
                  <a:rPr lang="ko-KR" altLang="en-US" sz="1600" dirty="0"/>
                  <a:t>식을</a:t>
                </a:r>
                <a:r>
                  <a:rPr lang="en-US" altLang="ko-KR" sz="1600" dirty="0"/>
                  <a:t> </a:t>
                </a:r>
                <a:r>
                  <a:rPr lang="ko-KR" altLang="en-US" sz="1600" dirty="0"/>
                  <a:t>합친 식</a:t>
                </a:r>
                <a:endParaRPr lang="en-US" altLang="ko-KR" sz="16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58095FA-31C7-49A8-9E6E-BB947CF25D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32C5BC-A124-4DA7-BA57-79A9419579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/>
              <a:t>마르코프</a:t>
            </a:r>
            <a:r>
              <a:rPr lang="en-US" altLang="ko-KR" dirty="0"/>
              <a:t>-</a:t>
            </a:r>
            <a:r>
              <a:rPr lang="ko-KR" altLang="en-US" dirty="0"/>
              <a:t>의사결정 과정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2233B48-A102-4AD3-8E0D-3C4724E9033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err="1"/>
              <a:t>벨만</a:t>
            </a:r>
            <a:r>
              <a:rPr lang="ko-KR" altLang="en-US" dirty="0"/>
              <a:t> 최적 방정식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600277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98B9EA53-DE14-415E-9ED0-F8AA36CE783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예시 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학생의 인생 </a:t>
                </a:r>
                <a:r>
                  <a:rPr lang="ko-KR" altLang="en-US" dirty="0" err="1"/>
                  <a:t>마르코프</a:t>
                </a:r>
                <a:r>
                  <a:rPr lang="en-US" altLang="ko-KR" dirty="0"/>
                  <a:t>-</a:t>
                </a:r>
                <a:r>
                  <a:rPr lang="ko-KR" altLang="en-US" dirty="0"/>
                  <a:t>의사결정 과정에서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98B9EA53-DE14-415E-9ED0-F8AA36CE78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532" t="-13043" b="-2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3988DE7-2956-4123-AA58-D6CA0CCB5D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각 원의 값은</a:t>
                </a:r>
                <a:endParaRPr lang="en-US" altLang="ko-KR" dirty="0"/>
              </a:p>
              <a:p>
                <a:r>
                  <a:rPr lang="ko-KR" altLang="en-US" dirty="0"/>
                  <a:t>각 </a:t>
                </a:r>
                <a:r>
                  <a:rPr lang="en-US" altLang="ko-KR" dirty="0"/>
                  <a:t>state </a:t>
                </a:r>
                <a:r>
                  <a:rPr lang="ko-KR" altLang="en-US" dirty="0"/>
                  <a:t>의 최적 상황 평가 </a:t>
                </a:r>
                <a:r>
                  <a:rPr lang="ko-KR" altLang="en-US" dirty="0" err="1"/>
                  <a:t>함수값</a:t>
                </a:r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optimal state value function</a:t>
                </a:r>
              </a:p>
              <a:p>
                <a:r>
                  <a:rPr lang="en-US" altLang="ko-KR" dirty="0"/>
                  <a:t>? </a:t>
                </a:r>
                <a:r>
                  <a:rPr lang="ko-KR" altLang="en-US" dirty="0" err="1"/>
                  <a:t>를계산해</a:t>
                </a:r>
                <a:r>
                  <a:rPr lang="ko-KR" altLang="en-US" dirty="0"/>
                  <a:t> 보자</a:t>
                </a: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ko-KR" dirty="0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lim>
                      </m:limLow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𝛾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Sup>
                                <m:sSubSupPr>
                                  <m:ctrlP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sSup>
                                    <m:sSupPr>
                                      <m:ctrlPr>
                                        <a:rPr lang="en-US" altLang="ko-KR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 dirty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altLang="ko-KR" i="1" dirty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  <m:sup>
                                  <m: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p>
                              </m:sSubSup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′)</m:t>
                          </m:r>
                        </m:e>
                      </m:nary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3988DE7-2956-4123-AA58-D6CA0CCB5D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15" t="-18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CA008E2-3BEC-4135-910E-97D807E9AC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/>
              <a:t>마르코프</a:t>
            </a:r>
            <a:r>
              <a:rPr lang="en-US" altLang="ko-KR" dirty="0"/>
              <a:t>-</a:t>
            </a:r>
            <a:r>
              <a:rPr lang="ko-KR" altLang="en-US" dirty="0"/>
              <a:t>의사결정 과정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06DF112-89AF-4648-87CD-BA072928D04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err="1"/>
              <a:t>벨만</a:t>
            </a:r>
            <a:r>
              <a:rPr lang="ko-KR" altLang="en-US" dirty="0"/>
              <a:t> 최적 방정식</a:t>
            </a:r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E3FA98D-2420-4A10-A7D1-6AA60293FC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2150" y="1557980"/>
            <a:ext cx="6419850" cy="5300020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349DAC39-177D-426C-A717-FB66DCA19F74}"/>
              </a:ext>
            </a:extLst>
          </p:cNvPr>
          <p:cNvSpPr/>
          <p:nvPr/>
        </p:nvSpPr>
        <p:spPr>
          <a:xfrm>
            <a:off x="6743700" y="4324349"/>
            <a:ext cx="819151" cy="819151"/>
          </a:xfrm>
          <a:prstGeom prst="ellipse">
            <a:avLst/>
          </a:prstGeom>
          <a:solidFill>
            <a:srgbClr val="FF43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387BD5B-E2A0-444A-97C1-D16902390F6A}"/>
              </a:ext>
            </a:extLst>
          </p:cNvPr>
          <p:cNvSpPr/>
          <p:nvPr/>
        </p:nvSpPr>
        <p:spPr>
          <a:xfrm>
            <a:off x="8543925" y="1638678"/>
            <a:ext cx="2667000" cy="419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279352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F39AC9-B13A-4028-AC62-B7DE29356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어떻게 </a:t>
            </a:r>
            <a:r>
              <a:rPr lang="ko-KR" altLang="en-US" dirty="0" err="1"/>
              <a:t>벨만</a:t>
            </a:r>
            <a:r>
              <a:rPr lang="ko-KR" altLang="en-US" dirty="0"/>
              <a:t> 최적 방정식을 풀 수 있을까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C24783C-8126-4C94-B345-5A18A28E3F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ko-KR" i="1" dirty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ko-KR" i="1" dirty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ko-KR" dirty="0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𝑎</m:t>
                        </m:r>
                      </m:lim>
                    </m:limLow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altLang="ko-KR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ko-KR" i="1" dirty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ko-KR" i="1" dirty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  <m:r>
                      <a:rPr lang="en-US" altLang="ko-KR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𝛾</m:t>
                    </m:r>
                    <m:nary>
                      <m:naryPr>
                        <m:chr m:val="∑"/>
                        <m:limLoc m:val="undOvr"/>
                        <m:grow m:val="on"/>
                        <m:supHide m:val="on"/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Sup>
                              <m:sSubSupPr>
                                <m:ctrlP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sSup>
                                  <m:sSupPr>
                                    <m:ctrlPr>
                                      <a:rPr lang="en-US" altLang="ko-KR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i="1" dirty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altLang="ko-KR" i="1" dirty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sub>
                              <m:sup>
                                <m: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p>
                            </m:sSubSup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′)</m:t>
                        </m:r>
                        <m:r>
                          <m:rPr>
                            <m:nor/>
                          </m:rPr>
                          <a:rPr lang="en-US" altLang="ko-KR" dirty="0"/>
                          <m:t> </m:t>
                        </m:r>
                      </m:e>
                    </m:nary>
                  </m:oMath>
                </a14:m>
                <a:endParaRPr lang="en-US" altLang="ko-KR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altLang="ko-KR" i="1" dirty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ko-KR" i="1" dirty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ko-KR" dirty="0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𝑎</m:t>
                        </m:r>
                      </m:lim>
                    </m:limLow>
                    <m:r>
                      <a:rPr lang="en-US" altLang="ko-KR" i="1" dirty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  <m:r>
                      <a:rPr lang="en-US" altLang="ko-KR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𝛾</m:t>
                    </m:r>
                    <m:nary>
                      <m:naryPr>
                        <m:chr m:val="∑"/>
                        <m:limLoc m:val="undOvr"/>
                        <m:grow m:val="on"/>
                        <m:supHide m:val="on"/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Sup>
                              <m:sSubSupPr>
                                <m:ctrlP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sSup>
                                  <m:sSupPr>
                                    <m:ctrlPr>
                                      <a:rPr lang="en-US" altLang="ko-KR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i="1" dirty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altLang="ko-KR" i="1" dirty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sub>
                              <m:sup>
                                <m: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p>
                            </m:sSubSup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′)</m:t>
                        </m:r>
                      </m:e>
                    </m:nary>
                    <m:r>
                      <a:rPr lang="en-US" altLang="ko-KR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marL="0" indent="0">
                  <a:buNone/>
                </a:pPr>
                <a:r>
                  <a:rPr lang="ko-KR" altLang="en-US" sz="2000" dirty="0"/>
                  <a:t>이 식들은 모두 </a:t>
                </a:r>
                <a:r>
                  <a:rPr lang="en-US" altLang="ko-KR" sz="2000" dirty="0"/>
                  <a:t>max </a:t>
                </a:r>
                <a:r>
                  <a:rPr lang="ko-KR" altLang="en-US" sz="2000" dirty="0"/>
                  <a:t>항때문에 비선형식이다</a:t>
                </a:r>
                <a:r>
                  <a:rPr lang="en-US" altLang="ko-KR" sz="2000" dirty="0"/>
                  <a:t>.</a:t>
                </a:r>
              </a:p>
              <a:p>
                <a:pPr marL="0" indent="0">
                  <a:buNone/>
                </a:pPr>
                <a:r>
                  <a:rPr lang="ko-KR" altLang="en-US" sz="2000" dirty="0"/>
                  <a:t>일반적으로 행렬로 바꾸어 한번에 푸는 것이 불가능하다</a:t>
                </a:r>
                <a:r>
                  <a:rPr lang="en-US" altLang="ko-KR" sz="2000" dirty="0"/>
                  <a:t>. (No closed form solution!)</a:t>
                </a:r>
              </a:p>
              <a:p>
                <a:pPr marL="0" indent="0">
                  <a:buNone/>
                </a:pPr>
                <a:r>
                  <a:rPr lang="ko-KR" altLang="en-US" sz="2000" dirty="0"/>
                  <a:t>따라서 많은 반복을 통한 해결방법</a:t>
                </a:r>
                <a:r>
                  <a:rPr lang="en-US" altLang="ko-KR" sz="2000" dirty="0"/>
                  <a:t>(iterative solution methods)</a:t>
                </a:r>
                <a:r>
                  <a:rPr lang="ko-KR" altLang="en-US" sz="2000" dirty="0"/>
                  <a:t>을 채택한다</a:t>
                </a:r>
                <a:r>
                  <a:rPr lang="en-US" altLang="ko-KR" sz="2000" dirty="0"/>
                  <a:t>.</a:t>
                </a:r>
              </a:p>
              <a:p>
                <a:pPr marL="0" indent="0">
                  <a:buNone/>
                </a:pPr>
                <a:r>
                  <a:rPr lang="ko-KR" altLang="en-US" sz="2000" dirty="0"/>
                  <a:t>그 종류는 다음과 같다</a:t>
                </a:r>
                <a:r>
                  <a:rPr lang="en-US" altLang="ko-KR" sz="2000" dirty="0"/>
                  <a:t>.</a:t>
                </a:r>
                <a:endParaRPr lang="en-US" altLang="ko-KR" dirty="0"/>
              </a:p>
              <a:p>
                <a:pPr>
                  <a:buFontTx/>
                  <a:buChar char="-"/>
                </a:pPr>
                <a:r>
                  <a:rPr lang="en-US" altLang="ko-KR" sz="2000" dirty="0"/>
                  <a:t>[</a:t>
                </a:r>
                <a:r>
                  <a:rPr lang="ko-KR" altLang="en-US" sz="2000" dirty="0"/>
                  <a:t>동적 프로그래밍</a:t>
                </a:r>
                <a:r>
                  <a:rPr lang="en-US" altLang="ko-KR" sz="2000" dirty="0"/>
                  <a:t>(Dynamic programming)</a:t>
                </a:r>
                <a:r>
                  <a:rPr lang="ko-KR" altLang="en-US" sz="2000" dirty="0"/>
                  <a:t>을 이용</a:t>
                </a:r>
                <a:r>
                  <a:rPr lang="en-US" altLang="ko-KR" sz="2000" dirty="0"/>
                  <a:t>] Value iteration, Policy Iteration</a:t>
                </a:r>
              </a:p>
              <a:p>
                <a:pPr>
                  <a:buFontTx/>
                  <a:buChar char="-"/>
                </a:pPr>
                <a:r>
                  <a:rPr lang="en-US" altLang="ko-KR" sz="2000" dirty="0"/>
                  <a:t>[</a:t>
                </a:r>
                <a:r>
                  <a:rPr lang="ko-KR" altLang="en-US" sz="2000" dirty="0"/>
                  <a:t>그 외</a:t>
                </a:r>
                <a:r>
                  <a:rPr lang="en-US" altLang="ko-KR" sz="2000" dirty="0"/>
                  <a:t>] Q-learning, </a:t>
                </a:r>
                <a:r>
                  <a:rPr lang="en-US" altLang="ko-KR" sz="2000" dirty="0" err="1"/>
                  <a:t>Sarsa</a:t>
                </a:r>
                <a:endParaRPr lang="en-US" altLang="ko-KR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C24783C-8126-4C94-B345-5A18A28E3F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07" t="-13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98F7DBD-0224-4E9B-978F-F3596E243CD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/>
              <a:t>마르코프</a:t>
            </a:r>
            <a:r>
              <a:rPr lang="en-US" altLang="ko-KR" dirty="0"/>
              <a:t>-</a:t>
            </a:r>
            <a:r>
              <a:rPr lang="ko-KR" altLang="en-US" dirty="0"/>
              <a:t>의사결정 과정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480969E-74BD-446C-B0AF-855D5AFAFB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err="1"/>
              <a:t>벨만</a:t>
            </a:r>
            <a:r>
              <a:rPr lang="ko-KR" altLang="en-US" dirty="0"/>
              <a:t> 최적 방정식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789179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04AFA8-00A1-4C02-8111-65158924D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정리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530B04-6A48-44DF-8427-89736B627E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CA118F7-8186-4B72-8BEB-F27A25410FA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477BF69-67D2-4B97-867A-549E69708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8434" y="1761369"/>
            <a:ext cx="2848433" cy="235732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DB76579-DFBF-4067-AC75-E5B21E6BA2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1028" y="1594231"/>
            <a:ext cx="2848433" cy="25591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9672EFC-386B-418B-A7DF-1304F1E1C1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5" y="1562103"/>
            <a:ext cx="2934984" cy="25591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95DA55FB-8829-4E5B-902D-6895C12AB8F1}"/>
              </a:ext>
            </a:extLst>
          </p:cNvPr>
          <p:cNvSpPr/>
          <p:nvPr/>
        </p:nvSpPr>
        <p:spPr>
          <a:xfrm>
            <a:off x="57071" y="4226471"/>
            <a:ext cx="12020628" cy="34262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bg1"/>
                </a:solidFill>
              </a:rPr>
              <a:t>마르코프</a:t>
            </a:r>
            <a:r>
              <a:rPr lang="ko-KR" altLang="en-US" sz="1400" dirty="0">
                <a:solidFill>
                  <a:schemeClr val="bg1"/>
                </a:solidFill>
              </a:rPr>
              <a:t> 과정</a:t>
            </a:r>
            <a:r>
              <a:rPr lang="en-US" altLang="ko-KR" sz="1400" dirty="0">
                <a:solidFill>
                  <a:schemeClr val="bg1"/>
                </a:solidFill>
              </a:rPr>
              <a:t> (Markov Process, Markov Chain) S, P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73298CC-B286-45BF-9727-5E7751283B1B}"/>
              </a:ext>
            </a:extLst>
          </p:cNvPr>
          <p:cNvSpPr/>
          <p:nvPr/>
        </p:nvSpPr>
        <p:spPr>
          <a:xfrm>
            <a:off x="3107753" y="4635831"/>
            <a:ext cx="2934984" cy="81871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마르코프</a:t>
            </a:r>
            <a:r>
              <a:rPr lang="en-US" altLang="ko-KR" sz="1400" dirty="0">
                <a:solidFill>
                  <a:schemeClr val="tx1"/>
                </a:solidFill>
              </a:rPr>
              <a:t>-</a:t>
            </a:r>
            <a:r>
              <a:rPr lang="ko-KR" altLang="en-US" sz="1400" dirty="0">
                <a:solidFill>
                  <a:schemeClr val="tx1"/>
                </a:solidFill>
              </a:rPr>
              <a:t>보상 과정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(MRP, Markov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Reward Process)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S, P, R, r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F364723-3234-4E60-99C2-A5F438DBFCB3}"/>
              </a:ext>
            </a:extLst>
          </p:cNvPr>
          <p:cNvSpPr/>
          <p:nvPr/>
        </p:nvSpPr>
        <p:spPr>
          <a:xfrm>
            <a:off x="6158435" y="4635829"/>
            <a:ext cx="5919264" cy="81871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bg1"/>
                </a:solidFill>
              </a:rPr>
              <a:t>마르코프</a:t>
            </a:r>
            <a:r>
              <a:rPr lang="en-US" altLang="ko-KR" sz="1400" dirty="0">
                <a:solidFill>
                  <a:schemeClr val="bg1"/>
                </a:solidFill>
              </a:rPr>
              <a:t>-</a:t>
            </a:r>
            <a:r>
              <a:rPr lang="ko-KR" altLang="en-US" sz="1400" dirty="0">
                <a:solidFill>
                  <a:schemeClr val="bg1"/>
                </a:solidFill>
              </a:rPr>
              <a:t>의사결정 과정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(MDP, Markov Decision Process)</a:t>
            </a: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S, A, P, R, r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17F0FC3-DC1B-4D73-8950-CBEE4DEE47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09117" y="1730731"/>
            <a:ext cx="2934984" cy="2387962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09229A74-3C57-4587-91A6-AAF75C319BE4}"/>
              </a:ext>
            </a:extLst>
          </p:cNvPr>
          <p:cNvSpPr/>
          <p:nvPr/>
        </p:nvSpPr>
        <p:spPr>
          <a:xfrm>
            <a:off x="6158435" y="5521279"/>
            <a:ext cx="2934984" cy="58097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벨만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기대 방정식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(Bellman Expectation Equation)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D224F2A-7273-4B6F-A239-BA77E576A2AF}"/>
              </a:ext>
            </a:extLst>
          </p:cNvPr>
          <p:cNvSpPr/>
          <p:nvPr/>
        </p:nvSpPr>
        <p:spPr>
          <a:xfrm>
            <a:off x="57071" y="4635829"/>
            <a:ext cx="2934984" cy="211412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풀어야 할 문제가 없음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그냥 존재하는 것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6CFE438-CB59-4325-96DE-AE045787C2B6}"/>
              </a:ext>
            </a:extLst>
          </p:cNvPr>
          <p:cNvSpPr/>
          <p:nvPr/>
        </p:nvSpPr>
        <p:spPr>
          <a:xfrm>
            <a:off x="3107753" y="5521279"/>
            <a:ext cx="2934984" cy="58097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벨만</a:t>
            </a:r>
            <a:r>
              <a:rPr lang="ko-KR" altLang="en-US" sz="1400" dirty="0">
                <a:solidFill>
                  <a:schemeClr val="tx1"/>
                </a:solidFill>
              </a:rPr>
              <a:t> 방정식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(Bellman Equation)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65881C3-6E9E-4511-B521-A0AA7F552988}"/>
              </a:ext>
            </a:extLst>
          </p:cNvPr>
          <p:cNvSpPr/>
          <p:nvPr/>
        </p:nvSpPr>
        <p:spPr>
          <a:xfrm>
            <a:off x="9142715" y="5521278"/>
            <a:ext cx="2934984" cy="58097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bg1"/>
                </a:solidFill>
              </a:rPr>
              <a:t>벨만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>
                <a:solidFill>
                  <a:schemeClr val="bg1"/>
                </a:solidFill>
              </a:rPr>
              <a:t>최적 방정식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(Bellman Optimal Equation)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BC3BDBD-2738-428E-B2EB-C2D52F5FD741}"/>
              </a:ext>
            </a:extLst>
          </p:cNvPr>
          <p:cNvSpPr/>
          <p:nvPr/>
        </p:nvSpPr>
        <p:spPr>
          <a:xfrm>
            <a:off x="3107753" y="6168980"/>
            <a:ext cx="5985666" cy="58097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선형식이므로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행렬로 접근하는 것이 가능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4C95631-58AD-47DC-9916-62D444EEFBF2}"/>
              </a:ext>
            </a:extLst>
          </p:cNvPr>
          <p:cNvSpPr/>
          <p:nvPr/>
        </p:nvSpPr>
        <p:spPr>
          <a:xfrm>
            <a:off x="9142715" y="6168979"/>
            <a:ext cx="2934984" cy="58097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반복적 방법론으로 접근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247A88CE-5B99-45C5-B795-6E057957FC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65911" y="3168428"/>
            <a:ext cx="1733550" cy="95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24104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4FD0B1-7341-4636-B5A4-551291D18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4" y="829428"/>
            <a:ext cx="11934825" cy="700547"/>
          </a:xfrm>
        </p:spPr>
        <p:txBody>
          <a:bodyPr/>
          <a:lstStyle/>
          <a:p>
            <a:r>
              <a:rPr lang="ko-KR" altLang="en-US" dirty="0"/>
              <a:t>큰 그림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DE1599-E029-4331-B788-E481B06CE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Part 1 - </a:t>
            </a:r>
            <a:r>
              <a:rPr lang="ko-KR" altLang="en-US" dirty="0"/>
              <a:t>강화학습의 기초</a:t>
            </a:r>
            <a:endParaRPr lang="en-US" altLang="ko-KR" dirty="0"/>
          </a:p>
          <a:p>
            <a:r>
              <a:rPr lang="en-US" altLang="ko-KR" sz="1600" dirty="0"/>
              <a:t>Lecture1. </a:t>
            </a:r>
            <a:r>
              <a:rPr lang="ko-KR" altLang="en-US" sz="1600" dirty="0"/>
              <a:t>강화학습의 소개</a:t>
            </a:r>
            <a:endParaRPr lang="en-US" altLang="ko-KR" sz="1600" dirty="0"/>
          </a:p>
          <a:p>
            <a:r>
              <a:rPr lang="en-US" altLang="ko-KR" sz="1600" b="1" dirty="0"/>
              <a:t>Lecture2. </a:t>
            </a:r>
            <a:r>
              <a:rPr lang="ko-KR" altLang="en-US" sz="1600" b="1" dirty="0" err="1"/>
              <a:t>마르코프</a:t>
            </a:r>
            <a:r>
              <a:rPr lang="ko-KR" altLang="en-US" sz="1600" b="1" dirty="0"/>
              <a:t> 의사결정 과정 </a:t>
            </a:r>
            <a:r>
              <a:rPr lang="en-US" altLang="ko-KR" sz="1600" b="1" dirty="0"/>
              <a:t>(Markov decision process, MDP)</a:t>
            </a:r>
          </a:p>
          <a:p>
            <a:r>
              <a:rPr lang="en-US" altLang="ko-KR" sz="1600" dirty="0"/>
              <a:t>Lecture3.</a:t>
            </a:r>
            <a:r>
              <a:rPr lang="ko-KR" altLang="en-US" sz="1600" dirty="0"/>
              <a:t> 동적 프로그래밍과 계획 문제 </a:t>
            </a:r>
            <a:r>
              <a:rPr lang="en-US" altLang="ko-KR" sz="1600" dirty="0"/>
              <a:t>(planning)</a:t>
            </a:r>
          </a:p>
          <a:p>
            <a:r>
              <a:rPr lang="en-US" altLang="ko-KR" sz="1600" dirty="0"/>
              <a:t>Lecture4. </a:t>
            </a:r>
            <a:r>
              <a:rPr lang="ko-KR" altLang="en-US" sz="1600" dirty="0"/>
              <a:t>환경예측 모델이 없는 </a:t>
            </a:r>
            <a:r>
              <a:rPr lang="en-US" altLang="ko-KR" sz="1600" dirty="0"/>
              <a:t>(model free) </a:t>
            </a:r>
            <a:r>
              <a:rPr lang="ko-KR" altLang="en-US" sz="1600" dirty="0"/>
              <a:t>경우의 예측 문제 </a:t>
            </a:r>
            <a:r>
              <a:rPr lang="en-US" altLang="ko-KR" sz="1600" dirty="0"/>
              <a:t>(prediction)</a:t>
            </a:r>
          </a:p>
          <a:p>
            <a:r>
              <a:rPr lang="en-US" altLang="ko-KR" sz="1600" dirty="0"/>
              <a:t>Lecture5. </a:t>
            </a:r>
            <a:r>
              <a:rPr lang="ko-KR" altLang="en-US" sz="1600" dirty="0"/>
              <a:t>환경예측 모델이 없는 </a:t>
            </a:r>
            <a:r>
              <a:rPr lang="en-US" altLang="ko-KR" sz="1600" dirty="0"/>
              <a:t>(model free) </a:t>
            </a:r>
            <a:r>
              <a:rPr lang="ko-KR" altLang="en-US" sz="1600" dirty="0"/>
              <a:t>경우의 제어 문제 </a:t>
            </a:r>
            <a:r>
              <a:rPr lang="en-US" altLang="ko-KR" sz="1600" dirty="0"/>
              <a:t>(control)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dirty="0"/>
              <a:t>Part 2 - </a:t>
            </a:r>
            <a:r>
              <a:rPr lang="ko-KR" altLang="en-US" dirty="0"/>
              <a:t>강화학습을 실제로 적용하기</a:t>
            </a:r>
            <a:endParaRPr lang="en-US" altLang="ko-KR" dirty="0"/>
          </a:p>
          <a:p>
            <a:r>
              <a:rPr lang="en-US" altLang="ko-KR" sz="1600" dirty="0"/>
              <a:t>Lecture1. </a:t>
            </a:r>
            <a:r>
              <a:rPr lang="ko-KR" altLang="en-US" sz="1600" dirty="0"/>
              <a:t>환경 평가 함수</a:t>
            </a:r>
            <a:r>
              <a:rPr lang="en-US" altLang="ko-KR" sz="1600" dirty="0"/>
              <a:t>(value function) </a:t>
            </a:r>
            <a:r>
              <a:rPr lang="ko-KR" altLang="en-US" sz="1600" dirty="0"/>
              <a:t>근사 </a:t>
            </a:r>
            <a:r>
              <a:rPr lang="en-US" altLang="ko-KR" sz="1600" dirty="0"/>
              <a:t>(approximation)</a:t>
            </a:r>
          </a:p>
          <a:p>
            <a:r>
              <a:rPr lang="en-US" altLang="ko-KR" sz="1600" dirty="0"/>
              <a:t>Lecture2. </a:t>
            </a:r>
            <a:r>
              <a:rPr lang="ko-KR" altLang="en-US" sz="1600" dirty="0"/>
              <a:t>정책을 결정하는 방법 </a:t>
            </a:r>
            <a:r>
              <a:rPr lang="en-US" altLang="ko-KR" sz="1600" dirty="0"/>
              <a:t>– </a:t>
            </a:r>
            <a:r>
              <a:rPr lang="ko-KR" altLang="en-US" sz="1600" dirty="0"/>
              <a:t>정책 경사 방법론 </a:t>
            </a:r>
            <a:r>
              <a:rPr lang="en-US" altLang="ko-KR" sz="1600" dirty="0"/>
              <a:t>(policy gradient method)</a:t>
            </a:r>
          </a:p>
          <a:p>
            <a:r>
              <a:rPr lang="en-US" altLang="ko-KR" sz="1600" dirty="0"/>
              <a:t>Lecutre3. </a:t>
            </a:r>
            <a:r>
              <a:rPr lang="ko-KR" altLang="en-US" sz="1600" dirty="0"/>
              <a:t>강화학습 문제</a:t>
            </a:r>
            <a:r>
              <a:rPr lang="en-US" altLang="ko-KR" sz="1600" dirty="0"/>
              <a:t>(learning)</a:t>
            </a:r>
            <a:r>
              <a:rPr lang="ko-KR" altLang="en-US" sz="1600" dirty="0"/>
              <a:t>와 계획 문제</a:t>
            </a:r>
            <a:r>
              <a:rPr lang="en-US" altLang="ko-KR" sz="1600" dirty="0"/>
              <a:t>(planning) </a:t>
            </a:r>
            <a:r>
              <a:rPr lang="ko-KR" altLang="en-US" sz="1600" dirty="0"/>
              <a:t>를 합치는 방법</a:t>
            </a:r>
            <a:endParaRPr lang="en-US" altLang="ko-KR" sz="1600" dirty="0"/>
          </a:p>
          <a:p>
            <a:r>
              <a:rPr lang="en-US" altLang="ko-KR" sz="1600" dirty="0"/>
              <a:t>Lecture4. </a:t>
            </a:r>
            <a:r>
              <a:rPr lang="ko-KR" altLang="en-US" sz="1600" dirty="0"/>
              <a:t>실험</a:t>
            </a:r>
            <a:r>
              <a:rPr lang="en-US" altLang="ko-KR" sz="1600" dirty="0"/>
              <a:t>(exploration)</a:t>
            </a:r>
            <a:r>
              <a:rPr lang="ko-KR" altLang="en-US" sz="1600" dirty="0"/>
              <a:t>과 실전</a:t>
            </a:r>
            <a:r>
              <a:rPr lang="en-US" altLang="ko-KR" sz="1600" dirty="0"/>
              <a:t>(exploitation)</a:t>
            </a:r>
            <a:r>
              <a:rPr lang="ko-KR" altLang="en-US" sz="1600" dirty="0"/>
              <a:t> 문제</a:t>
            </a:r>
            <a:endParaRPr lang="en-US" altLang="ko-KR" sz="1600" dirty="0"/>
          </a:p>
          <a:p>
            <a:r>
              <a:rPr lang="en-US" altLang="ko-KR" sz="1600" dirty="0"/>
              <a:t>Lecture5. </a:t>
            </a:r>
            <a:r>
              <a:rPr lang="ko-KR" altLang="en-US" sz="1600" dirty="0"/>
              <a:t>게임에 적용</a:t>
            </a:r>
            <a:r>
              <a:rPr lang="en-US" altLang="ko-KR" sz="1600" dirty="0"/>
              <a:t> 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9CD738-01F3-43E6-84C2-63CEC51980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DEB2AC2-6AF0-45FB-86CE-6440144BB9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996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CE4BE2-B6D1-4513-916A-9405BB0CC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상태 변화 확률 행렬 </a:t>
            </a:r>
            <a:r>
              <a:rPr lang="en-US" altLang="ko-KR" dirty="0"/>
              <a:t>(State Transition Matrix)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96BEE5D-1480-461B-B45C-7D47057642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8156" y="1825624"/>
                <a:ext cx="11215688" cy="453072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ko-KR" altLang="en-US" dirty="0"/>
                  <a:t>마르코프 상태 </a:t>
                </a:r>
                <a:r>
                  <a:rPr lang="en-US" altLang="ko-KR" dirty="0"/>
                  <a:t>s </a:t>
                </a:r>
                <a:r>
                  <a:rPr lang="ko-KR" altLang="en-US" dirty="0"/>
                  <a:t>그리고 그 다음 상태 </a:t>
                </a:r>
                <a:r>
                  <a:rPr lang="en-US" altLang="ko-KR" dirty="0"/>
                  <a:t>s’ </a:t>
                </a:r>
                <a:r>
                  <a:rPr lang="ko-KR" altLang="en-US" dirty="0"/>
                  <a:t>에 대하여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상태 변화 확률</a:t>
                </a:r>
                <a:r>
                  <a:rPr lang="en-US" altLang="ko-KR" dirty="0"/>
                  <a:t> (State Transition Probability)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𝐏</m:t>
                        </m:r>
                      </m:e>
                      <m:sub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ss</m:t>
                            </m:r>
                          </m:e>
                          <m:sup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은 다음과 같이 정의된다</a:t>
                </a:r>
                <a:r>
                  <a:rPr lang="en-US" altLang="ko-KR" dirty="0"/>
                  <a:t>.</a:t>
                </a:r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𝐏</m:t>
                          </m:r>
                        </m:e>
                        <m:sub>
                          <m:sSup>
                            <m:sSup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ss</m:t>
                              </m:r>
                            </m:e>
                            <m:sup>
                              <m:r>
                                <a:rPr lang="en-US" altLang="ko-KR" i="0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r>
                        <a:rPr lang="en-US" altLang="ko-KR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0" smtClean="0">
                          <a:latin typeface="Cambria Math" panose="02040503050406030204" pitchFamily="18" charset="0"/>
                        </a:rPr>
                        <m:t>ℙ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i="0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ko-KR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"/>
                              <m:endChr m:val="|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ko-KR" i="0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r>
                  <a:rPr lang="ko-KR" altLang="en-US" dirty="0"/>
                  <a:t>상태 변화 확률 행렬</a:t>
                </a:r>
                <a:r>
                  <a:rPr lang="en-US" altLang="ko-KR" dirty="0"/>
                  <a:t> (State Transition Matrix)</a:t>
                </a:r>
                <a:r>
                  <a:rPr lang="ko-KR" altLang="en-US" dirty="0"/>
                  <a:t> </a:t>
                </a:r>
                <a:r>
                  <a:rPr lang="en-US" altLang="ko-KR" b="1" dirty="0"/>
                  <a:t>P </a:t>
                </a:r>
                <a:r>
                  <a:rPr lang="ko-KR" altLang="en-US" dirty="0"/>
                  <a:t>는 모든 상태들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로부터 다음 상태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ko-KR" altLang="en-US" dirty="0"/>
                  <a:t> 로 변화할 확률인 상태변화 확률로부터 정의된다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각 열의 원소들 합은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이다</a:t>
                </a:r>
                <a:r>
                  <a:rPr lang="en-US" altLang="ko-KR" dirty="0"/>
                  <a:t>.</a:t>
                </a:r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𝐏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𝑛𝑛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96BEE5D-1480-461B-B45C-7D47057642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8156" y="1825624"/>
                <a:ext cx="11215688" cy="4530725"/>
              </a:xfrm>
              <a:blipFill>
                <a:blip r:embed="rId3"/>
                <a:stretch>
                  <a:fillRect l="-815" t="-18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1A63F2-69F5-457F-878F-B87C2503B4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/>
              <a:t>마르코프</a:t>
            </a:r>
            <a:r>
              <a:rPr lang="ko-KR" altLang="en-US" dirty="0"/>
              <a:t> 과정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F90DEE6-6897-4AB7-90C1-EA3831D5B71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상태 변화 확률 행렬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67B6FA-3F0C-4CE3-8A14-57002E8C105C}"/>
              </a:ext>
            </a:extLst>
          </p:cNvPr>
          <p:cNvSpPr txBox="1"/>
          <p:nvPr/>
        </p:nvSpPr>
        <p:spPr>
          <a:xfrm>
            <a:off x="5355771" y="5987017"/>
            <a:ext cx="2204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행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from,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열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to 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818406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7C7EF3-9FBE-4A24-B19F-B4D648DC4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847AD7-A295-4EA1-AF19-F2DE85905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 err="1"/>
              <a:t>마르코프</a:t>
            </a:r>
            <a:r>
              <a:rPr lang="ko-KR" altLang="en-US" dirty="0"/>
              <a:t> 과정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 err="1"/>
              <a:t>마르코프</a:t>
            </a:r>
            <a:r>
              <a:rPr lang="en-US" altLang="ko-KR" dirty="0"/>
              <a:t>-</a:t>
            </a:r>
            <a:r>
              <a:rPr lang="ko-KR" altLang="en-US" dirty="0"/>
              <a:t>보상 과정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 err="1"/>
              <a:t>마크코프</a:t>
            </a:r>
            <a:r>
              <a:rPr lang="en-US" altLang="ko-KR" dirty="0"/>
              <a:t>-</a:t>
            </a:r>
            <a:r>
              <a:rPr lang="ko-KR" altLang="en-US" dirty="0"/>
              <a:t>의사결정 과정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b="1" dirty="0" err="1">
                <a:solidFill>
                  <a:schemeClr val="bg2">
                    <a:lumMod val="90000"/>
                  </a:schemeClr>
                </a:solidFill>
              </a:rPr>
              <a:t>마르코프</a:t>
            </a:r>
            <a:r>
              <a:rPr lang="ko-KR" altLang="en-US" b="1" dirty="0">
                <a:solidFill>
                  <a:schemeClr val="bg2">
                    <a:lumMod val="90000"/>
                  </a:schemeClr>
                </a:solidFill>
              </a:rPr>
              <a:t> 의사결정 과정의 확장 </a:t>
            </a:r>
            <a:r>
              <a:rPr lang="en-US" altLang="ko-KR" b="1" dirty="0">
                <a:solidFill>
                  <a:schemeClr val="bg2">
                    <a:lumMod val="90000"/>
                  </a:schemeClr>
                </a:solidFill>
              </a:rPr>
              <a:t>(Silver </a:t>
            </a:r>
            <a:r>
              <a:rPr lang="ko-KR" altLang="en-US" b="1" dirty="0">
                <a:solidFill>
                  <a:schemeClr val="bg2">
                    <a:lumMod val="90000"/>
                  </a:schemeClr>
                </a:solidFill>
              </a:rPr>
              <a:t>교수님 강의에서도 다루지 않음</a:t>
            </a:r>
            <a:r>
              <a:rPr lang="en-US" altLang="ko-KR" b="1" dirty="0">
                <a:solidFill>
                  <a:schemeClr val="bg2">
                    <a:lumMod val="90000"/>
                  </a:schemeClr>
                </a:solidFill>
              </a:rPr>
              <a:t>)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882F61-4B1E-4FB4-A0B1-A01B401FB2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B9F259C-0F30-4BCA-AD68-2A3828D499D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433155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174A82-9031-45DF-A707-D28DEB772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마르코프</a:t>
            </a:r>
            <a:r>
              <a:rPr lang="en-US" altLang="ko-KR" dirty="0"/>
              <a:t>-</a:t>
            </a:r>
            <a:r>
              <a:rPr lang="ko-KR" altLang="en-US" dirty="0"/>
              <a:t>의사결정 과정의 확장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29B933-127A-445B-AB62-B1862C6F1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무한한</a:t>
            </a:r>
            <a:r>
              <a:rPr lang="en-US" altLang="ko-KR" dirty="0"/>
              <a:t>, </a:t>
            </a:r>
            <a:r>
              <a:rPr lang="ko-KR" altLang="en-US" dirty="0"/>
              <a:t>그리고 연속적인 </a:t>
            </a:r>
            <a:r>
              <a:rPr lang="en-US" altLang="ko-KR" dirty="0"/>
              <a:t>MDP</a:t>
            </a:r>
          </a:p>
          <a:p>
            <a:endParaRPr lang="en-US" altLang="ko-KR" dirty="0"/>
          </a:p>
          <a:p>
            <a:r>
              <a:rPr lang="ko-KR" altLang="en-US" dirty="0"/>
              <a:t>부분적으로 관측 가능한 </a:t>
            </a:r>
            <a:r>
              <a:rPr lang="en-US" altLang="ko-KR" dirty="0"/>
              <a:t>MDP</a:t>
            </a:r>
            <a:r>
              <a:rPr lang="ko-KR" altLang="en-US" dirty="0"/>
              <a:t> </a:t>
            </a:r>
            <a:r>
              <a:rPr lang="en-US" altLang="ko-KR" dirty="0"/>
              <a:t>(partially observable MDP)</a:t>
            </a:r>
          </a:p>
          <a:p>
            <a:pPr lvl="1"/>
            <a:r>
              <a:rPr lang="ko-KR" altLang="en-US" dirty="0"/>
              <a:t>지금껏 우리가 </a:t>
            </a:r>
            <a:r>
              <a:rPr lang="ko-KR" altLang="en-US" dirty="0" err="1"/>
              <a:t>다루어온</a:t>
            </a:r>
            <a:r>
              <a:rPr lang="ko-KR" altLang="en-US" dirty="0"/>
              <a:t> </a:t>
            </a:r>
            <a:r>
              <a:rPr lang="en-US" altLang="ko-KR" dirty="0"/>
              <a:t>MDP </a:t>
            </a:r>
            <a:r>
              <a:rPr lang="ko-KR" altLang="en-US" dirty="0"/>
              <a:t>는 완전히 관측가능한 </a:t>
            </a:r>
            <a:r>
              <a:rPr lang="en-US" altLang="ko-KR" dirty="0"/>
              <a:t>MDP</a:t>
            </a:r>
            <a:r>
              <a:rPr lang="ko-KR" altLang="en-US" dirty="0"/>
              <a:t> </a:t>
            </a:r>
            <a:r>
              <a:rPr lang="en-US" altLang="ko-KR" dirty="0"/>
              <a:t>(fully observable MDP)</a:t>
            </a:r>
          </a:p>
          <a:p>
            <a:pPr lvl="1"/>
            <a:r>
              <a:rPr lang="ko-KR" altLang="en-US" dirty="0"/>
              <a:t>부분적으로 관측 가능하다는 것은</a:t>
            </a:r>
            <a:r>
              <a:rPr lang="en-US" altLang="ko-KR" dirty="0"/>
              <a:t>, </a:t>
            </a:r>
            <a:r>
              <a:rPr lang="ko-KR" altLang="en-US" dirty="0"/>
              <a:t>환경 입장에서의 상태</a:t>
            </a:r>
            <a:r>
              <a:rPr lang="en-US" altLang="ko-KR" dirty="0"/>
              <a:t>(State) </a:t>
            </a:r>
            <a:r>
              <a:rPr lang="ko-KR" altLang="en-US" dirty="0"/>
              <a:t>와 요원</a:t>
            </a:r>
            <a:r>
              <a:rPr lang="en-US" altLang="ko-KR" dirty="0"/>
              <a:t>(Agent) </a:t>
            </a:r>
            <a:r>
              <a:rPr lang="ko-KR" altLang="en-US" dirty="0"/>
              <a:t>입장에서의 상태가 같지 않다는 것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환경은 요원에게 상태와는 다른 관측</a:t>
            </a:r>
            <a:r>
              <a:rPr lang="en-US" altLang="ko-KR" dirty="0"/>
              <a:t>(Observation) </a:t>
            </a:r>
            <a:r>
              <a:rPr lang="ko-KR" altLang="en-US" dirty="0"/>
              <a:t>만을 제공하는 것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스타크래프트의 경우가 이에 해당</a:t>
            </a:r>
            <a:endParaRPr lang="en-US" altLang="ko-KR" dirty="0"/>
          </a:p>
          <a:p>
            <a:pPr lvl="1"/>
            <a:r>
              <a:rPr lang="en-US" altLang="ko-KR" dirty="0"/>
              <a:t>Lecture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 참고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ko-KR" altLang="en-US" dirty="0"/>
              <a:t>감쇠가 없는 </a:t>
            </a:r>
            <a:r>
              <a:rPr lang="en-US" altLang="ko-KR" dirty="0"/>
              <a:t>(undiscounted) </a:t>
            </a:r>
            <a:r>
              <a:rPr lang="ko-KR" altLang="en-US" dirty="0"/>
              <a:t>평균 보상 </a:t>
            </a:r>
            <a:r>
              <a:rPr lang="en-US" altLang="ko-KR" dirty="0"/>
              <a:t>(Average reward) </a:t>
            </a:r>
            <a:r>
              <a:rPr lang="ko-KR" altLang="en-US" dirty="0"/>
              <a:t>의 </a:t>
            </a:r>
            <a:r>
              <a:rPr lang="en-US" altLang="ko-KR" dirty="0"/>
              <a:t>MDP</a:t>
            </a:r>
          </a:p>
          <a:p>
            <a:pPr lvl="1"/>
            <a:r>
              <a:rPr lang="ko-KR" altLang="en-US" dirty="0" err="1"/>
              <a:t>에르고딕</a:t>
            </a:r>
            <a:r>
              <a:rPr lang="ko-KR" altLang="en-US" dirty="0"/>
              <a:t> </a:t>
            </a:r>
            <a:r>
              <a:rPr lang="en-US" altLang="ko-KR" dirty="0"/>
              <a:t>(Ergodic)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8453995-CD1B-4D85-BCAF-AA9C1AB7C7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3E14C55-F722-4F95-89EB-4F9DD726FE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53759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1B66FC-2246-4F02-9056-DFA40E9EF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무한한 </a:t>
            </a:r>
            <a:r>
              <a:rPr lang="en-US" altLang="ko-KR" dirty="0"/>
              <a:t>MDP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75D8F3-6009-49EB-A30C-53DF64CD0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A4EB64D-720E-4286-B015-E565F9899B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95AD7C2-C3E9-4A36-8F7C-AAA07B3F4C6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41064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55896A-EF53-4365-A5E9-693BDCD15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부분적으로 관측가능한 </a:t>
            </a:r>
            <a:r>
              <a:rPr lang="en-US" altLang="ko-KR" dirty="0"/>
              <a:t>MDP, POMDP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369369-1F6E-4A6D-93CD-70A996319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6DCC02-F7F2-4E82-94CB-A659028C2C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36C4677-124A-45EF-9A93-745BC2A0C10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156433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4C1D6A-DF01-4F09-BB9F-2139E597D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POMDP : </a:t>
            </a:r>
            <a:r>
              <a:rPr lang="ko-KR" altLang="en-US" dirty="0"/>
              <a:t>상태 믿음 </a:t>
            </a:r>
            <a:r>
              <a:rPr lang="en-US" altLang="ko-KR" dirty="0"/>
              <a:t>(Belief State)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5BB93D-4396-41D2-9074-0E7EDDA76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B9CE0B-A814-4227-8D73-EDF7C89C21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72F0012-8024-4061-823C-9B274052512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6000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713DB1-D5E5-4EA5-B68D-ABC384D27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POMDP : POMDP </a:t>
            </a:r>
            <a:r>
              <a:rPr lang="ko-KR" altLang="en-US" dirty="0"/>
              <a:t>축소하기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1044C4-55BE-4480-A265-AB9F17500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032E86-96C4-4E90-BEE0-A0038C157A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E4A6052-ECC3-47AD-ABA4-98FBB62723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510197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B4E6BE-3910-46BB-BB17-57DEF1A30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에르고딕</a:t>
            </a:r>
            <a:r>
              <a:rPr lang="ko-KR" altLang="en-US" dirty="0"/>
              <a:t> </a:t>
            </a:r>
            <a:r>
              <a:rPr lang="en-US" altLang="ko-KR" dirty="0"/>
              <a:t>(Ergodic) </a:t>
            </a:r>
            <a:r>
              <a:rPr lang="ko-KR" altLang="en-US" dirty="0"/>
              <a:t>한</a:t>
            </a:r>
            <a:r>
              <a:rPr lang="en-US" altLang="ko-KR" dirty="0"/>
              <a:t> MDP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497B90-684C-4881-9E55-6B8757A24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51DB10-A0F7-40E1-A4DE-0DF5C1238B6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9D0C2CC-05A3-4BDD-80EA-EA6651F9065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48300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B0D24B-E95E-43E2-BC5B-46E071136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에르고딕</a:t>
            </a:r>
            <a:r>
              <a:rPr lang="ko-KR" altLang="en-US" dirty="0"/>
              <a:t> </a:t>
            </a:r>
            <a:r>
              <a:rPr lang="en-US" altLang="ko-KR" dirty="0"/>
              <a:t>MDP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BEE4D3-826D-48DF-93A0-C980E9C42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55D1EDB-EFB1-4131-9A03-EE6CE7C838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D9E0B52-C529-4AFC-9CE4-95432698277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32103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0C4235-567D-4409-BB12-B61636974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에르고딕</a:t>
            </a:r>
            <a:r>
              <a:rPr lang="ko-KR" altLang="en-US" dirty="0"/>
              <a:t> </a:t>
            </a:r>
            <a:r>
              <a:rPr lang="en-US" altLang="ko-KR" dirty="0"/>
              <a:t>MDP : </a:t>
            </a:r>
            <a:r>
              <a:rPr lang="ko-KR" altLang="en-US" dirty="0"/>
              <a:t>평균보상의 상황평가 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C7FF15-D5E2-4CAA-B9B2-DB29DF98D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22F0AD-8759-4847-8F23-5786170A48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403128E-D193-44BB-A6F9-44830546FF2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819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1744B4-5EBD-4EA8-86B9-90B1DE8E4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보충</a:t>
            </a:r>
            <a:r>
              <a:rPr lang="en-US" altLang="ko-KR" dirty="0"/>
              <a:t>] </a:t>
            </a:r>
            <a:r>
              <a:rPr lang="ko-KR" altLang="en-US" dirty="0"/>
              <a:t>행렬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C2186B-667D-4131-AC06-322ADF0BC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12668BD-632B-4893-B367-7BCE54B036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/>
              <a:t>마르코프</a:t>
            </a:r>
            <a:r>
              <a:rPr lang="ko-KR" altLang="en-US" dirty="0"/>
              <a:t> 과정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6AD148F-2B2D-4BE5-A5A8-FE322EB8A14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5270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D7E30D-12B9-4D87-81F4-3EB607391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마르코프</a:t>
            </a:r>
            <a:r>
              <a:rPr lang="ko-KR" altLang="en-US" dirty="0"/>
              <a:t> 과정 </a:t>
            </a:r>
            <a:r>
              <a:rPr lang="en-US" altLang="ko-KR" dirty="0"/>
              <a:t>(Markov Process, Markov Chain)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12EAD1E-BC76-45D4-A5B7-94CBF4D019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b="1" dirty="0" err="1"/>
                  <a:t>마르코프</a:t>
                </a:r>
                <a:r>
                  <a:rPr lang="ko-KR" altLang="en-US" b="1" dirty="0"/>
                  <a:t> 과정</a:t>
                </a:r>
                <a:r>
                  <a:rPr lang="ko-KR" altLang="en-US" dirty="0"/>
                  <a:t>은 </a:t>
                </a:r>
                <a:r>
                  <a:rPr lang="en-US" altLang="ko-KR" dirty="0"/>
                  <a:t>‘</a:t>
                </a:r>
                <a:r>
                  <a:rPr lang="ko-KR" altLang="en-US" dirty="0"/>
                  <a:t>기억이 없는</a:t>
                </a:r>
                <a:r>
                  <a:rPr lang="en-US" altLang="ko-KR" dirty="0"/>
                  <a:t>’ (memoryless) ‘</a:t>
                </a:r>
                <a:r>
                  <a:rPr lang="ko-KR" altLang="en-US" dirty="0"/>
                  <a:t>무작위</a:t>
                </a:r>
                <a:r>
                  <a:rPr lang="en-US" altLang="ko-KR" dirty="0"/>
                  <a:t>’ (random)</a:t>
                </a:r>
                <a:r>
                  <a:rPr lang="ko-KR" altLang="en-US" dirty="0"/>
                  <a:t> 과정이다</a:t>
                </a:r>
                <a:r>
                  <a:rPr lang="en-US" altLang="ko-KR" dirty="0"/>
                  <a:t>.</a:t>
                </a:r>
              </a:p>
              <a:p>
                <a:r>
                  <a:rPr lang="en-US" altLang="ko-KR" dirty="0"/>
                  <a:t>Memoryless : </a:t>
                </a:r>
                <a:r>
                  <a:rPr lang="ko-KR" altLang="en-US" dirty="0"/>
                  <a:t>어느 과정을 통해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상태</a:t>
                </a:r>
                <a:r>
                  <a:rPr lang="en-US" altLang="ko-KR" dirty="0"/>
                  <a:t>(state)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에 도달했는지에 상관없이 미래가 정해져 있다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즉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기록</a:t>
                </a:r>
                <a:r>
                  <a:rPr lang="en-US" altLang="ko-KR" dirty="0"/>
                  <a:t>(history) </a:t>
                </a:r>
                <a:r>
                  <a:rPr lang="ko-KR" altLang="en-US" dirty="0"/>
                  <a:t>가 필요없이 상태가 잘 정의되어 있는 것</a:t>
                </a:r>
                <a:r>
                  <a:rPr lang="en-US" altLang="ko-KR" dirty="0"/>
                  <a:t>.</a:t>
                </a:r>
              </a:p>
              <a:p>
                <a:r>
                  <a:rPr lang="en-US" altLang="ko-KR" dirty="0"/>
                  <a:t>Random : </a:t>
                </a:r>
                <a:r>
                  <a:rPr lang="ko-KR" altLang="en-US" dirty="0"/>
                  <a:t>같은 상태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에 있어도</a:t>
                </a:r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이 그때그때 달라질 수 있다는 것</a:t>
                </a:r>
                <a:r>
                  <a:rPr lang="en-US" altLang="ko-KR" dirty="0"/>
                  <a:t>.</a:t>
                </a:r>
              </a:p>
              <a:p>
                <a:pPr marL="0" indent="0">
                  <a:buNone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12EAD1E-BC76-45D4-A5B7-94CBF4D019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07" t="-18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955B90-AC25-43A1-9416-AC0A6259B7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/>
              <a:t>마르코프</a:t>
            </a:r>
            <a:r>
              <a:rPr lang="ko-KR" altLang="en-US" dirty="0"/>
              <a:t> 과정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F8915D5-E28E-484B-8BB6-BAB1464AB4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err="1"/>
              <a:t>마르코프</a:t>
            </a:r>
            <a:r>
              <a:rPr lang="ko-KR" altLang="en-US" dirty="0"/>
              <a:t> 과정</a:t>
            </a:r>
          </a:p>
          <a:p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DACF9554-0B39-43D6-A4FB-F93E34335F6A}"/>
                  </a:ext>
                </a:extLst>
              </p:cNvPr>
              <p:cNvSpPr/>
              <p:nvPr/>
            </p:nvSpPr>
            <p:spPr>
              <a:xfrm>
                <a:off x="488156" y="4407195"/>
                <a:ext cx="11215688" cy="2193630"/>
              </a:xfrm>
              <a:prstGeom prst="rect">
                <a:avLst/>
              </a:prstGeom>
              <a:solidFill>
                <a:srgbClr val="FFABA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2400" dirty="0" err="1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마르코프</a:t>
                </a:r>
                <a:r>
                  <a:rPr lang="ko-KR" altLang="en-US" sz="240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과정 또는 </a:t>
                </a:r>
                <a:r>
                  <a:rPr lang="ko-KR" altLang="en-US" sz="2400" dirty="0" err="1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마르코프</a:t>
                </a:r>
                <a:r>
                  <a:rPr lang="ko-KR" altLang="en-US" sz="240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체인은 </a:t>
                </a:r>
                <a:r>
                  <a:rPr lang="en-US" altLang="ko-KR" sz="240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S, </a:t>
                </a:r>
                <a:r>
                  <a:rPr lang="en-US" altLang="ko-KR" sz="2400" b="1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P</a:t>
                </a:r>
                <a:r>
                  <a:rPr lang="en-US" altLang="ko-KR" sz="240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</a:t>
                </a:r>
                <a:r>
                  <a:rPr lang="ko-KR" altLang="en-US" sz="240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로 이루어져 있다</a:t>
                </a:r>
                <a:r>
                  <a:rPr lang="en-US" altLang="ko-KR" sz="240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.</a:t>
                </a:r>
              </a:p>
              <a:p>
                <a:pPr marL="342900" indent="-342900">
                  <a:buFontTx/>
                  <a:buChar char="-"/>
                </a:pPr>
                <a:r>
                  <a:rPr lang="en-US" altLang="ko-KR" sz="240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S </a:t>
                </a:r>
                <a:r>
                  <a:rPr lang="ko-KR" altLang="en-US" sz="240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는 유한 개의 상태 집합이다</a:t>
                </a:r>
                <a:endParaRPr lang="en-US" altLang="ko-KR" sz="24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342900" indent="-342900">
                  <a:buFontTx/>
                  <a:buChar char="-"/>
                </a:pPr>
                <a:r>
                  <a:rPr lang="en-US" altLang="ko-KR" sz="2400" b="1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P</a:t>
                </a:r>
                <a:r>
                  <a:rPr lang="en-US" altLang="ko-KR" sz="240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</a:t>
                </a:r>
                <a:r>
                  <a:rPr lang="ko-KR" altLang="en-US" sz="240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는 상태 변화 확률 행렬로 다음을 만족한다</a:t>
                </a:r>
                <a:r>
                  <a:rPr lang="en-US" altLang="ko-KR" sz="240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.</a:t>
                </a:r>
              </a:p>
              <a:p>
                <a:pPr marL="342900" indent="-34290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𝐏</m:t>
                        </m:r>
                      </m:e>
                      <m:sub>
                        <m:sSup>
                          <m:sSupPr>
                            <m:ctrlP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ko-KR" sz="2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ss</m:t>
                            </m:r>
                          </m:e>
                          <m:sup>
                            <m:r>
                              <a:rPr lang="en-US" altLang="ko-KR" sz="2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US" altLang="ko-KR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2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ko-KR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"/>
                            <m:endChr m:val="|"/>
                            <m:ctrlP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altLang="ko-KR" sz="24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sSub>
                          <m:sSubPr>
                            <m:ctrlP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altLang="ko-KR" sz="2400" dirty="0"/>
              </a:p>
            </p:txBody>
          </p:sp>
        </mc:Choice>
        <mc:Fallback xmlns="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DACF9554-0B39-43D6-A4FB-F93E34335F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156" y="4407195"/>
                <a:ext cx="11215688" cy="2193630"/>
              </a:xfrm>
              <a:prstGeom prst="rect">
                <a:avLst/>
              </a:prstGeom>
              <a:blipFill>
                <a:blip r:embed="rId3"/>
                <a:stretch>
                  <a:fillRect l="-815" b="-2694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직사각형 6">
            <a:extLst>
              <a:ext uri="{FF2B5EF4-FFF2-40B4-BE49-F238E27FC236}">
                <a16:creationId xmlns:a16="http://schemas.microsoft.com/office/drawing/2014/main" id="{3F15553A-72B5-41D7-823C-A02F7216B710}"/>
              </a:ext>
            </a:extLst>
          </p:cNvPr>
          <p:cNvSpPr/>
          <p:nvPr/>
        </p:nvSpPr>
        <p:spPr>
          <a:xfrm>
            <a:off x="488156" y="3797594"/>
            <a:ext cx="11215688" cy="609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정의 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2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마르코프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과정 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(Markov Process, Markov Chain)</a:t>
            </a:r>
            <a:endParaRPr lang="ko-KR" altLang="en-US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6532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887973-2B95-43A5-B03A-08A084165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 </a:t>
            </a:r>
            <a:r>
              <a:rPr lang="en-US" altLang="ko-KR" dirty="0"/>
              <a:t>: </a:t>
            </a:r>
            <a:r>
              <a:rPr lang="ko-KR" altLang="en-US" dirty="0"/>
              <a:t>학생의 인생 </a:t>
            </a:r>
            <a:r>
              <a:rPr lang="ko-KR" altLang="en-US" dirty="0" err="1"/>
              <a:t>마르코프</a:t>
            </a:r>
            <a:r>
              <a:rPr lang="ko-KR" altLang="en-US" dirty="0"/>
              <a:t> 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05ABFA-FEC2-4F9D-B667-0B05236E0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F53198-13C6-4E43-BAED-AD75AA3ABC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/>
              <a:t>마르코프</a:t>
            </a:r>
            <a:r>
              <a:rPr lang="ko-KR" altLang="en-US" dirty="0"/>
              <a:t> 과정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54DC2A2-5AE5-4828-8C2D-1782C77FA9F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err="1"/>
              <a:t>마르코프</a:t>
            </a:r>
            <a:r>
              <a:rPr lang="ko-KR" altLang="en-US" dirty="0"/>
              <a:t> 과정</a:t>
            </a:r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0EC30E8-DBBF-4F8D-B7BF-3B988335A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5661" y="1724023"/>
            <a:ext cx="5429250" cy="47339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97C371E-940D-412A-BCCF-2F316CFA8A07}"/>
              </a:ext>
            </a:extLst>
          </p:cNvPr>
          <p:cNvSpPr txBox="1"/>
          <p:nvPr/>
        </p:nvSpPr>
        <p:spPr>
          <a:xfrm>
            <a:off x="5110844" y="2194625"/>
            <a:ext cx="2824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Terminal state 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종료상태</a:t>
            </a:r>
          </a:p>
        </p:txBody>
      </p:sp>
    </p:spTree>
    <p:extLst>
      <p:ext uri="{BB962C8B-B14F-4D97-AF65-F5344CB8AC3E}">
        <p14:creationId xmlns:p14="http://schemas.microsoft.com/office/powerpoint/2010/main" val="3410520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4684</Words>
  <Application>Microsoft Office PowerPoint</Application>
  <PresentationFormat>와이드스크린</PresentationFormat>
  <Paragraphs>817</Paragraphs>
  <Slides>68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68</vt:i4>
      </vt:variant>
    </vt:vector>
  </HeadingPairs>
  <TitlesOfParts>
    <vt:vector size="73" baseType="lpstr">
      <vt:lpstr>나눔고딕</vt:lpstr>
      <vt:lpstr>Arial</vt:lpstr>
      <vt:lpstr>Cambria Math</vt:lpstr>
      <vt:lpstr>맑은 고딕</vt:lpstr>
      <vt:lpstr>Office 테마</vt:lpstr>
      <vt:lpstr>Lecture 2 마르코프 의사 결정 과정</vt:lpstr>
      <vt:lpstr>강의 정보</vt:lpstr>
      <vt:lpstr>목차</vt:lpstr>
      <vt:lpstr>마르코프 과정의 소개</vt:lpstr>
      <vt:lpstr>“마르코프” 한 상태 (Lecture 1, 복습)</vt:lpstr>
      <vt:lpstr>상태 변화 확률 행렬 (State Transition Matrix)</vt:lpstr>
      <vt:lpstr>[보충] 행렬</vt:lpstr>
      <vt:lpstr>마르코프 과정 (Markov Process, Markov Chain)</vt:lpstr>
      <vt:lpstr>예시 : 학생의 인생 마르코프 과정</vt:lpstr>
      <vt:lpstr>예시 : 학생의 인생 마르코프 과정에서 에피소드 (Episodes)</vt:lpstr>
      <vt:lpstr>예시 : 학생의 인생 마르코프 과정에서 상태변화 확률 행렬</vt:lpstr>
      <vt:lpstr>목차</vt:lpstr>
      <vt:lpstr>마르코프-보상 과정</vt:lpstr>
      <vt:lpstr>예시 : 학생의 인생 마르코프-보상 과정</vt:lpstr>
      <vt:lpstr>결과 보상 (return)</vt:lpstr>
      <vt:lpstr>왜 감쇠(discount) 하는가</vt:lpstr>
      <vt:lpstr>상황평가 함수 (value function, Lecture1)</vt:lpstr>
      <vt:lpstr>예시 : 학생의 인생 마르코프-보상 과정에서 결과보상 </vt:lpstr>
      <vt:lpstr>예시 : 학생의 인생 마르코프-보상 과정에서 상황 평가함수 (1)</vt:lpstr>
      <vt:lpstr>예시 : 학생의 인생 마르코프-보상 과정에서 상황 평가함수 (2)</vt:lpstr>
      <vt:lpstr>예시 : 학생의 인생 마르코프-보상 과정에서 상황 평가함수 (3)</vt:lpstr>
      <vt:lpstr>MRP 를 위한 벨만 방정식 (1)</vt:lpstr>
      <vt:lpstr>MRP 를 위한 벨만 방정식 (1)</vt:lpstr>
      <vt:lpstr>MRP 를 위한 벨만 방정식 (2)</vt:lpstr>
      <vt:lpstr>예시 : 학생의 인생 마르코프-보상 과정에서 벨만 방정식</vt:lpstr>
      <vt:lpstr>벨만 방정식을 행렬 형태로 표현하기</vt:lpstr>
      <vt:lpstr>[보충] 행렬의 덧셈과 곱셈, Identity Matrix i</vt:lpstr>
      <vt:lpstr>벨만 방정식 풀기</vt:lpstr>
      <vt:lpstr>직접 해보기 : MT에 가서 벨만 방정식 풀기</vt:lpstr>
      <vt:lpstr>직접 해보기 : MT에 가서 벨만 방정식 풀기</vt:lpstr>
      <vt:lpstr>직접 해보기 : MT에 가서 벨만 방정식 풀기</vt:lpstr>
      <vt:lpstr>직접 해보기 : MT에 가서 벨만 방정식 풀기</vt:lpstr>
      <vt:lpstr>목차</vt:lpstr>
      <vt:lpstr>마르코프-의사결정 과정</vt:lpstr>
      <vt:lpstr>예시 : 학생의 인생 마르코프-의사결정 과정</vt:lpstr>
      <vt:lpstr>정책들 (Policies) (1)</vt:lpstr>
      <vt:lpstr>정책들 (Policies) (2)</vt:lpstr>
      <vt:lpstr>왜 정책이 고정되어 있으면 MDP == MRP 일까?  </vt:lpstr>
      <vt:lpstr>상황 평가 함수 (value function)</vt:lpstr>
      <vt:lpstr>예시 : 학생의 인생 마르코프-의사결정과정에서 상황평가함수</vt:lpstr>
      <vt:lpstr>MDP 를 위한 벨만 기대 방정식</vt:lpstr>
      <vt:lpstr>MDP 를 위한 벨만 기대 방정식 : v_π 와 q_π 의 관계, v_π (1)</vt:lpstr>
      <vt:lpstr>MDP 를 위한 벨만 기대 방정식 : v_π 와 q_π 의 관계, q_π (1)</vt:lpstr>
      <vt:lpstr>MDP 를 위한 벨만 기대 방정식 : v_π 와 q_π 의 관계, v_π (2)</vt:lpstr>
      <vt:lpstr>MDP 를 위한 벨만 기대 방정식 : v_π 와 q_π 의 관계, q_π (2)</vt:lpstr>
      <vt:lpstr>예시 : 학생의 인생 마르코프-의사결정 과정</vt:lpstr>
      <vt:lpstr>MDP 를 위한 벨만 기대방정식 : 행렬 형태</vt:lpstr>
      <vt:lpstr>최적 상황 평가함수 (optimal state value function)</vt:lpstr>
      <vt:lpstr>예시 : 학생의 인생 마르코프-의사결정 과정에서 최적</vt:lpstr>
      <vt:lpstr>예시 : 학생의 인생 마르코프-의사결정 과정에서 최적</vt:lpstr>
      <vt:lpstr>최적 정책 (optimal policy)</vt:lpstr>
      <vt:lpstr>최적 정책 (optimal policy) 찾기</vt:lpstr>
      <vt:lpstr>예시 : 학생의 인생 마르코프-의사결정 과정에서 최적 정책</vt:lpstr>
      <vt:lpstr>MDP 를 위한 벨만 최적 방정식 : v_∗ 와 q_∗ 의 관계 (1)</vt:lpstr>
      <vt:lpstr>MDP 를 위한 벨만 최적 방정식 : v_∗ 와 q_∗ 의 관계 (2)</vt:lpstr>
      <vt:lpstr>예시 : 학생의 인생 마르코프-의사결정 과정에서 v_∗</vt:lpstr>
      <vt:lpstr>어떻게 벨만 최적 방정식을 풀 수 있을까?</vt:lpstr>
      <vt:lpstr>정리</vt:lpstr>
      <vt:lpstr>큰 그림</vt:lpstr>
      <vt:lpstr>목차</vt:lpstr>
      <vt:lpstr>마르코프-의사결정 과정의 확장</vt:lpstr>
      <vt:lpstr>무한한 MDP</vt:lpstr>
      <vt:lpstr>부분적으로 관측가능한 MDP, POMDP</vt:lpstr>
      <vt:lpstr>POMDP : 상태 믿음 (Belief State)</vt:lpstr>
      <vt:lpstr>POMDP : POMDP 축소하기</vt:lpstr>
      <vt:lpstr>에르고딕 (Ergodic) 한 MDP</vt:lpstr>
      <vt:lpstr>에르고딕 MDP</vt:lpstr>
      <vt:lpstr>에르고딕 MDP : 평균보상의 상황평가 함수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이장후</dc:creator>
  <cp:lastModifiedBy>이장후</cp:lastModifiedBy>
  <cp:revision>472</cp:revision>
  <dcterms:created xsi:type="dcterms:W3CDTF">2020-01-09T04:59:02Z</dcterms:created>
  <dcterms:modified xsi:type="dcterms:W3CDTF">2020-02-11T06:24:14Z</dcterms:modified>
</cp:coreProperties>
</file>