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EC3AD6-FCBA-48C5-8266-D47A4D4E28CB}">
  <a:tblStyle styleId="{14EC3AD6-FCBA-48C5-8266-D47A4D4E28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e33f85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e33f85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e33f85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e33f85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e33f85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e33f85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e33f85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e33f85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dc8fd7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dc8fd7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dc8fd7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dc8fd7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dc8fd7f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dc8fd7f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dc8fd7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dc8fd7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e33f85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e33f85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e33f85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e33f85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e33f85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e33f85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e33f85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e33f85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Coleman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Parametric polymorphism 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441900" y="2285400"/>
            <a:ext cx="22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add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::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a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a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add x y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=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x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back and distractions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450" y="1322525"/>
            <a:ext cx="382097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125" y="215075"/>
            <a:ext cx="1504720" cy="12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50" y="1075075"/>
            <a:ext cx="3003348" cy="21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7025" y="1174575"/>
            <a:ext cx="52959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970150" y="4209300"/>
            <a:ext cx="3203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{-#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LANGUAGE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TypeFamilies                  #-}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{-#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LANGUAGE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GADT     	                       #-}</a:t>
            </a:r>
            <a:endParaRPr sz="12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{-#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LANGUAGE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MultiParamTypeClasses #-}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38" y="964050"/>
            <a:ext cx="4764525" cy="2680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093900" y="3727800"/>
            <a:ext cx="2956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But steel is </a:t>
            </a:r>
            <a:r>
              <a:rPr lang="en">
                <a:solidFill>
                  <a:schemeClr val="lt2"/>
                </a:solidFill>
              </a:rPr>
              <a:t>heavier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than</a:t>
            </a:r>
            <a:r>
              <a:rPr lang="en">
                <a:solidFill>
                  <a:schemeClr val="lt2"/>
                </a:solidFill>
              </a:rPr>
              <a:t> feathers...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Soundness and Completeness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24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positive program is a program with an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negative program is a program without an error.</a:t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5254325" y="180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{14EC3AD6-FCBA-48C5-8266-D47A4D4E28CB}</a:tableStyleId>
              </a:tblPr>
              <a:tblGrid>
                <a:gridCol w="989400"/>
                <a:gridCol w="858025"/>
                <a:gridCol w="964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2672"/>
                          </a:solidFill>
                        </a:rPr>
                        <a:t>Positive</a:t>
                      </a:r>
                      <a:endParaRPr>
                        <a:solidFill>
                          <a:srgbClr val="F9267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E22E"/>
                          </a:solidFill>
                        </a:rPr>
                        <a:t>Negative</a:t>
                      </a:r>
                      <a:endParaRPr>
                        <a:solidFill>
                          <a:srgbClr val="A6E2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2672"/>
                          </a:solidFill>
                        </a:rPr>
                        <a:t>Positive</a:t>
                      </a:r>
                      <a:endParaRPr>
                        <a:solidFill>
                          <a:srgbClr val="F9267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E22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92672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E22E"/>
                          </a:solidFill>
                        </a:rPr>
                        <a:t>Negative</a:t>
                      </a:r>
                      <a:endParaRPr>
                        <a:solidFill>
                          <a:srgbClr val="A6E2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9267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E22E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5"/>
          <p:cNvSpPr txBox="1"/>
          <p:nvPr/>
        </p:nvSpPr>
        <p:spPr>
          <a:xfrm>
            <a:off x="5163700" y="1436425"/>
            <a:ext cx="2993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Rows: Actual Value; Columns: Calculated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254325" y="3038375"/>
            <a:ext cx="2902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Completeness</a:t>
            </a:r>
            <a:r>
              <a:rPr lang="en">
                <a:solidFill>
                  <a:schemeClr val="lt2"/>
                </a:solidFill>
              </a:rPr>
              <a:t>: No false positives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Sound: No false negatives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 and Creation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hashmap types = Integer      : exact-integer?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Number    : number?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Real          : real?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Complex   : complex?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Boolean    : boolean?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String        : string?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Character : char?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Pair          : pair?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           	     List           : list?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            	     Vector       : vector?</a:t>
            </a:r>
            <a:endParaRPr sz="1100"/>
          </a:p>
        </p:txBody>
      </p:sp>
      <p:sp>
        <p:nvSpPr>
          <p:cNvPr id="62" name="Google Shape;62;p14"/>
          <p:cNvSpPr txBox="1"/>
          <p:nvPr/>
        </p:nvSpPr>
        <p:spPr>
          <a:xfrm>
            <a:off x="3308700" y="2520675"/>
            <a:ext cx="5835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new type HomList a = (lambda (l a) (and (list? l) (apply and (map a l))))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Type checking and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441850" y="1017725"/>
            <a:ext cx="42603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hashmap types = Integer      : exact-integer?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Number    : number?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Real          : real?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Complex   : complex?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Boolean    : boolean?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String        : string?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Character : char?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Pair          : pair?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List           : list?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	     Vector       : vector?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		     HomList      : homlist?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Type checking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161175" y="2201700"/>
            <a:ext cx="1482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endParaRPr sz="12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f</a:t>
            </a:r>
            <a:r>
              <a:rPr lang="en" sz="1200">
                <a:solidFill>
                  <a:srgbClr val="FD971F"/>
                </a:solidFill>
                <a:highlight>
                  <a:srgbClr val="272822"/>
                </a:highlight>
              </a:rPr>
              <a:t> x y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x y))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" name="Google Shape;75;p16"/>
          <p:cNvSpPr txBox="1"/>
          <p:nvPr/>
        </p:nvSpPr>
        <p:spPr>
          <a:xfrm>
            <a:off x="5377825" y="1812600"/>
            <a:ext cx="30000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typechecker</a:t>
            </a:r>
            <a:r>
              <a:rPr lang="en" sz="1200">
                <a:solidFill>
                  <a:srgbClr val="FD971F"/>
                </a:solidFill>
                <a:highlight>
                  <a:srgbClr val="272822"/>
                </a:highlight>
              </a:rPr>
              <a:t> f . args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(result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apply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f args))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	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and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integer?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args))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       	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integer?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cdr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args)))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       	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integer?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result))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   	result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   	(error </a:t>
            </a:r>
            <a:r>
              <a:rPr lang="en" sz="1200">
                <a:solidFill>
                  <a:srgbClr val="E6DB74"/>
                </a:solidFill>
                <a:highlight>
                  <a:srgbClr val="272822"/>
                </a:highlight>
              </a:rPr>
              <a:t>"Error type mismatch!"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))))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6"/>
          <p:cNvSpPr/>
          <p:nvPr/>
        </p:nvSpPr>
        <p:spPr>
          <a:xfrm>
            <a:off x="2879800" y="2332950"/>
            <a:ext cx="22620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via macro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/>
              <a:t>polymorphism</a:t>
            </a:r>
            <a:r>
              <a:rPr lang="en"/>
              <a:t>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022450" y="1831650"/>
            <a:ext cx="16758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endParaRPr sz="12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f</a:t>
            </a:r>
            <a:r>
              <a:rPr lang="en" sz="1200">
                <a:solidFill>
                  <a:srgbClr val="FD971F"/>
                </a:solidFill>
                <a:highlight>
                  <a:srgbClr val="272822"/>
                </a:highlight>
              </a:rPr>
              <a:t> x y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x y))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Real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Real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-&gt;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Real</a:t>
            </a:r>
            <a:endParaRPr sz="12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f</a:t>
            </a:r>
            <a:r>
              <a:rPr lang="en" sz="1200">
                <a:solidFill>
                  <a:srgbClr val="FD971F"/>
                </a:solidFill>
                <a:highlight>
                  <a:srgbClr val="272822"/>
                </a:highlight>
              </a:rPr>
              <a:t> x y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x y))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3" name="Google Shape;83;p17"/>
          <p:cNvSpPr txBox="1"/>
          <p:nvPr/>
        </p:nvSpPr>
        <p:spPr>
          <a:xfrm>
            <a:off x="5713475" y="22854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(f:Int-&gt;Int-&gt;Int x y)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(f:Real-&gt;Real-&gt;Real x y)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4" name="Google Shape;84;p17"/>
          <p:cNvSpPr/>
          <p:nvPr/>
        </p:nvSpPr>
        <p:spPr>
          <a:xfrm>
            <a:off x="3504050" y="2402850"/>
            <a:ext cx="1723800" cy="3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822"/>
                </a:solidFill>
              </a:rPr>
              <a:t>Under the hood...</a:t>
            </a:r>
            <a:endParaRPr sz="1200">
              <a:solidFill>
                <a:srgbClr val="2728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https://docs.racket-lang.org/guide/contract-func.html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typeof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072000" y="1857450"/>
            <a:ext cx="30000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typeof</a:t>
            </a:r>
            <a:r>
              <a:rPr lang="en" sz="1200">
                <a:solidFill>
                  <a:srgbClr val="FD971F"/>
                </a:solidFill>
                <a:highlight>
                  <a:srgbClr val="272822"/>
                </a:highlight>
              </a:rPr>
              <a:t> x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define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A6E22E"/>
                </a:solidFill>
                <a:highlight>
                  <a:srgbClr val="272822"/>
                </a:highlight>
              </a:rPr>
              <a:t>transverse-hash</a:t>
            </a:r>
            <a:r>
              <a:rPr lang="en" sz="1200">
                <a:solidFill>
                  <a:srgbClr val="FD971F"/>
                </a:solidFill>
                <a:highlight>
                  <a:srgbClr val="272822"/>
                </a:highlight>
              </a:rPr>
              <a:t> x l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	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cond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null?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l) </a:t>
            </a:r>
            <a:r>
              <a:rPr lang="en" sz="1200">
                <a:solidFill>
                  <a:srgbClr val="AE81FF"/>
                </a:solidFill>
                <a:highlight>
                  <a:srgbClr val="272822"/>
                </a:highlight>
              </a:rPr>
              <a:t>#f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    	(((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cdr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l)) x)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car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l)))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    	(</a:t>
            </a: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</a:rPr>
              <a:t>else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(transverse-hash x (</a:t>
            </a:r>
            <a:r>
              <a:rPr lang="en" sz="1200">
                <a:solidFill>
                  <a:srgbClr val="66D9EF"/>
                </a:solidFill>
                <a:highlight>
                  <a:srgbClr val="272822"/>
                </a:highlight>
              </a:rPr>
              <a:t>cdr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l)))))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</a:rPr>
              <a:t>  (transverse-hash x types))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Currying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1116250" y="2383700"/>
            <a:ext cx="865500" cy="7461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E22E"/>
                </a:solidFill>
              </a:rPr>
              <a:t>add</a:t>
            </a:r>
            <a:endParaRPr>
              <a:solidFill>
                <a:srgbClr val="A6E22E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797900" y="1437150"/>
            <a:ext cx="507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971F"/>
                </a:solidFill>
              </a:rPr>
              <a:t>x</a:t>
            </a:r>
            <a:endParaRPr>
              <a:solidFill>
                <a:srgbClr val="FD971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746200" y="1437150"/>
            <a:ext cx="507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971F"/>
                </a:solidFill>
              </a:rPr>
              <a:t>y</a:t>
            </a:r>
            <a:endParaRPr>
              <a:solidFill>
                <a:srgbClr val="FD971F"/>
              </a:solidFill>
            </a:endParaRPr>
          </a:p>
        </p:txBody>
      </p:sp>
      <p:cxnSp>
        <p:nvCxnSpPr>
          <p:cNvPr id="105" name="Google Shape;105;p20"/>
          <p:cNvCxnSpPr>
            <a:stCxn id="103" idx="2"/>
            <a:endCxn id="102" idx="0"/>
          </p:cNvCxnSpPr>
          <p:nvPr/>
        </p:nvCxnSpPr>
        <p:spPr>
          <a:xfrm>
            <a:off x="1051550" y="1834950"/>
            <a:ext cx="497400" cy="5487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>
            <a:stCxn id="104" idx="2"/>
            <a:endCxn id="102" idx="0"/>
          </p:cNvCxnSpPr>
          <p:nvPr/>
        </p:nvCxnSpPr>
        <p:spPr>
          <a:xfrm flipH="1">
            <a:off x="1548950" y="1834950"/>
            <a:ext cx="450900" cy="5487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 txBox="1"/>
          <p:nvPr/>
        </p:nvSpPr>
        <p:spPr>
          <a:xfrm>
            <a:off x="1196800" y="3818075"/>
            <a:ext cx="704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971F"/>
                </a:solidFill>
              </a:rPr>
              <a:t>result</a:t>
            </a:r>
            <a:endParaRPr>
              <a:solidFill>
                <a:srgbClr val="FD971F"/>
              </a:solidFill>
            </a:endParaRPr>
          </a:p>
        </p:txBody>
      </p:sp>
      <p:cxnSp>
        <p:nvCxnSpPr>
          <p:cNvPr id="108" name="Google Shape;108;p20"/>
          <p:cNvCxnSpPr>
            <a:stCxn id="102" idx="2"/>
            <a:endCxn id="107" idx="0"/>
          </p:cNvCxnSpPr>
          <p:nvPr/>
        </p:nvCxnSpPr>
        <p:spPr>
          <a:xfrm>
            <a:off x="1549000" y="3129800"/>
            <a:ext cx="0" cy="688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/>
          <p:nvPr/>
        </p:nvSpPr>
        <p:spPr>
          <a:xfrm>
            <a:off x="5456975" y="2254375"/>
            <a:ext cx="865500" cy="7461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E22E"/>
                </a:solidFill>
              </a:rPr>
              <a:t>add</a:t>
            </a:r>
            <a:endParaRPr>
              <a:solidFill>
                <a:srgbClr val="A6E22E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238200" y="1437150"/>
            <a:ext cx="507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971F"/>
                </a:solidFill>
              </a:rPr>
              <a:t>x</a:t>
            </a:r>
            <a:endParaRPr>
              <a:solidFill>
                <a:srgbClr val="FD971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232950" y="1437150"/>
            <a:ext cx="507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971F"/>
                </a:solidFill>
              </a:rPr>
              <a:t>y</a:t>
            </a:r>
            <a:endParaRPr>
              <a:solidFill>
                <a:srgbClr val="FD971F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098650" y="2254375"/>
            <a:ext cx="865500" cy="7461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E22E"/>
                </a:solidFill>
              </a:rPr>
              <a:t>add-x</a:t>
            </a:r>
            <a:endParaRPr>
              <a:solidFill>
                <a:srgbClr val="A6E22E"/>
              </a:solidFill>
            </a:endParaRPr>
          </a:p>
        </p:txBody>
      </p:sp>
      <p:cxnSp>
        <p:nvCxnSpPr>
          <p:cNvPr id="113" name="Google Shape;113;p20"/>
          <p:cNvCxnSpPr>
            <a:stCxn id="110" idx="2"/>
            <a:endCxn id="109" idx="0"/>
          </p:cNvCxnSpPr>
          <p:nvPr/>
        </p:nvCxnSpPr>
        <p:spPr>
          <a:xfrm>
            <a:off x="5491850" y="1834950"/>
            <a:ext cx="397800" cy="4194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>
            <a:stCxn id="111" idx="2"/>
            <a:endCxn id="112" idx="0"/>
          </p:cNvCxnSpPr>
          <p:nvPr/>
        </p:nvCxnSpPr>
        <p:spPr>
          <a:xfrm>
            <a:off x="6486600" y="1834950"/>
            <a:ext cx="1044900" cy="419400"/>
          </a:xfrm>
          <a:prstGeom prst="straightConnector1">
            <a:avLst/>
          </a:prstGeom>
          <a:noFill/>
          <a:ln cap="flat" cmpd="sng" w="9525">
            <a:solidFill>
              <a:srgbClr val="F9267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09" idx="3"/>
            <a:endCxn id="112" idx="1"/>
          </p:cNvCxnSpPr>
          <p:nvPr/>
        </p:nvCxnSpPr>
        <p:spPr>
          <a:xfrm>
            <a:off x="6322475" y="2627425"/>
            <a:ext cx="7761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6358325" y="3818075"/>
            <a:ext cx="704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971F"/>
                </a:solidFill>
              </a:rPr>
              <a:t>result</a:t>
            </a:r>
            <a:endParaRPr>
              <a:solidFill>
                <a:srgbClr val="FD971F"/>
              </a:solidFill>
            </a:endParaRPr>
          </a:p>
        </p:txBody>
      </p:sp>
      <p:cxnSp>
        <p:nvCxnSpPr>
          <p:cNvPr id="117" name="Google Shape;117;p20"/>
          <p:cNvCxnSpPr>
            <a:stCxn id="112" idx="2"/>
            <a:endCxn id="116" idx="0"/>
          </p:cNvCxnSpPr>
          <p:nvPr/>
        </p:nvCxnSpPr>
        <p:spPr>
          <a:xfrm flipH="1">
            <a:off x="6710600" y="3000475"/>
            <a:ext cx="820800" cy="81750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Currying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https://docs.racket-lang.org/reference/procedures.html#%28def._%28%28lib._racket%2Ffunction..rkt%29._curry%29%29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