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31a56233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31a56233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b31a56233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b31a56233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b31a56233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b31a56233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b31a56233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b31a56233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sers.sussex.ac.uk/~mfb21/publications/mp-slides/slides.pdf?fbclid=IwAR3JMeAnqZzYqeo5uZAG79lLcTq4776ub5s6Ppl7PibGtHlQ5q5Ta4DpSUs" TargetMode="External"/><Relationship Id="rId4" Type="http://schemas.openxmlformats.org/officeDocument/2006/relationships/hyperlink" Target="https://www.andres-loeh.de/LambdaPi/LambdaPi.pdf" TargetMode="External"/><Relationship Id="rId5" Type="http://schemas.openxmlformats.org/officeDocument/2006/relationships/hyperlink" Target="http://worrydream.com/AlligatorEgg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 sz="2400">
                <a:solidFill>
                  <a:srgbClr val="66D9EF"/>
                </a:solidFill>
                <a:highlight>
                  <a:srgbClr val="272822"/>
                </a:highlight>
              </a:rPr>
              <a:t>define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 sz="2400">
                <a:solidFill>
                  <a:srgbClr val="A6E22E"/>
                </a:solidFill>
                <a:highlight>
                  <a:srgbClr val="272822"/>
                </a:highlight>
              </a:rPr>
              <a:t>multimember-f</a:t>
            </a:r>
            <a: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  <a:t>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test?)</a:t>
            </a:r>
            <a:b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</a:br>
            <a: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  <a:t>   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 sz="2400">
                <a:solidFill>
                  <a:srgbClr val="66D9EF"/>
                </a:solidFill>
                <a:highlight>
                  <a:srgbClr val="272822"/>
                </a:highlight>
              </a:rPr>
              <a:t>lambda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 sz="2400">
                <a:solidFill>
                  <a:srgbClr val="A6E22E"/>
                </a:solidFill>
                <a:highlight>
                  <a:srgbClr val="272822"/>
                </a:highlight>
              </a:rPr>
              <a:t>a</a:t>
            </a:r>
            <a: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  <a:t>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lat)</a:t>
            </a:r>
            <a:b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</a:br>
            <a: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  <a:t>       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 sz="2400">
                <a:solidFill>
                  <a:srgbClr val="66D9EF"/>
                </a:solidFill>
                <a:highlight>
                  <a:srgbClr val="272822"/>
                </a:highlight>
              </a:rPr>
              <a:t>cond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((null? lat)</a:t>
            </a:r>
            <a: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  <a:t>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 sz="2400">
                <a:solidFill>
                  <a:srgbClr val="66D9EF"/>
                </a:solidFill>
                <a:highlight>
                  <a:srgbClr val="272822"/>
                </a:highlight>
              </a:rPr>
              <a:t>quote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()))</a:t>
            </a:r>
            <a:b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</a:br>
            <a: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  <a:t>           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((</a:t>
            </a:r>
            <a:r>
              <a:rPr lang="en" sz="2400">
                <a:solidFill>
                  <a:srgbClr val="A6E22E"/>
                </a:solidFill>
                <a:highlight>
                  <a:srgbClr val="272822"/>
                </a:highlight>
              </a:rPr>
              <a:t>test?</a:t>
            </a:r>
            <a: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  <a:t>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(car lat)</a:t>
            </a:r>
            <a: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  <a:t>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a)</a:t>
            </a:r>
            <a:endParaRPr sz="2400">
              <a:solidFill>
                <a:srgbClr val="000000"/>
              </a:solidFill>
              <a:highlight>
                <a:srgbClr val="272822"/>
              </a:highlight>
            </a:endParaRPr>
          </a:p>
          <a:p>
            <a:pPr indent="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 ((</a:t>
            </a:r>
            <a:r>
              <a:rPr lang="en" sz="2400">
                <a:solidFill>
                  <a:srgbClr val="A6E22E"/>
                </a:solidFill>
                <a:highlight>
                  <a:srgbClr val="272822"/>
                </a:highlight>
              </a:rPr>
              <a:t>multimember-f</a:t>
            </a:r>
            <a: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  <a:t>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test?)</a:t>
            </a:r>
            <a: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  <a:t>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a</a:t>
            </a:r>
            <a: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  <a:t>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(cdr lat)))</a:t>
            </a:r>
            <a:endParaRPr sz="2400">
              <a:solidFill>
                <a:srgbClr val="000000"/>
              </a:solidFill>
              <a:highlight>
                <a:srgbClr val="272822"/>
              </a:highlight>
            </a:endParaRPr>
          </a:p>
          <a:p>
            <a:pPr indent="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 sz="2400">
                <a:solidFill>
                  <a:srgbClr val="66D9EF"/>
                </a:solidFill>
                <a:highlight>
                  <a:srgbClr val="272822"/>
                </a:highlight>
              </a:rPr>
              <a:t>else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(cons (car lat)</a:t>
            </a:r>
            <a: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  <a:t>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((</a:t>
            </a:r>
            <a:r>
              <a:rPr lang="en" sz="2400">
                <a:solidFill>
                  <a:srgbClr val="A6E22E"/>
                </a:solidFill>
                <a:highlight>
                  <a:srgbClr val="272822"/>
                </a:highlight>
              </a:rPr>
              <a:t>multimember-f</a:t>
            </a:r>
            <a: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  <a:t>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test?)</a:t>
            </a:r>
            <a: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  <a:t>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a</a:t>
            </a:r>
            <a: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  <a:t>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(cdr lat))))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)))</a:t>
            </a:r>
            <a:b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</a:b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697350"/>
            <a:ext cx="8520600" cy="3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 sz="2400">
                <a:solidFill>
                  <a:srgbClr val="66D9EF"/>
                </a:solidFill>
                <a:highlight>
                  <a:srgbClr val="272822"/>
                </a:highlight>
              </a:rPr>
              <a:t>define-type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 sz="2400">
                <a:solidFill>
                  <a:srgbClr val="A6E22E"/>
                </a:solidFill>
                <a:highlight>
                  <a:srgbClr val="272822"/>
                </a:highlight>
              </a:rPr>
              <a:t>List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 a) (</a:t>
            </a:r>
            <a:r>
              <a:rPr lang="en" sz="2400">
                <a:solidFill>
                  <a:srgbClr val="66D9EF"/>
                </a:solidFill>
                <a:highlight>
                  <a:srgbClr val="272822"/>
                </a:highlight>
              </a:rPr>
              <a:t>or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 Null (Int a (List a)) (</a:t>
            </a:r>
            <a:r>
              <a:rPr lang="en" sz="2400">
                <a:solidFill>
                  <a:srgbClr val="A6E22E"/>
                </a:solidFill>
                <a:highlight>
                  <a:srgbClr val="272822"/>
                </a:highlight>
              </a:rPr>
              <a:t>&gt;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 a 0))</a:t>
            </a:r>
            <a:endParaRPr sz="2400">
              <a:solidFill>
                <a:srgbClr val="F8F8F2"/>
              </a:solidFill>
              <a:highlight>
                <a:srgbClr val="272822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 sz="2400">
                <a:solidFill>
                  <a:srgbClr val="66D9EF"/>
                </a:solidFill>
                <a:highlight>
                  <a:srgbClr val="272822"/>
                </a:highlight>
              </a:rPr>
              <a:t>define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 sz="2400">
                <a:solidFill>
                  <a:srgbClr val="A6E22E"/>
                </a:solidFill>
                <a:highlight>
                  <a:srgbClr val="272822"/>
                </a:highlight>
              </a:rPr>
              <a:t>multimember-f</a:t>
            </a:r>
            <a: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  <a:t>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test?))</a:t>
            </a:r>
            <a:b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</a:br>
            <a: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  <a:t>   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 sz="2400">
                <a:solidFill>
                  <a:srgbClr val="66D9EF"/>
                </a:solidFill>
                <a:highlight>
                  <a:srgbClr val="272822"/>
                </a:highlight>
              </a:rPr>
              <a:t>lambda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 sz="2400">
                <a:solidFill>
                  <a:srgbClr val="A6E22E"/>
                </a:solidFill>
                <a:highlight>
                  <a:srgbClr val="272822"/>
                </a:highlight>
              </a:rPr>
              <a:t>a</a:t>
            </a:r>
            <a: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  <a:t> </a:t>
            </a:r>
            <a:r>
              <a:rPr lang="en" sz="2400">
                <a:solidFill>
                  <a:srgbClr val="F8F8F8"/>
                </a:solidFill>
                <a:highlight>
                  <a:srgbClr val="272822"/>
                </a:highlight>
              </a:rPr>
              <a:t>( List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lat))</a:t>
            </a:r>
            <a:b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</a:br>
            <a: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  <a:t>       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 sz="2400">
                <a:solidFill>
                  <a:srgbClr val="66D9EF"/>
                </a:solidFill>
                <a:highlight>
                  <a:srgbClr val="272822"/>
                </a:highlight>
              </a:rPr>
              <a:t>cond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((null? lat)</a:t>
            </a:r>
            <a: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  <a:t>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(</a:t>
            </a:r>
            <a:r>
              <a:rPr lang="en" sz="2400">
                <a:solidFill>
                  <a:srgbClr val="66D9EF"/>
                </a:solidFill>
                <a:highlight>
                  <a:srgbClr val="272822"/>
                </a:highlight>
              </a:rPr>
              <a:t>quote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()))</a:t>
            </a:r>
            <a:b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</a:br>
            <a: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  <a:t>           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((</a:t>
            </a:r>
            <a:r>
              <a:rPr lang="en" sz="2400">
                <a:solidFill>
                  <a:srgbClr val="A6E22E"/>
                </a:solidFill>
                <a:highlight>
                  <a:srgbClr val="272822"/>
                </a:highlight>
              </a:rPr>
              <a:t>test?</a:t>
            </a:r>
            <a: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  <a:t>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(car lat)</a:t>
            </a:r>
            <a: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  <a:t>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a)</a:t>
            </a:r>
            <a:endParaRPr sz="2400">
              <a:solidFill>
                <a:srgbClr val="000000"/>
              </a:solidFill>
              <a:highlight>
                <a:srgbClr val="272822"/>
              </a:highlight>
            </a:endParaRPr>
          </a:p>
          <a:p>
            <a:pPr indent="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 ((</a:t>
            </a:r>
            <a:r>
              <a:rPr lang="en" sz="2400">
                <a:solidFill>
                  <a:srgbClr val="A6E22E"/>
                </a:solidFill>
                <a:highlight>
                  <a:srgbClr val="272822"/>
                </a:highlight>
              </a:rPr>
              <a:t>multimember-f</a:t>
            </a:r>
            <a: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  <a:t>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test?)</a:t>
            </a:r>
            <a: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  <a:t>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a</a:t>
            </a:r>
            <a: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  <a:t>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(cdr lat)))</a:t>
            </a:r>
            <a:endParaRPr sz="2400">
              <a:solidFill>
                <a:srgbClr val="000000"/>
              </a:solidFill>
              <a:highlight>
                <a:srgbClr val="272822"/>
              </a:highlight>
            </a:endParaRPr>
          </a:p>
          <a:p>
            <a:pPr indent="0" lvl="0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 (</a:t>
            </a:r>
            <a:r>
              <a:rPr lang="en" sz="2400">
                <a:solidFill>
                  <a:srgbClr val="66D9EF"/>
                </a:solidFill>
                <a:highlight>
                  <a:srgbClr val="272822"/>
                </a:highlight>
              </a:rPr>
              <a:t>else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(cons (car lat)</a:t>
            </a:r>
            <a: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  <a:t>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((</a:t>
            </a:r>
            <a:r>
              <a:rPr lang="en" sz="2400">
                <a:solidFill>
                  <a:srgbClr val="A6E22E"/>
                </a:solidFill>
                <a:highlight>
                  <a:srgbClr val="272822"/>
                </a:highlight>
              </a:rPr>
              <a:t>multimember-f</a:t>
            </a:r>
            <a: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  <a:t>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test?)</a:t>
            </a:r>
            <a: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  <a:t>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a</a:t>
            </a:r>
            <a: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  <a:t> </a:t>
            </a:r>
            <a:r>
              <a:rPr lang="en" sz="2400">
                <a:solidFill>
                  <a:srgbClr val="F8F8F2"/>
                </a:solidFill>
                <a:highlight>
                  <a:srgbClr val="272822"/>
                </a:highlight>
              </a:rPr>
              <a:t>(cdr lat)))))))</a:t>
            </a:r>
            <a:br>
              <a:rPr lang="en" sz="2400">
                <a:solidFill>
                  <a:srgbClr val="000000"/>
                </a:solidFill>
                <a:highlight>
                  <a:srgbClr val="272822"/>
                </a:highlight>
              </a:rPr>
            </a:b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 Resources URLs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http://users.sussex.ac.uk/~mfb21/publications/mp-slides/slides.pdf?fbclid=IwAR3JMeAnqZzYqeo5uZAG79lLcTq4776ub5s6Ppl7PibGtHlQ5q5Ta4DpSUs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https://www.andres-loeh.de/LambdaPi/LambdaPi.pdf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http://worrydream.com/AlligatorEggs/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https://mercurylang.org/documentation/papers.html?fbclid=IwAR0F6Z80ahfFvQR8FRSRLCW32esGBL95NSnnfWwLZVazMxmxbI7C-_e4u2Y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728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2647763" y="3862163"/>
            <a:ext cx="14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Books</a:t>
            </a:r>
            <a:endParaRPr/>
          </a:p>
        </p:txBody>
      </p:sp>
      <p:pic>
        <p:nvPicPr>
          <p:cNvPr descr="Related image"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100"/>
            <a:ext cx="6555024" cy="3103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he little typer"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0585" y="0"/>
            <a:ext cx="399341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he little typer" id="80" name="Google Shape;8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" y="3153525"/>
            <a:ext cx="1547758" cy="19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