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d726a8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d726a8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d726a8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d726a8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d726a8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d726a8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d726a8f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d726a8f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d726a8f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d726a8f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0495480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0495480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0495480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0495480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0495480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d0495480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0495480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0495480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0495480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0495480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0495480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0495480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d726a8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d726a8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d726a8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d726a8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Macros and other loose ends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Coleman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types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810100" y="1877250"/>
            <a:ext cx="35238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typedef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struct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Students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year | year &gt;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&amp;&amp; year &lt;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5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float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gpa | gpa &gt;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0.0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&amp;&amp; gpa &lt;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4.1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}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Student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Types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2810100" y="1877250"/>
            <a:ext cx="35238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typedef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union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Students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year | year &gt;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&amp;&amp; year &lt;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5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float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gpa | gpa &gt;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0.0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&amp;&amp; gpa &lt;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4.1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}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Student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Product types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2506650" y="1071750"/>
            <a:ext cx="4130700" cy="3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typedef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union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schoolPerson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typedef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struct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Students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year | year &gt;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&amp;&amp; year &lt;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5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float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gpa | gpa &gt;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0.0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&amp;&amp; gpa &lt;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4.1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}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Student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typedef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union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Teachers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string tenured | string == </a:t>
            </a:r>
            <a:r>
              <a:rPr lang="en">
                <a:solidFill>
                  <a:srgbClr val="E6DB74"/>
                </a:solidFill>
                <a:highlight>
                  <a:srgbClr val="272822"/>
                </a:highlight>
              </a:rPr>
              <a:t>"Tenured"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	string not-tenured | string == </a:t>
            </a:r>
            <a:r>
              <a:rPr lang="en">
                <a:solidFill>
                  <a:srgbClr val="E6DB74"/>
                </a:solidFill>
                <a:highlight>
                  <a:srgbClr val="272822"/>
                </a:highlight>
              </a:rPr>
              <a:t>"Not tenured"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}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Teacher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}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SchoolPerson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2512450" y="2255850"/>
            <a:ext cx="4039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a (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 a)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should this language be used by beginners?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S-expressions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151650" y="1439750"/>
            <a:ext cx="16827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5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3 2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) </a:t>
            </a:r>
            <a:r>
              <a:rPr lang="en" sz="1800">
                <a:solidFill>
                  <a:srgbClr val="A6E22E"/>
                </a:solidFill>
                <a:highlight>
                  <a:srgbClr val="272822"/>
                </a:highlight>
              </a:rPr>
              <a:t>=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10</a:t>
            </a:r>
            <a:endParaRPr sz="1800">
              <a:solidFill>
                <a:srgbClr val="AE81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81025"/>
            <a:ext cx="4025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 list where the head of the list is a procedure using the tail of the list as its arguments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615350" y="2571750"/>
            <a:ext cx="1071300" cy="6318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</a:rPr>
              <a:t>+</a:t>
            </a:r>
            <a:endParaRPr>
              <a:solidFill>
                <a:srgbClr val="F9267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229350" y="2571750"/>
            <a:ext cx="1071300" cy="6318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E81FF"/>
                </a:solidFill>
              </a:rPr>
              <a:t>5</a:t>
            </a:r>
            <a:endParaRPr>
              <a:solidFill>
                <a:srgbClr val="AE81FF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843350" y="2571750"/>
            <a:ext cx="1071300" cy="6318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E81FF"/>
                </a:solidFill>
              </a:rPr>
              <a:t>3</a:t>
            </a:r>
            <a:endParaRPr>
              <a:solidFill>
                <a:srgbClr val="AE81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457350" y="2571750"/>
            <a:ext cx="1071300" cy="631800"/>
          </a:xfrm>
          <a:prstGeom prst="rect">
            <a:avLst/>
          </a:prstGeom>
          <a:solidFill>
            <a:srgbClr val="272822"/>
          </a:solidFill>
          <a:ln cap="flat" cmpd="sng" w="9525">
            <a:solidFill>
              <a:srgbClr val="66D9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E81FF"/>
                </a:solidFill>
              </a:rPr>
              <a:t>2</a:t>
            </a:r>
            <a:endParaRPr>
              <a:solidFill>
                <a:srgbClr val="AE81FF"/>
              </a:solidFill>
            </a:endParaRPr>
          </a:p>
        </p:txBody>
      </p:sp>
      <p:cxnSp>
        <p:nvCxnSpPr>
          <p:cNvPr id="67" name="Google Shape;67;p14"/>
          <p:cNvCxnSpPr>
            <a:stCxn id="63" idx="3"/>
            <a:endCxn id="64" idx="1"/>
          </p:cNvCxnSpPr>
          <p:nvPr/>
        </p:nvCxnSpPr>
        <p:spPr>
          <a:xfrm>
            <a:off x="2686650" y="2887650"/>
            <a:ext cx="542700" cy="0"/>
          </a:xfrm>
          <a:prstGeom prst="straightConnector1">
            <a:avLst/>
          </a:prstGeom>
          <a:noFill/>
          <a:ln cap="flat" cmpd="sng" w="9525">
            <a:solidFill>
              <a:srgbClr val="A6E2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4300650" y="2887650"/>
            <a:ext cx="542700" cy="0"/>
          </a:xfrm>
          <a:prstGeom prst="straightConnector1">
            <a:avLst/>
          </a:prstGeom>
          <a:noFill/>
          <a:ln cap="flat" cmpd="sng" w="9525">
            <a:solidFill>
              <a:srgbClr val="A6E2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5914650" y="2887650"/>
            <a:ext cx="542700" cy="0"/>
          </a:xfrm>
          <a:prstGeom prst="straightConnector1">
            <a:avLst/>
          </a:prstGeom>
          <a:noFill/>
          <a:ln cap="flat" cmpd="sng" w="9525">
            <a:solidFill>
              <a:srgbClr val="A6E22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3730650" y="3898225"/>
            <a:ext cx="16827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5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3 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 2</a:t>
            </a:r>
            <a:endParaRPr sz="1800">
              <a:solidFill>
                <a:srgbClr val="AE81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reader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reader con­verts the source code of our lan­guage from a string of char­ac­ters into Racket-style paren­the­sized forms, also known as S-expres­sions.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926175" y="1359300"/>
            <a:ext cx="3039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8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3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*</a:t>
            </a:r>
            <a:br>
              <a:rPr lang="en"/>
            </a:b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989600" y="1327200"/>
            <a:ext cx="13497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(handle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4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(handle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8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(handle 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+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(handle </a:t>
            </a:r>
            <a:r>
              <a:rPr lang="en" sz="1800">
                <a:solidFill>
                  <a:srgbClr val="AE81FF"/>
                </a:solidFill>
                <a:highlight>
                  <a:srgbClr val="272822"/>
                </a:highlight>
              </a:rPr>
              <a:t>3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(handle 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*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800"/>
          </a:p>
        </p:txBody>
      </p:sp>
      <p:sp>
        <p:nvSpPr>
          <p:cNvPr id="79" name="Google Shape;79;p15"/>
          <p:cNvSpPr/>
          <p:nvPr/>
        </p:nvSpPr>
        <p:spPr>
          <a:xfrm>
            <a:off x="5793600" y="1907400"/>
            <a:ext cx="946800" cy="39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267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Reader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Expander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441850" y="1676850"/>
            <a:ext cx="4260300" cy="20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 expander, which deter­mines how these S-expres­sions cor­re­spond to real Racket expres­sions, which are then eval­u­ated to pro­duce a result. So </a:t>
            </a:r>
            <a:r>
              <a:rPr lang="en"/>
              <a:t>basically</a:t>
            </a:r>
            <a:r>
              <a:rPr lang="en"/>
              <a:t> its executing the...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7105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spe­cial kind of func­tion that runs at com­pile time, con­sum­ing cer­tain code as input and rewrit­ing it as new code. Macros are also known as syn­tax trans­for­m­ers.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318050" y="3308600"/>
            <a:ext cx="2732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and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(expr a) (expr b) (expr c))</a:t>
            </a:r>
            <a:br>
              <a:rPr lang="en"/>
            </a:b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773100" y="2893100"/>
            <a:ext cx="12999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(expr 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if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(expr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(expr 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    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#f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 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#f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244600" y="768725"/>
            <a:ext cx="4738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(define-macro (report EXPR)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#</a:t>
            </a:r>
            <a:r>
              <a:rPr lang="en">
                <a:solidFill>
                  <a:srgbClr val="E6DB74"/>
                </a:solidFill>
                <a:highlight>
                  <a:srgbClr val="272822"/>
                </a:highlight>
              </a:rPr>
              <a:t>'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begin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</a:t>
            </a:r>
            <a:r>
              <a:rPr lang="en">
                <a:solidFill>
                  <a:srgbClr val="75715E"/>
                </a:solidFill>
                <a:highlight>
                  <a:srgbClr val="272822"/>
                </a:highlight>
              </a:rPr>
              <a:t>; EXPR used as literal data, and quoted as a datum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(displayln (format </a:t>
            </a:r>
            <a:r>
              <a:rPr lang="en">
                <a:solidFill>
                  <a:srgbClr val="E6DB74"/>
                </a:solidFill>
                <a:highlight>
                  <a:srgbClr val="272822"/>
                </a:highlight>
              </a:rPr>
              <a:t>"input was ~a"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'EXPR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	EXPR)) </a:t>
            </a:r>
            <a:r>
              <a:rPr lang="en">
                <a:solidFill>
                  <a:srgbClr val="75715E"/>
                </a:solidFill>
                <a:highlight>
                  <a:srgbClr val="272822"/>
                </a:highlight>
              </a:rPr>
              <a:t>; EXPR used for its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(report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*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1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2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3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4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))</a:t>
            </a:r>
            <a:br>
              <a:rPr lang="en" sz="800"/>
            </a:br>
            <a:endParaRPr sz="800"/>
          </a:p>
        </p:txBody>
      </p:sp>
      <p:sp>
        <p:nvSpPr>
          <p:cNvPr id="99" name="Google Shape;99;p18"/>
          <p:cNvSpPr txBox="1"/>
          <p:nvPr/>
        </p:nvSpPr>
        <p:spPr>
          <a:xfrm>
            <a:off x="6170825" y="3752775"/>
            <a:ext cx="20685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input was (</a:t>
            </a:r>
            <a:r>
              <a:rPr lang="en">
                <a:solidFill>
                  <a:srgbClr val="F92672"/>
                </a:solidFill>
                <a:highlight>
                  <a:srgbClr val="272822"/>
                </a:highlight>
              </a:rPr>
              <a:t>*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1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2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3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4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r>
              <a:rPr lang="en"/>
              <a:t> 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24</a:t>
            </a:r>
            <a:br>
              <a:rPr lang="en"/>
            </a:br>
            <a:endParaRPr/>
          </a:p>
        </p:txBody>
      </p:sp>
      <p:sp>
        <p:nvSpPr>
          <p:cNvPr id="100" name="Google Shape;100;p18"/>
          <p:cNvSpPr/>
          <p:nvPr/>
        </p:nvSpPr>
        <p:spPr>
          <a:xfrm rot="2458930">
            <a:off x="4184573" y="2670917"/>
            <a:ext cx="1277629" cy="5229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2921850" y="1841100"/>
            <a:ext cx="33003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(define-syntax-rule (swap x 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let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1800">
                <a:solidFill>
                  <a:srgbClr val="F8F8F0"/>
                </a:solidFill>
                <a:highlight>
                  <a:srgbClr val="272822"/>
                </a:highlight>
              </a:rPr>
              <a:t>[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tmp x</a:t>
            </a:r>
            <a:r>
              <a:rPr lang="en" sz="1800">
                <a:solidFill>
                  <a:srgbClr val="F8F8F0"/>
                </a:solidFill>
                <a:highlight>
                  <a:srgbClr val="272822"/>
                </a:highlight>
              </a:rPr>
              <a:t>]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)</a:t>
            </a:r>
            <a:endParaRPr sz="1800"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    (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set!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x 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    (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set!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y tmp)))</a:t>
            </a:r>
            <a:br>
              <a:rPr lang="en"/>
            </a:b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(define-syntax-rule pattern template)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define-syntax and syntax-rules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09650" y="1902750"/>
            <a:ext cx="30000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1800">
                <a:solidFill>
                  <a:srgbClr val="66D9EF"/>
                </a:solidFill>
                <a:highlight>
                  <a:srgbClr val="272822"/>
                </a:highlight>
              </a:rPr>
              <a:t>define-syntax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 sz="1800">
                <a:solidFill>
                  <a:srgbClr val="66D9EF"/>
                </a:solidFill>
                <a:highlight>
                  <a:srgbClr val="272822"/>
                </a:highlight>
              </a:rPr>
              <a:t>syntax-rules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(literal-id ...)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 sz="1800">
                <a:solidFill>
                  <a:srgbClr val="F8F8F0"/>
                </a:solidFill>
                <a:highlight>
                  <a:srgbClr val="272822"/>
                </a:highlight>
              </a:rPr>
              <a:t>[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pattern template</a:t>
            </a:r>
            <a:r>
              <a:rPr lang="en" sz="1800">
                <a:solidFill>
                  <a:srgbClr val="F8F8F0"/>
                </a:solidFill>
                <a:highlight>
                  <a:srgbClr val="272822"/>
                </a:highlight>
              </a:rPr>
              <a:t>]</a:t>
            </a:r>
            <a:endParaRPr sz="1800"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	...))</a:t>
            </a:r>
            <a:br>
              <a:rPr lang="en" sz="1800"/>
            </a:br>
            <a:endParaRPr sz="1800"/>
          </a:p>
        </p:txBody>
      </p:sp>
      <p:sp>
        <p:nvSpPr>
          <p:cNvPr id="113" name="Google Shape;113;p20"/>
          <p:cNvSpPr txBox="1"/>
          <p:nvPr/>
        </p:nvSpPr>
        <p:spPr>
          <a:xfrm>
            <a:off x="4616225" y="1583850"/>
            <a:ext cx="3673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1800">
                <a:solidFill>
                  <a:srgbClr val="66D9EF"/>
                </a:solidFill>
                <a:highlight>
                  <a:srgbClr val="272822"/>
                </a:highlight>
              </a:rPr>
              <a:t>define-syntax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rotate</a:t>
            </a:r>
            <a:endParaRPr sz="1800"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 (</a:t>
            </a:r>
            <a:r>
              <a:rPr lang="en" sz="1800">
                <a:solidFill>
                  <a:srgbClr val="66D9EF"/>
                </a:solidFill>
                <a:highlight>
                  <a:srgbClr val="272822"/>
                </a:highlight>
              </a:rPr>
              <a:t>syntax-rules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()</a:t>
            </a:r>
            <a:endParaRPr sz="1800"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 sz="1800">
                <a:solidFill>
                  <a:srgbClr val="F8F8F0"/>
                </a:solidFill>
                <a:highlight>
                  <a:srgbClr val="272822"/>
                </a:highlight>
              </a:rPr>
              <a:t>[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(rotate a b) (swap a b)</a:t>
            </a:r>
            <a:r>
              <a:rPr lang="en" sz="1800">
                <a:solidFill>
                  <a:srgbClr val="F8F8F0"/>
                </a:solidFill>
                <a:highlight>
                  <a:srgbClr val="272822"/>
                </a:highlight>
              </a:rPr>
              <a:t>]</a:t>
            </a:r>
            <a:endParaRPr sz="1800"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	</a:t>
            </a:r>
            <a:r>
              <a:rPr lang="en" sz="1800">
                <a:solidFill>
                  <a:srgbClr val="F8F8F0"/>
                </a:solidFill>
                <a:highlight>
                  <a:srgbClr val="272822"/>
                </a:highlight>
              </a:rPr>
              <a:t>[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(rotate a b c) (</a:t>
            </a:r>
            <a:r>
              <a:rPr lang="en" sz="1800">
                <a:solidFill>
                  <a:srgbClr val="F92672"/>
                </a:solidFill>
                <a:highlight>
                  <a:srgbClr val="272822"/>
                </a:highlight>
              </a:rPr>
              <a:t>begin</a:t>
            </a:r>
            <a:endParaRPr sz="1800"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                	(swap a b)</a:t>
            </a:r>
            <a:endParaRPr sz="1800">
              <a:highlight>
                <a:srgbClr val="27282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                 	(swap b c))</a:t>
            </a:r>
            <a:r>
              <a:rPr lang="en" sz="1800">
                <a:solidFill>
                  <a:srgbClr val="F8F8F0"/>
                </a:solidFill>
                <a:highlight>
                  <a:srgbClr val="272822"/>
                </a:highlight>
              </a:rPr>
              <a:t>]</a:t>
            </a:r>
            <a:r>
              <a:rPr lang="en" sz="1800">
                <a:solidFill>
                  <a:srgbClr val="F8F8F2"/>
                </a:solidFill>
                <a:highlight>
                  <a:srgbClr val="272822"/>
                </a:highlight>
              </a:rPr>
              <a:t>))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Types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810100" y="1877250"/>
            <a:ext cx="35238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typedef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struct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Students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int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year | year &gt;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&amp;&amp; year &lt;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5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">
                <a:solidFill>
                  <a:srgbClr val="66D9EF"/>
                </a:solidFill>
                <a:highlight>
                  <a:srgbClr val="272822"/>
                </a:highlight>
              </a:rPr>
              <a:t>float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gpa | gpa &gt;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0.0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 &amp;&amp; gpa &lt; </a:t>
            </a:r>
            <a:r>
              <a:rPr lang="en">
                <a:solidFill>
                  <a:srgbClr val="AE81FF"/>
                </a:solidFill>
                <a:highlight>
                  <a:srgbClr val="272822"/>
                </a:highlight>
              </a:rPr>
              <a:t>4.1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} </a:t>
            </a:r>
            <a:r>
              <a:rPr lang="en">
                <a:solidFill>
                  <a:srgbClr val="A6E22E"/>
                </a:solidFill>
                <a:highlight>
                  <a:srgbClr val="272822"/>
                </a:highlight>
              </a:rPr>
              <a:t>Student</a:t>
            </a:r>
            <a:r>
              <a:rPr lang="en">
                <a:solidFill>
                  <a:srgbClr val="F8F8F2"/>
                </a:solidFill>
                <a:highlight>
                  <a:srgbClr val="272822"/>
                </a:highlight>
              </a:rPr>
              <a:t>;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