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2a8cdb9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2a8cdb9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52a8cdb9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52a8cdb9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52a8cdb9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52a8cdb9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52a8cdb9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52a8cdb9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94712f2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94712f2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94712f2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94712f2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94712f2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494712f2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52a8cdb9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52a8cdb9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2a8cdb9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2a8cdb9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52a8cdb9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52a8cdb9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52a8cdb9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52a8cdb9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52a8cdb9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52a8cdb9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 Coleman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37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T-expressions</a:t>
            </a:r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784200" y="1038975"/>
            <a:ext cx="7575600" cy="3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define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A6E22E"/>
                </a:solidFill>
                <a:highlight>
                  <a:srgbClr val="272822"/>
                </a:highlight>
              </a:rPr>
              <a:t>evaluate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>
                <a:solidFill>
                  <a:srgbClr val="FD971F"/>
                </a:solidFill>
                <a:highlight>
                  <a:srgbClr val="272822"/>
                </a:highlight>
              </a:rPr>
              <a:t>p depth board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	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let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group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best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   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if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x? (p)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     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min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max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	    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cond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win? (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'x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board)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-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(max-num depth)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             win? (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'o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board)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+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(min-num depth)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             fill? (board)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            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zero?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(depth)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heuristic (board)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             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else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apply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best(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map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lambda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FD971F"/>
                </a:solidFill>
                <a:highlight>
                  <a:srgbClr val="272822"/>
                </a:highlight>
              </a:rPr>
              <a:t>l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) evaluate 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(switch-player (p)) sub1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(depth) l))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               	                    			generate-moves (switch-player p) board)))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M-expressions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1569275" y="1017725"/>
            <a:ext cx="64830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[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define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A6E22E"/>
                </a:solidFill>
                <a:highlight>
                  <a:srgbClr val="272822"/>
                </a:highlight>
              </a:rPr>
              <a:t>next-move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[</a:t>
            </a:r>
            <a:r>
              <a:rPr lang="en">
                <a:solidFill>
                  <a:srgbClr val="FD971F"/>
                </a:solidFill>
                <a:highlight>
                  <a:srgbClr val="272822"/>
                </a:highlight>
              </a:rPr>
              <a:t>depth;board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]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[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define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A6E22E"/>
                </a:solidFill>
                <a:highlight>
                  <a:srgbClr val="272822"/>
                </a:highlight>
              </a:rPr>
              <a:t>evaluate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[</a:t>
            </a:r>
            <a:r>
              <a:rPr lang="en">
                <a:solidFill>
                  <a:srgbClr val="FD971F"/>
                </a:solidFill>
                <a:highlight>
                  <a:srgbClr val="272822"/>
                </a:highlight>
              </a:rPr>
              <a:t>p ;depth ;board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	[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let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best [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if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x?[p] -&gt;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min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; max];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	  [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cond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[win?[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'x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board] -&gt; 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- 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[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max-num;depth]]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           [win?(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'o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board) -&gt; 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+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[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min-num depth]]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           [fill?[board] 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-&gt;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 0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           [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zero?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[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depth] -&gt; heuristic[board]]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           [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else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[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apply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best [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map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[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lambda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[</a:t>
            </a:r>
            <a:r>
              <a:rPr lang="en">
                <a:solidFill>
                  <a:srgbClr val="FD971F"/>
                </a:solidFill>
                <a:highlight>
                  <a:srgbClr val="272822"/>
                </a:highlight>
              </a:rPr>
              <a:t>l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]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evaluate[ switch-player[p]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sub1[dept]) l]]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               	generate-moves[switch-player[p] board]]]]]]]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[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let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moves generate-moves[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'x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board];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	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car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[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foldr[ max-pair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 	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cons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[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'();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min-num]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 	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map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[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cons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;moves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           	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map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[[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lambda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[</a:t>
            </a:r>
            <a:r>
              <a:rPr lang="en">
                <a:solidFill>
                  <a:srgbClr val="FD971F"/>
                </a:solidFill>
                <a:highlight>
                  <a:srgbClr val="272822"/>
                </a:highlight>
              </a:rPr>
              <a:t>l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] evaluate[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'x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;depth;l]];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           	moves]]]]]]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Wisp</a:t>
            </a:r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1330500" y="341100"/>
            <a:ext cx="6483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define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: </a:t>
            </a:r>
            <a:r>
              <a:rPr lang="en">
                <a:solidFill>
                  <a:srgbClr val="A6E22E"/>
                </a:solidFill>
                <a:highlight>
                  <a:srgbClr val="272822"/>
                </a:highlight>
              </a:rPr>
              <a:t>evaluate</a:t>
            </a:r>
            <a:r>
              <a:rPr lang="en">
                <a:solidFill>
                  <a:srgbClr val="FD971F"/>
                </a:solidFill>
                <a:highlight>
                  <a:srgbClr val="272822"/>
                </a:highlight>
              </a:rPr>
              <a:t> p depth 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	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let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: best 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        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if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: x? 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p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   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min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max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	  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cond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: win?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'x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board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-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max-num depth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            win?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'o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board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      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+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min-num depth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            fill? board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     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           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zero?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depth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heuristic 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            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else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apply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best (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map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lambda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FD971F"/>
                </a:solidFill>
                <a:highlight>
                  <a:srgbClr val="272822"/>
                </a:highlight>
              </a:rPr>
              <a:t>l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)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evaluate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switch-player p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sub1 depth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               			    generate-moves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switch-player 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J-expressions</a:t>
            </a:r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1330500" y="1017725"/>
            <a:ext cx="64830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define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A6E22E"/>
                </a:solidFill>
                <a:highlight>
                  <a:srgbClr val="272822"/>
                </a:highlight>
              </a:rPr>
              <a:t>next-move</a:t>
            </a:r>
            <a:r>
              <a:rPr lang="en">
                <a:solidFill>
                  <a:srgbClr val="FD971F"/>
                </a:solidFill>
                <a:highlight>
                  <a:srgbClr val="272822"/>
                </a:highlight>
              </a:rPr>
              <a:t> depth board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)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define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A6E22E"/>
                </a:solidFill>
                <a:highlight>
                  <a:srgbClr val="272822"/>
                </a:highlight>
              </a:rPr>
              <a:t>evaluate</a:t>
            </a:r>
            <a:r>
              <a:rPr lang="en">
                <a:solidFill>
                  <a:srgbClr val="FD971F"/>
                </a:solidFill>
                <a:highlight>
                  <a:srgbClr val="272822"/>
                </a:highlight>
              </a:rPr>
              <a:t> p depth board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	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let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best &lt;- 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if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x? p -&gt;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min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; max.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	  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cond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win?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'x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board -&gt; 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-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max-num depth.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           win?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'o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board -&gt; 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+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min-num depth.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           fill? board -&gt;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          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zero?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depth -&gt; heuristic board.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           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else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-&gt;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a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pply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best (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map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lambda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FD971F"/>
                </a:solidFill>
                <a:highlight>
                  <a:srgbClr val="272822"/>
                </a:highlight>
              </a:rPr>
              <a:t>l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-&gt;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(evaluate (switch-player p)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   (sub1 depth) l))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               	(generate-moves (switch-player p) board)))..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let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moves &lt;- generate-moves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'x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board.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	(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car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(foldr max-pair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 	(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cons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'()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min-num)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 	(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map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cons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moves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           	(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map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lambda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FD971F"/>
                </a:solidFill>
                <a:highlight>
                  <a:srgbClr val="272822"/>
                </a:highlight>
              </a:rPr>
              <a:t>l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-&gt;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(evaluate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'x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depth l))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           	          moves)))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S-expressions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6151650" y="1439750"/>
            <a:ext cx="16827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 sz="1800">
                <a:solidFill>
                  <a:srgbClr val="F92672"/>
                </a:solidFill>
                <a:highlight>
                  <a:srgbClr val="272822"/>
                </a:highlight>
              </a:rPr>
              <a:t>+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 sz="1800">
                <a:solidFill>
                  <a:srgbClr val="AE81FF"/>
                </a:solidFill>
                <a:highlight>
                  <a:srgbClr val="272822"/>
                </a:highlight>
              </a:rPr>
              <a:t>5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 sz="1800">
                <a:solidFill>
                  <a:srgbClr val="AE81FF"/>
                </a:solidFill>
                <a:highlight>
                  <a:srgbClr val="272822"/>
                </a:highlight>
              </a:rPr>
              <a:t>3 2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) </a:t>
            </a:r>
            <a:r>
              <a:rPr lang="en" sz="1800">
                <a:solidFill>
                  <a:srgbClr val="A6E22E"/>
                </a:solidFill>
                <a:highlight>
                  <a:srgbClr val="272822"/>
                </a:highlight>
              </a:rPr>
              <a:t>= </a:t>
            </a:r>
            <a:r>
              <a:rPr lang="en" sz="1800">
                <a:solidFill>
                  <a:srgbClr val="AE81FF"/>
                </a:solidFill>
                <a:highlight>
                  <a:srgbClr val="272822"/>
                </a:highlight>
              </a:rPr>
              <a:t>10</a:t>
            </a:r>
            <a:endParaRPr sz="1800">
              <a:solidFill>
                <a:srgbClr val="AE81FF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181025"/>
            <a:ext cx="4025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A list where the head of the list is a procedure using the tail of the list as its arguments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615350" y="2571750"/>
            <a:ext cx="1071300" cy="631800"/>
          </a:xfrm>
          <a:prstGeom prst="rect">
            <a:avLst/>
          </a:prstGeom>
          <a:solidFill>
            <a:srgbClr val="272822"/>
          </a:solidFill>
          <a:ln cap="flat" cmpd="sng" w="9525">
            <a:solidFill>
              <a:srgbClr val="66D9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2672"/>
                </a:solidFill>
              </a:rPr>
              <a:t>+</a:t>
            </a:r>
            <a:endParaRPr>
              <a:solidFill>
                <a:srgbClr val="F92672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229350" y="2571750"/>
            <a:ext cx="1071300" cy="631800"/>
          </a:xfrm>
          <a:prstGeom prst="rect">
            <a:avLst/>
          </a:prstGeom>
          <a:solidFill>
            <a:srgbClr val="272822"/>
          </a:solidFill>
          <a:ln cap="flat" cmpd="sng" w="9525">
            <a:solidFill>
              <a:srgbClr val="66D9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E81FF"/>
                </a:solidFill>
              </a:rPr>
              <a:t>5</a:t>
            </a:r>
            <a:endParaRPr>
              <a:solidFill>
                <a:srgbClr val="AE81FF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843350" y="2571750"/>
            <a:ext cx="1071300" cy="631800"/>
          </a:xfrm>
          <a:prstGeom prst="rect">
            <a:avLst/>
          </a:prstGeom>
          <a:solidFill>
            <a:srgbClr val="272822"/>
          </a:solidFill>
          <a:ln cap="flat" cmpd="sng" w="9525">
            <a:solidFill>
              <a:srgbClr val="66D9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E81FF"/>
                </a:solidFill>
              </a:rPr>
              <a:t>3</a:t>
            </a:r>
            <a:endParaRPr>
              <a:solidFill>
                <a:srgbClr val="AE81FF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457350" y="2571750"/>
            <a:ext cx="1071300" cy="631800"/>
          </a:xfrm>
          <a:prstGeom prst="rect">
            <a:avLst/>
          </a:prstGeom>
          <a:solidFill>
            <a:srgbClr val="272822"/>
          </a:solidFill>
          <a:ln cap="flat" cmpd="sng" w="9525">
            <a:solidFill>
              <a:srgbClr val="66D9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E81FF"/>
                </a:solidFill>
              </a:rPr>
              <a:t>2</a:t>
            </a:r>
            <a:endParaRPr>
              <a:solidFill>
                <a:srgbClr val="AE81FF"/>
              </a:solidFill>
            </a:endParaRPr>
          </a:p>
        </p:txBody>
      </p:sp>
      <p:cxnSp>
        <p:nvCxnSpPr>
          <p:cNvPr id="67" name="Google Shape;67;p14"/>
          <p:cNvCxnSpPr>
            <a:stCxn id="63" idx="3"/>
            <a:endCxn id="64" idx="1"/>
          </p:cNvCxnSpPr>
          <p:nvPr/>
        </p:nvCxnSpPr>
        <p:spPr>
          <a:xfrm>
            <a:off x="2686650" y="2887650"/>
            <a:ext cx="542700" cy="0"/>
          </a:xfrm>
          <a:prstGeom prst="straightConnector1">
            <a:avLst/>
          </a:prstGeom>
          <a:noFill/>
          <a:ln cap="flat" cmpd="sng" w="9525">
            <a:solidFill>
              <a:srgbClr val="A6E2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4300650" y="2887650"/>
            <a:ext cx="542700" cy="0"/>
          </a:xfrm>
          <a:prstGeom prst="straightConnector1">
            <a:avLst/>
          </a:prstGeom>
          <a:noFill/>
          <a:ln cap="flat" cmpd="sng" w="9525">
            <a:solidFill>
              <a:srgbClr val="A6E2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>
            <a:off x="5914650" y="2887650"/>
            <a:ext cx="542700" cy="0"/>
          </a:xfrm>
          <a:prstGeom prst="straightConnector1">
            <a:avLst/>
          </a:prstGeom>
          <a:noFill/>
          <a:ln cap="flat" cmpd="sng" w="9525">
            <a:solidFill>
              <a:srgbClr val="A6E22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3730650" y="3898225"/>
            <a:ext cx="16827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E81FF"/>
                </a:solidFill>
                <a:highlight>
                  <a:srgbClr val="272822"/>
                </a:highlight>
              </a:rPr>
              <a:t>5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 sz="1800">
                <a:solidFill>
                  <a:srgbClr val="F92672"/>
                </a:solidFill>
                <a:highlight>
                  <a:srgbClr val="272822"/>
                </a:highlight>
              </a:rPr>
              <a:t>+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 sz="1800">
                <a:solidFill>
                  <a:srgbClr val="AE81FF"/>
                </a:solidFill>
                <a:highlight>
                  <a:srgbClr val="272822"/>
                </a:highlight>
              </a:rPr>
              <a:t>3 </a:t>
            </a:r>
            <a:r>
              <a:rPr lang="en" sz="1800">
                <a:solidFill>
                  <a:srgbClr val="F92672"/>
                </a:solidFill>
                <a:highlight>
                  <a:srgbClr val="272822"/>
                </a:highlight>
              </a:rPr>
              <a:t>+</a:t>
            </a:r>
            <a:r>
              <a:rPr lang="en" sz="1800">
                <a:solidFill>
                  <a:srgbClr val="AE81FF"/>
                </a:solidFill>
                <a:highlight>
                  <a:srgbClr val="272822"/>
                </a:highlight>
              </a:rPr>
              <a:t> 2</a:t>
            </a:r>
            <a:endParaRPr sz="1800">
              <a:solidFill>
                <a:srgbClr val="AE81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1330500" y="682350"/>
            <a:ext cx="64830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define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A6E22E"/>
                </a:solidFill>
                <a:highlight>
                  <a:srgbClr val="272822"/>
                </a:highlight>
              </a:rPr>
              <a:t>next-move</a:t>
            </a:r>
            <a:r>
              <a:rPr lang="en">
                <a:solidFill>
                  <a:srgbClr val="FD971F"/>
                </a:solidFill>
                <a:highlight>
                  <a:srgbClr val="272822"/>
                </a:highlight>
              </a:rPr>
              <a:t> depth board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)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define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A6E22E"/>
                </a:solidFill>
                <a:highlight>
                  <a:srgbClr val="272822"/>
                </a:highlight>
              </a:rPr>
              <a:t>evaluate</a:t>
            </a:r>
            <a:r>
              <a:rPr lang="en">
                <a:solidFill>
                  <a:srgbClr val="FD971F"/>
                </a:solidFill>
                <a:highlight>
                  <a:srgbClr val="272822"/>
                </a:highlight>
              </a:rPr>
              <a:t> p depth board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	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let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((best 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if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(x? p)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min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max)))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	  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cond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((win?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'x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board) 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-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max-num depth))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            ((win?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'o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board) 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+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min-num depth))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            ((fill? board)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0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            ((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zero?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depth) (heuristic board))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            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else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apply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best (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map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lambda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FD971F"/>
                </a:solidFill>
                <a:highlight>
                  <a:srgbClr val="272822"/>
                </a:highlight>
              </a:rPr>
              <a:t>l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) (evaluate (switch-player p)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(sub1 depth) l))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               	(generate-moves (switch-player p) board)))))))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let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((moves (generate-moves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'x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board)))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	(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car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(foldr max-pair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 	(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cons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'()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min-num)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 	(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map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cons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moves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           	(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map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lambda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FD971F"/>
                </a:solidFill>
                <a:highlight>
                  <a:srgbClr val="272822"/>
                </a:highlight>
              </a:rPr>
              <a:t>l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) (evaluate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'x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depth l))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           	moves))))))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531750" y="1328850"/>
            <a:ext cx="80805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define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A6E22E"/>
                </a:solidFill>
                <a:highlight>
                  <a:srgbClr val="272822"/>
                </a:highlight>
              </a:rPr>
              <a:t>next-move</a:t>
            </a:r>
            <a:r>
              <a:rPr lang="en">
                <a:solidFill>
                  <a:srgbClr val="FD971F"/>
                </a:solidFill>
                <a:highlight>
                  <a:srgbClr val="272822"/>
                </a:highlight>
              </a:rPr>
              <a:t> depth board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)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define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A6E22E"/>
                </a:solidFill>
                <a:highlight>
                  <a:srgbClr val="272822"/>
                </a:highlight>
              </a:rPr>
              <a:t>evaluate</a:t>
            </a:r>
            <a:r>
              <a:rPr lang="en">
                <a:solidFill>
                  <a:srgbClr val="FD971F"/>
                </a:solidFill>
                <a:highlight>
                  <a:srgbClr val="272822"/>
                </a:highlight>
              </a:rPr>
              <a:t> p depth board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	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let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((best 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if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(x? p)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min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max)))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	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cond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((win?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'x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board) 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-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max-num depth))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((win?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'o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board) 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+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min-num depth))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((fill? board)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0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((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zero?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depth) (heuristic board))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else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apply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best (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map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lambda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FD971F"/>
                </a:solidFill>
                <a:highlight>
                  <a:srgbClr val="272822"/>
                </a:highlight>
              </a:rPr>
              <a:t>l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) (evaluate (switch-player 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p) 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(sub1 depth) l))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(generate-moves (switch-player p) board)))))))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let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((moves (generate-moves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'x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board)))</a:t>
            </a:r>
            <a:r>
              <a:rPr lang="en"/>
              <a:t> 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car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(foldr max-pair (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cons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'()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min-num) (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map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cons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moves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map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lambda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FD971F"/>
                </a:solidFill>
                <a:highlight>
                  <a:srgbClr val="272822"/>
                </a:highlight>
              </a:rPr>
              <a:t>l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) (evaluate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'x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depth l))moves))))))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2"/>
                </a:solidFill>
              </a:rPr>
              <a:t>When you program, you spend more time reading code than writing it... a language that makes source code ugly is maddening to an exacting programmer, as clay full of lumps would be to a sculptor ~ Paul Graham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solutions?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C-</a:t>
            </a:r>
            <a:r>
              <a:rPr lang="en"/>
              <a:t>expressions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N-</a:t>
            </a:r>
            <a:r>
              <a:rPr lang="en"/>
              <a:t>expressions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T-</a:t>
            </a:r>
            <a:r>
              <a:rPr lang="en"/>
              <a:t>expressions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M-expressions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J-expressions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C-expressions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2771250" y="1961100"/>
            <a:ext cx="3601500" cy="12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</a:rPr>
              <a:t>{</a:t>
            </a:r>
            <a:r>
              <a:rPr lang="en">
                <a:solidFill>
                  <a:srgbClr val="FD971F"/>
                </a:solidFill>
              </a:rPr>
              <a:t>n</a:t>
            </a:r>
            <a:r>
              <a:rPr lang="en"/>
              <a:t> </a:t>
            </a:r>
            <a:r>
              <a:rPr lang="en">
                <a:solidFill>
                  <a:srgbClr val="F92672"/>
                </a:solidFill>
              </a:rPr>
              <a:t>&lt;=</a:t>
            </a:r>
            <a:r>
              <a:rPr lang="en"/>
              <a:t> </a:t>
            </a:r>
            <a:r>
              <a:rPr lang="en">
                <a:solidFill>
                  <a:srgbClr val="AE81FF"/>
                </a:solidFill>
              </a:rPr>
              <a:t>2</a:t>
            </a:r>
            <a:r>
              <a:rPr lang="en">
                <a:solidFill>
                  <a:srgbClr val="F8F8F2"/>
                </a:solidFill>
              </a:rPr>
              <a:t>}</a:t>
            </a:r>
            <a:r>
              <a:rPr lang="en"/>
              <a:t> </a:t>
            </a:r>
            <a:r>
              <a:rPr lang="en">
                <a:solidFill>
                  <a:srgbClr val="F8F8F2"/>
                </a:solidFill>
              </a:rPr>
              <a:t>⇒</a:t>
            </a:r>
            <a:r>
              <a:rPr lang="en"/>
              <a:t> </a:t>
            </a:r>
            <a:r>
              <a:rPr lang="en">
                <a:solidFill>
                  <a:srgbClr val="F8F8F2"/>
                </a:solidFill>
              </a:rPr>
              <a:t>(</a:t>
            </a:r>
            <a:r>
              <a:rPr lang="en">
                <a:solidFill>
                  <a:srgbClr val="F92672"/>
                </a:solidFill>
              </a:rPr>
              <a:t>&lt;=</a:t>
            </a:r>
            <a:r>
              <a:rPr lang="en"/>
              <a:t> </a:t>
            </a:r>
            <a:r>
              <a:rPr lang="en">
                <a:solidFill>
                  <a:srgbClr val="FD971F"/>
                </a:solidFill>
              </a:rPr>
              <a:t>n</a:t>
            </a:r>
            <a:r>
              <a:rPr lang="en"/>
              <a:t> </a:t>
            </a:r>
            <a:r>
              <a:rPr lang="en">
                <a:solidFill>
                  <a:srgbClr val="AE81FF"/>
                </a:solidFill>
              </a:rPr>
              <a:t>2</a:t>
            </a:r>
            <a:r>
              <a:rPr lang="en">
                <a:solidFill>
                  <a:srgbClr val="F8F8F2"/>
                </a:solidFill>
              </a:rPr>
              <a:t>)</a:t>
            </a:r>
            <a:r>
              <a:rPr lang="en"/>
              <a:t>,</a:t>
            </a:r>
            <a:r>
              <a:rPr lang="en"/>
              <a:t>  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8F8F2"/>
                </a:solidFill>
              </a:rPr>
              <a:t>{</a:t>
            </a:r>
            <a:r>
              <a:rPr lang="en">
                <a:solidFill>
                  <a:srgbClr val="AE81FF"/>
                </a:solidFill>
              </a:rPr>
              <a:t>2</a:t>
            </a:r>
            <a:r>
              <a:rPr lang="en"/>
              <a:t> </a:t>
            </a:r>
            <a:r>
              <a:rPr lang="en">
                <a:solidFill>
                  <a:srgbClr val="F92672"/>
                </a:solidFill>
              </a:rPr>
              <a:t>+</a:t>
            </a:r>
            <a:r>
              <a:rPr lang="en"/>
              <a:t> </a:t>
            </a:r>
            <a:r>
              <a:rPr lang="en">
                <a:solidFill>
                  <a:srgbClr val="F8F8F2"/>
                </a:solidFill>
              </a:rPr>
              <a:t>{</a:t>
            </a:r>
            <a:r>
              <a:rPr lang="en">
                <a:solidFill>
                  <a:srgbClr val="AE81FF"/>
                </a:solidFill>
              </a:rPr>
              <a:t>3</a:t>
            </a:r>
            <a:r>
              <a:rPr lang="en"/>
              <a:t> </a:t>
            </a:r>
            <a:r>
              <a:rPr lang="en">
                <a:solidFill>
                  <a:srgbClr val="F92672"/>
                </a:solidFill>
              </a:rPr>
              <a:t>*</a:t>
            </a:r>
            <a:r>
              <a:rPr lang="en"/>
              <a:t> </a:t>
            </a:r>
            <a:r>
              <a:rPr lang="en">
                <a:solidFill>
                  <a:srgbClr val="AE81FF"/>
                </a:solidFill>
              </a:rPr>
              <a:t>4</a:t>
            </a:r>
            <a:r>
              <a:rPr lang="en">
                <a:solidFill>
                  <a:srgbClr val="F8F8F2"/>
                </a:solidFill>
              </a:rPr>
              <a:t>}}</a:t>
            </a:r>
            <a:r>
              <a:rPr lang="en"/>
              <a:t> </a:t>
            </a:r>
            <a:r>
              <a:rPr lang="en">
                <a:solidFill>
                  <a:srgbClr val="F8F8F2"/>
                </a:solidFill>
              </a:rPr>
              <a:t>⇒</a:t>
            </a:r>
            <a:r>
              <a:rPr lang="en"/>
              <a:t> </a:t>
            </a:r>
            <a:r>
              <a:rPr lang="en">
                <a:solidFill>
                  <a:srgbClr val="F8F8F2"/>
                </a:solidFill>
              </a:rPr>
              <a:t>(</a:t>
            </a:r>
            <a:r>
              <a:rPr lang="en">
                <a:solidFill>
                  <a:srgbClr val="F92672"/>
                </a:solidFill>
              </a:rPr>
              <a:t>+</a:t>
            </a:r>
            <a:r>
              <a:rPr lang="en"/>
              <a:t> </a:t>
            </a:r>
            <a:r>
              <a:rPr lang="en">
                <a:solidFill>
                  <a:srgbClr val="AE81FF"/>
                </a:solidFill>
              </a:rPr>
              <a:t>2</a:t>
            </a:r>
            <a:r>
              <a:rPr lang="en"/>
              <a:t> </a:t>
            </a:r>
            <a:r>
              <a:rPr lang="en">
                <a:solidFill>
                  <a:srgbClr val="F8F8F2"/>
                </a:solidFill>
              </a:rPr>
              <a:t>(</a:t>
            </a:r>
            <a:r>
              <a:rPr lang="en">
                <a:solidFill>
                  <a:srgbClr val="F92672"/>
                </a:solidFill>
              </a:rPr>
              <a:t>*</a:t>
            </a:r>
            <a:r>
              <a:rPr lang="en">
                <a:solidFill>
                  <a:srgbClr val="AE81FF"/>
                </a:solidFill>
              </a:rPr>
              <a:t> 3 4</a:t>
            </a:r>
            <a:r>
              <a:rPr lang="en">
                <a:solidFill>
                  <a:srgbClr val="F8F8F2"/>
                </a:solidFill>
              </a:rPr>
              <a:t>))</a:t>
            </a:r>
            <a:endParaRPr>
              <a:solidFill>
                <a:srgbClr val="F8F8F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N-expressions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1569275" y="1017725"/>
            <a:ext cx="64830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define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A6E22E"/>
                </a:solidFill>
                <a:highlight>
                  <a:srgbClr val="272822"/>
                </a:highlight>
              </a:rPr>
              <a:t>next-move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>
                <a:solidFill>
                  <a:srgbClr val="FD971F"/>
                </a:solidFill>
                <a:highlight>
                  <a:srgbClr val="272822"/>
                </a:highlight>
              </a:rPr>
              <a:t> depth board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)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define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A6E22E"/>
                </a:solidFill>
                <a:highlight>
                  <a:srgbClr val="272822"/>
                </a:highlight>
              </a:rPr>
              <a:t>evaluate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>
                <a:solidFill>
                  <a:srgbClr val="FD971F"/>
                </a:solidFill>
                <a:highlight>
                  <a:srgbClr val="272822"/>
                </a:highlight>
              </a:rPr>
              <a:t> p depth board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	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let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((best 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if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x?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(p)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min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max)))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	  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cond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win?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'x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board) 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- 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(max-num depth))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            (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win?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'o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board) 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+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(min-num depth))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            (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fill?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(board)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0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            (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zero?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(depth) 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heuristic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(board))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	            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else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apply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best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map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lambda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FD971F"/>
                </a:solidFill>
                <a:highlight>
                  <a:srgbClr val="272822"/>
                </a:highlight>
              </a:rPr>
              <a:t>l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) 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evaluate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 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switch-player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(p) 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sub1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(depth) l))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               	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generate-moves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switch-player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(p) board)))))))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let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((moves 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generate-moves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'x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board)))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	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car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 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foldr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 max-pair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 	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cons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'()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min-num)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 	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map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cons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moves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           	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map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lambda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>
                <a:solidFill>
                  <a:srgbClr val="FD971F"/>
                </a:solidFill>
                <a:highlight>
                  <a:srgbClr val="272822"/>
                </a:highlight>
              </a:rPr>
              <a:t>l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) (evaluate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'x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depth l))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             	moves))))))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