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e4562e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e4562e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e4562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e4562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e4562e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e4562e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e4562e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e4562e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8f85e1bb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8f85e1bb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f85e1b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f85e1b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8cebb1e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8cebb1e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e28135d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e28135d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f85e1b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f85e1b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big part of our website is displaying the nfl players’ and teams’ data in a way for website users to see in a helpful way.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c10c4ae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c10c4ae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homepage where there are links to our subpages such as Players, Teams, Spreads, and Calculator.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e28135d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e28135d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e28135d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e28135d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f85e1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f85e1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f85e1b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f85e1b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drive.google.com/file/d/1hJgikutg8CKUGcVgXCdKdLT1Ji7smn6K/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drive.google.com/file/d/1D88j6Gmz_vPbXTeYsmyZu8Ui81OErVI6/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drive.google.com/file/d/1elYBI1gwmM_vy0_3VVMBJ2IuXC0EFQN1/view"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0IhLFPPwcye8F_Ypr6NEdNqppp_4R32x/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86025"/>
            <a:ext cx="78015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Fantasy Football Predictions</a:t>
            </a:r>
            <a:endParaRPr>
              <a:solidFill>
                <a:srgbClr val="000000"/>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By Mariel Berger and Zach Nelson</a:t>
            </a:r>
            <a:endParaRPr>
              <a:solidFill>
                <a:srgbClr val="000000"/>
              </a:solidFill>
            </a:endParaRPr>
          </a:p>
        </p:txBody>
      </p:sp>
      <p:sp>
        <p:nvSpPr>
          <p:cNvPr id="61" name="Google Shape;61;p13"/>
          <p:cNvSpPr txBox="1"/>
          <p:nvPr/>
        </p:nvSpPr>
        <p:spPr>
          <a:xfrm>
            <a:off x="2960850" y="2018550"/>
            <a:ext cx="3222300" cy="5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Senior Project</a:t>
            </a:r>
            <a:endParaRPr sz="24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50925" y="11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Linear Regression</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21" name="Google Shape;121;p22"/>
          <p:cNvSpPr txBox="1"/>
          <p:nvPr>
            <p:ph idx="1" type="body"/>
          </p:nvPr>
        </p:nvSpPr>
        <p:spPr>
          <a:xfrm>
            <a:off x="250925" y="689425"/>
            <a:ext cx="5924100" cy="44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ato"/>
                <a:ea typeface="Lato"/>
                <a:cs typeface="Lato"/>
                <a:sym typeface="Lato"/>
              </a:rPr>
              <a:t>- </a:t>
            </a:r>
            <a:r>
              <a:rPr lang="en">
                <a:solidFill>
                  <a:srgbClr val="000000"/>
                </a:solidFill>
                <a:latin typeface="Lato"/>
                <a:ea typeface="Lato"/>
                <a:cs typeface="Lato"/>
                <a:sym typeface="Lato"/>
              </a:rPr>
              <a:t>Linear Regression is a way to explain and model the relationship between a dependant variable and one or more explanatory variables.</a:t>
            </a:r>
            <a:endParaRPr>
              <a:solidFill>
                <a:srgbClr val="000000"/>
              </a:solidFill>
              <a:latin typeface="Lato"/>
              <a:ea typeface="Lato"/>
              <a:cs typeface="Lato"/>
              <a:sym typeface="Lato"/>
            </a:endParaRPr>
          </a:p>
          <a:p>
            <a:pPr indent="0" lvl="0" marL="0" rtl="0" algn="l">
              <a:spcBef>
                <a:spcPts val="1600"/>
              </a:spcBef>
              <a:spcAft>
                <a:spcPts val="0"/>
              </a:spcAft>
              <a:buNone/>
            </a:pPr>
            <a:r>
              <a:rPr lang="en">
                <a:solidFill>
                  <a:srgbClr val="000000"/>
                </a:solidFill>
                <a:latin typeface="Lato"/>
                <a:ea typeface="Lato"/>
                <a:cs typeface="Lato"/>
                <a:sym typeface="Lato"/>
              </a:rPr>
              <a:t>- Linear regressions are often used to create predictive models using data sets that are useful for making predictions, forecasting, and reduction.</a:t>
            </a:r>
            <a:endParaRPr>
              <a:solidFill>
                <a:srgbClr val="000000"/>
              </a:solidFill>
              <a:latin typeface="Lato"/>
              <a:ea typeface="Lato"/>
              <a:cs typeface="Lato"/>
              <a:sym typeface="Lato"/>
            </a:endParaRPr>
          </a:p>
          <a:p>
            <a:pPr indent="0" lvl="0" marL="0" rtl="0" algn="l">
              <a:spcBef>
                <a:spcPts val="1600"/>
              </a:spcBef>
              <a:spcAft>
                <a:spcPts val="1600"/>
              </a:spcAft>
              <a:buNone/>
            </a:pPr>
            <a:r>
              <a:rPr lang="en">
                <a:solidFill>
                  <a:srgbClr val="000000"/>
                </a:solidFill>
                <a:latin typeface="Lato"/>
                <a:ea typeface="Lato"/>
                <a:cs typeface="Lato"/>
                <a:sym typeface="Lato"/>
              </a:rPr>
              <a:t>- Linear regressions, along with many other algorithms called </a:t>
            </a:r>
            <a:r>
              <a:rPr lang="en">
                <a:solidFill>
                  <a:srgbClr val="000000"/>
                </a:solidFill>
                <a:latin typeface="Lato"/>
                <a:ea typeface="Lato"/>
                <a:cs typeface="Lato"/>
                <a:sym typeface="Lato"/>
              </a:rPr>
              <a:t>sabermetrics</a:t>
            </a:r>
            <a:r>
              <a:rPr lang="en">
                <a:solidFill>
                  <a:srgbClr val="000000"/>
                </a:solidFill>
                <a:latin typeface="Lato"/>
                <a:ea typeface="Lato"/>
                <a:cs typeface="Lato"/>
                <a:sym typeface="Lato"/>
              </a:rPr>
              <a:t>, are used for creating statistical analysis of sports data. In recent years it was used by the Oakland A’s in the early 2000’s, which inspired the book and movie Moneyball. Statistical analytics have become a major facet in modern sports especially baseball.</a:t>
            </a:r>
            <a:endParaRPr>
              <a:solidFill>
                <a:srgbClr val="000000"/>
              </a:solidFill>
              <a:latin typeface="Lato"/>
              <a:ea typeface="Lato"/>
              <a:cs typeface="Lato"/>
              <a:sym typeface="Lato"/>
            </a:endParaRPr>
          </a:p>
        </p:txBody>
      </p:sp>
      <p:pic>
        <p:nvPicPr>
          <p:cNvPr id="122" name="Google Shape;122;p22"/>
          <p:cNvPicPr preferRelativeResize="0"/>
          <p:nvPr/>
        </p:nvPicPr>
        <p:blipFill>
          <a:blip r:embed="rId3">
            <a:alphaModFix/>
          </a:blip>
          <a:stretch>
            <a:fillRect/>
          </a:stretch>
        </p:blipFill>
        <p:spPr>
          <a:xfrm>
            <a:off x="6175025" y="326100"/>
            <a:ext cx="2596500" cy="3852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27313" y="0"/>
            <a:ext cx="9271311" cy="5143500"/>
          </a:xfrm>
          <a:prstGeom prst="rect">
            <a:avLst/>
          </a:prstGeom>
          <a:noFill/>
          <a:ln>
            <a:noFill/>
          </a:ln>
        </p:spPr>
      </p:pic>
      <p:pic>
        <p:nvPicPr>
          <p:cNvPr id="128" name="Google Shape;128;p23"/>
          <p:cNvPicPr preferRelativeResize="0"/>
          <p:nvPr/>
        </p:nvPicPr>
        <p:blipFill>
          <a:blip r:embed="rId4">
            <a:alphaModFix/>
          </a:blip>
          <a:stretch>
            <a:fillRect/>
          </a:stretch>
        </p:blipFill>
        <p:spPr>
          <a:xfrm>
            <a:off x="4217750" y="0"/>
            <a:ext cx="4926249" cy="4170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0" y="0"/>
            <a:ext cx="9143999" cy="5143499"/>
          </a:xfrm>
          <a:prstGeom prst="rect">
            <a:avLst/>
          </a:prstGeom>
          <a:noFill/>
          <a:ln>
            <a:noFill/>
          </a:ln>
        </p:spPr>
      </p:pic>
      <p:pic>
        <p:nvPicPr>
          <p:cNvPr id="134" name="Google Shape;134;p24"/>
          <p:cNvPicPr preferRelativeResize="0"/>
          <p:nvPr/>
        </p:nvPicPr>
        <p:blipFill>
          <a:blip r:embed="rId4">
            <a:alphaModFix/>
          </a:blip>
          <a:stretch>
            <a:fillRect/>
          </a:stretch>
        </p:blipFill>
        <p:spPr>
          <a:xfrm>
            <a:off x="5617150" y="429075"/>
            <a:ext cx="3526851" cy="368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pic>
        <p:nvPicPr>
          <p:cNvPr id="140" name="Google Shape;140;p25"/>
          <p:cNvPicPr preferRelativeResize="0"/>
          <p:nvPr/>
        </p:nvPicPr>
        <p:blipFill>
          <a:blip r:embed="rId3">
            <a:alphaModFix/>
          </a:blip>
          <a:stretch>
            <a:fillRect/>
          </a:stretch>
        </p:blipFill>
        <p:spPr>
          <a:xfrm>
            <a:off x="2940663" y="0"/>
            <a:ext cx="326266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With More Time We Would...</a:t>
            </a:r>
            <a:endParaRPr>
              <a:solidFill>
                <a:srgbClr val="000000"/>
              </a:solidFill>
            </a:endParaRPr>
          </a:p>
        </p:txBody>
      </p:sp>
      <p:sp>
        <p:nvSpPr>
          <p:cNvPr id="146" name="Google Shape;146;p26"/>
          <p:cNvSpPr txBox="1"/>
          <p:nvPr/>
        </p:nvSpPr>
        <p:spPr>
          <a:xfrm>
            <a:off x="905850" y="1179475"/>
            <a:ext cx="73323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Give users the ability to create accounts to track and save their players or team.</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Implement the linear regression applet on the </a:t>
            </a:r>
            <a:r>
              <a:rPr lang="en" sz="1800">
                <a:latin typeface="Lato"/>
                <a:ea typeface="Lato"/>
                <a:cs typeface="Lato"/>
                <a:sym typeface="Lato"/>
              </a:rPr>
              <a:t>web page</a:t>
            </a:r>
            <a:r>
              <a:rPr lang="en" sz="1800">
                <a:latin typeface="Lato"/>
                <a:ea typeface="Lato"/>
                <a:cs typeface="Lato"/>
                <a:sym typeface="Lato"/>
              </a:rPr>
              <a:t> for users to use for different players.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Be able to expand the amount of data </a:t>
            </a:r>
            <a:r>
              <a:rPr lang="en" sz="1800">
                <a:latin typeface="Lato"/>
                <a:ea typeface="Lato"/>
                <a:cs typeface="Lato"/>
                <a:sym typeface="Lato"/>
              </a:rPr>
              <a:t>available</a:t>
            </a:r>
            <a:r>
              <a:rPr lang="en" sz="1800">
                <a:latin typeface="Lato"/>
                <a:ea typeface="Lato"/>
                <a:cs typeface="Lato"/>
                <a:sym typeface="Lato"/>
              </a:rPr>
              <a:t> for the users one each player across their active seasons as a NFL player</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Questions?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Fantasy Football?</a:t>
            </a:r>
            <a:endParaRPr>
              <a:solidFill>
                <a:srgbClr val="000000"/>
              </a:solidFill>
            </a:endParaRPr>
          </a:p>
        </p:txBody>
      </p:sp>
      <p:sp>
        <p:nvSpPr>
          <p:cNvPr id="67" name="Google Shape;67;p14"/>
          <p:cNvSpPr txBox="1"/>
          <p:nvPr/>
        </p:nvSpPr>
        <p:spPr>
          <a:xfrm>
            <a:off x="431625" y="1191625"/>
            <a:ext cx="6243900" cy="3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Fantasy football is a game where the players act as "owners" and "managers" of teams, accruing "fantasy points" based on the statistics of real football players. </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Leagues are scored on a weekly basis, matching up teams in a head-to-head scenario in a rotating schedule. </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The goal is to collect the most productive players across a variety of positions to get the most fantasy points in their league.</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 </a:t>
            </a:r>
            <a:r>
              <a:rPr lang="en" sz="2400">
                <a:latin typeface="Lato"/>
                <a:ea typeface="Lato"/>
                <a:cs typeface="Lato"/>
                <a:sym typeface="Lato"/>
              </a:rPr>
              <a:t>59.3</a:t>
            </a:r>
            <a:r>
              <a:rPr lang="en" sz="1800">
                <a:latin typeface="Lato"/>
                <a:ea typeface="Lato"/>
                <a:cs typeface="Lato"/>
                <a:sym typeface="Lato"/>
              </a:rPr>
              <a:t> Million people play Fantasy Football</a:t>
            </a:r>
            <a:endParaRPr sz="1800">
              <a:latin typeface="Lato"/>
              <a:ea typeface="Lato"/>
              <a:cs typeface="Lato"/>
              <a:sym typeface="Lato"/>
            </a:endParaRPr>
          </a:p>
        </p:txBody>
      </p:sp>
      <p:pic>
        <p:nvPicPr>
          <p:cNvPr id="68" name="Google Shape;68;p14"/>
          <p:cNvPicPr preferRelativeResize="0"/>
          <p:nvPr/>
        </p:nvPicPr>
        <p:blipFill rotWithShape="1">
          <a:blip r:embed="rId3">
            <a:alphaModFix/>
          </a:blip>
          <a:srcRect b="0" l="7454" r="8405" t="0"/>
          <a:stretch/>
        </p:blipFill>
        <p:spPr>
          <a:xfrm>
            <a:off x="6675525" y="1017725"/>
            <a:ext cx="2358950" cy="210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Project Description</a:t>
            </a:r>
            <a:endParaRPr>
              <a:solidFill>
                <a:srgbClr val="000000"/>
              </a:solidFill>
            </a:endParaRPr>
          </a:p>
        </p:txBody>
      </p:sp>
      <p:sp>
        <p:nvSpPr>
          <p:cNvPr id="74" name="Google Shape;74;p15"/>
          <p:cNvSpPr txBox="1"/>
          <p:nvPr/>
        </p:nvSpPr>
        <p:spPr>
          <a:xfrm>
            <a:off x="905850" y="1179475"/>
            <a:ext cx="7332300" cy="3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One stop shop website for all the Fantasy Football information you need to make your next best selection for your team</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This website is a tool for Fantasy Football players to utilize all the statistics it provides and use the calculator to compute total possible fantasy points</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sz="1800">
                <a:latin typeface="Lato"/>
                <a:ea typeface="Lato"/>
                <a:cs typeface="Lato"/>
                <a:sym typeface="Lato"/>
              </a:rPr>
              <a:t>Languages used:</a:t>
            </a:r>
            <a:endParaRPr b="1" sz="1800">
              <a:latin typeface="Lato"/>
              <a:ea typeface="Lato"/>
              <a:cs typeface="Lato"/>
              <a:sym typeface="Lato"/>
            </a:endParaRPr>
          </a:p>
          <a:p>
            <a:pPr indent="457200" lvl="0" marL="0" rtl="0" algn="l">
              <a:spcBef>
                <a:spcPts val="0"/>
              </a:spcBef>
              <a:spcAft>
                <a:spcPts val="0"/>
              </a:spcAft>
              <a:buNone/>
            </a:pPr>
            <a:r>
              <a:rPr lang="en" sz="1800">
                <a:latin typeface="Lato"/>
                <a:ea typeface="Lato"/>
                <a:cs typeface="Lato"/>
                <a:sym typeface="Lato"/>
              </a:rPr>
              <a:t>- J</a:t>
            </a:r>
            <a:r>
              <a:rPr lang="en" sz="1800">
                <a:latin typeface="Lato"/>
                <a:ea typeface="Lato"/>
                <a:cs typeface="Lato"/>
                <a:sym typeface="Lato"/>
              </a:rPr>
              <a:t>ava</a:t>
            </a:r>
            <a:endParaRPr sz="1800">
              <a:latin typeface="Lato"/>
              <a:ea typeface="Lato"/>
              <a:cs typeface="Lato"/>
              <a:sym typeface="Lato"/>
            </a:endParaRPr>
          </a:p>
          <a:p>
            <a:pPr indent="457200" lvl="0" marL="0" rtl="0" algn="l">
              <a:spcBef>
                <a:spcPts val="0"/>
              </a:spcBef>
              <a:spcAft>
                <a:spcPts val="0"/>
              </a:spcAft>
              <a:buNone/>
            </a:pPr>
            <a:r>
              <a:rPr lang="en" sz="1800">
                <a:latin typeface="Lato"/>
                <a:ea typeface="Lato"/>
                <a:cs typeface="Lato"/>
                <a:sym typeface="Lato"/>
              </a:rPr>
              <a:t>- HTML</a:t>
            </a:r>
            <a:endParaRPr sz="1800">
              <a:latin typeface="Lato"/>
              <a:ea typeface="Lato"/>
              <a:cs typeface="Lato"/>
              <a:sym typeface="Lato"/>
            </a:endParaRPr>
          </a:p>
          <a:p>
            <a:pPr indent="457200" lvl="0" marL="0" rtl="0" algn="l">
              <a:spcBef>
                <a:spcPts val="0"/>
              </a:spcBef>
              <a:spcAft>
                <a:spcPts val="0"/>
              </a:spcAft>
              <a:buNone/>
            </a:pPr>
            <a:r>
              <a:rPr lang="en" sz="1800">
                <a:latin typeface="Lato"/>
                <a:ea typeface="Lato"/>
                <a:cs typeface="Lato"/>
                <a:sym typeface="Lato"/>
              </a:rPr>
              <a:t>- JSON</a:t>
            </a:r>
            <a:endParaRPr sz="1800">
              <a:latin typeface="Lato"/>
              <a:ea typeface="Lato"/>
              <a:cs typeface="Lato"/>
              <a:sym typeface="Lato"/>
            </a:endParaRPr>
          </a:p>
          <a:p>
            <a:pPr indent="457200" lvl="0" marL="0" rtl="0" algn="l">
              <a:spcBef>
                <a:spcPts val="0"/>
              </a:spcBef>
              <a:spcAft>
                <a:spcPts val="0"/>
              </a:spcAft>
              <a:buNone/>
            </a:pPr>
            <a:r>
              <a:rPr lang="en" sz="1800">
                <a:latin typeface="Lato"/>
                <a:ea typeface="Lato"/>
                <a:cs typeface="Lato"/>
                <a:sym typeface="Lato"/>
              </a:rPr>
              <a:t>- Python</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6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Using JavaScript to Display JSON Data in a Table</a:t>
            </a:r>
            <a:endParaRPr>
              <a:solidFill>
                <a:srgbClr val="000000"/>
              </a:solidFill>
            </a:endParaRPr>
          </a:p>
        </p:txBody>
      </p:sp>
      <p:pic>
        <p:nvPicPr>
          <p:cNvPr id="80" name="Google Shape;80;p16"/>
          <p:cNvPicPr preferRelativeResize="0"/>
          <p:nvPr/>
        </p:nvPicPr>
        <p:blipFill>
          <a:blip r:embed="rId3">
            <a:alphaModFix/>
          </a:blip>
          <a:stretch>
            <a:fillRect/>
          </a:stretch>
        </p:blipFill>
        <p:spPr>
          <a:xfrm>
            <a:off x="152400" y="890450"/>
            <a:ext cx="4662546" cy="4100649"/>
          </a:xfrm>
          <a:prstGeom prst="rect">
            <a:avLst/>
          </a:prstGeom>
          <a:noFill/>
          <a:ln>
            <a:noFill/>
          </a:ln>
        </p:spPr>
      </p:pic>
      <p:pic>
        <p:nvPicPr>
          <p:cNvPr id="81" name="Google Shape;81;p16"/>
          <p:cNvPicPr preferRelativeResize="0"/>
          <p:nvPr/>
        </p:nvPicPr>
        <p:blipFill>
          <a:blip r:embed="rId4">
            <a:alphaModFix/>
          </a:blip>
          <a:stretch>
            <a:fillRect/>
          </a:stretch>
        </p:blipFill>
        <p:spPr>
          <a:xfrm>
            <a:off x="4648196" y="890450"/>
            <a:ext cx="4024254" cy="3817882"/>
          </a:xfrm>
          <a:prstGeom prst="rect">
            <a:avLst/>
          </a:prstGeom>
          <a:noFill/>
          <a:ln>
            <a:noFill/>
          </a:ln>
        </p:spPr>
      </p:pic>
      <p:pic>
        <p:nvPicPr>
          <p:cNvPr id="82" name="Google Shape;82;p16"/>
          <p:cNvPicPr preferRelativeResize="0"/>
          <p:nvPr/>
        </p:nvPicPr>
        <p:blipFill>
          <a:blip r:embed="rId5">
            <a:alphaModFix/>
          </a:blip>
          <a:stretch>
            <a:fillRect/>
          </a:stretch>
        </p:blipFill>
        <p:spPr>
          <a:xfrm>
            <a:off x="76862" y="890450"/>
            <a:ext cx="8990279" cy="4100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3050" y="5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Home Page</a:t>
            </a:r>
            <a:endParaRPr>
              <a:solidFill>
                <a:srgbClr val="000000"/>
              </a:solidFill>
            </a:endParaRPr>
          </a:p>
        </p:txBody>
      </p:sp>
      <p:pic>
        <p:nvPicPr>
          <p:cNvPr id="88" name="Google Shape;88;p17" title="homepage.mov">
            <a:hlinkClick r:id="rId3"/>
          </p:cNvPr>
          <p:cNvPicPr preferRelativeResize="0"/>
          <p:nvPr/>
        </p:nvPicPr>
        <p:blipFill>
          <a:blip r:embed="rId4">
            <a:alphaModFix/>
          </a:blip>
          <a:stretch>
            <a:fillRect/>
          </a:stretch>
        </p:blipFill>
        <p:spPr>
          <a:xfrm>
            <a:off x="981267" y="628575"/>
            <a:ext cx="7181471" cy="43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190100" y="8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Players</a:t>
            </a:r>
            <a:r>
              <a:rPr lang="en">
                <a:solidFill>
                  <a:srgbClr val="000000"/>
                </a:solidFill>
              </a:rPr>
              <a:t> Page</a:t>
            </a:r>
            <a:endParaRPr>
              <a:solidFill>
                <a:srgbClr val="000000"/>
              </a:solidFill>
            </a:endParaRPr>
          </a:p>
        </p:txBody>
      </p:sp>
      <p:pic>
        <p:nvPicPr>
          <p:cNvPr id="94" name="Google Shape;94;p18" title="playersPage.mov">
            <a:hlinkClick r:id="rId3"/>
          </p:cNvPr>
          <p:cNvPicPr preferRelativeResize="0"/>
          <p:nvPr/>
        </p:nvPicPr>
        <p:blipFill>
          <a:blip r:embed="rId4">
            <a:alphaModFix/>
          </a:blip>
          <a:stretch>
            <a:fillRect/>
          </a:stretch>
        </p:blipFill>
        <p:spPr>
          <a:xfrm>
            <a:off x="981963" y="701575"/>
            <a:ext cx="7180074" cy="43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33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Teams</a:t>
            </a:r>
            <a:r>
              <a:rPr lang="en">
                <a:solidFill>
                  <a:srgbClr val="000000"/>
                </a:solidFill>
              </a:rPr>
              <a:t> Page</a:t>
            </a:r>
            <a:endParaRPr>
              <a:solidFill>
                <a:srgbClr val="000000"/>
              </a:solidFill>
            </a:endParaRPr>
          </a:p>
        </p:txBody>
      </p:sp>
      <p:pic>
        <p:nvPicPr>
          <p:cNvPr id="100" name="Google Shape;100;p19" title="teamsPage.mov">
            <a:hlinkClick r:id="rId3"/>
          </p:cNvPr>
          <p:cNvPicPr preferRelativeResize="0"/>
          <p:nvPr/>
        </p:nvPicPr>
        <p:blipFill>
          <a:blip r:embed="rId4">
            <a:alphaModFix/>
          </a:blip>
          <a:stretch>
            <a:fillRect/>
          </a:stretch>
        </p:blipFill>
        <p:spPr>
          <a:xfrm>
            <a:off x="1206225" y="572700"/>
            <a:ext cx="6731550" cy="448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33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Spreads</a:t>
            </a:r>
            <a:r>
              <a:rPr lang="en">
                <a:solidFill>
                  <a:srgbClr val="000000"/>
                </a:solidFill>
              </a:rPr>
              <a:t> Page</a:t>
            </a:r>
            <a:endParaRPr>
              <a:solidFill>
                <a:srgbClr val="000000"/>
              </a:solidFill>
            </a:endParaRPr>
          </a:p>
        </p:txBody>
      </p:sp>
      <p:pic>
        <p:nvPicPr>
          <p:cNvPr id="106" name="Google Shape;106;p20" title="spreadsPage.mov">
            <a:hlinkClick r:id="rId3"/>
          </p:cNvPr>
          <p:cNvPicPr preferRelativeResize="0"/>
          <p:nvPr/>
        </p:nvPicPr>
        <p:blipFill>
          <a:blip r:embed="rId4">
            <a:alphaModFix/>
          </a:blip>
          <a:stretch>
            <a:fillRect/>
          </a:stretch>
        </p:blipFill>
        <p:spPr>
          <a:xfrm>
            <a:off x="1054975" y="657625"/>
            <a:ext cx="7037300" cy="427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2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Calculator</a:t>
            </a:r>
            <a:r>
              <a:rPr lang="en">
                <a:solidFill>
                  <a:srgbClr val="000000"/>
                </a:solidFill>
              </a:rPr>
              <a:t> Page</a:t>
            </a:r>
            <a:endParaRPr>
              <a:solidFill>
                <a:srgbClr val="000000"/>
              </a:solidFill>
            </a:endParaRPr>
          </a:p>
        </p:txBody>
      </p:sp>
      <p:pic>
        <p:nvPicPr>
          <p:cNvPr id="112" name="Google Shape;112;p21"/>
          <p:cNvPicPr preferRelativeResize="0"/>
          <p:nvPr/>
        </p:nvPicPr>
        <p:blipFill rotWithShape="1">
          <a:blip r:embed="rId3">
            <a:alphaModFix/>
          </a:blip>
          <a:srcRect b="0" l="-607" r="-607" t="0"/>
          <a:stretch/>
        </p:blipFill>
        <p:spPr>
          <a:xfrm>
            <a:off x="3993025" y="1150375"/>
            <a:ext cx="5150976" cy="3026450"/>
          </a:xfrm>
          <a:prstGeom prst="rect">
            <a:avLst/>
          </a:prstGeom>
          <a:noFill/>
          <a:ln>
            <a:noFill/>
          </a:ln>
        </p:spPr>
      </p:pic>
      <p:pic>
        <p:nvPicPr>
          <p:cNvPr id="113" name="Google Shape;113;p21"/>
          <p:cNvPicPr preferRelativeResize="0"/>
          <p:nvPr/>
        </p:nvPicPr>
        <p:blipFill>
          <a:blip r:embed="rId4">
            <a:alphaModFix/>
          </a:blip>
          <a:stretch>
            <a:fillRect/>
          </a:stretch>
        </p:blipFill>
        <p:spPr>
          <a:xfrm>
            <a:off x="162800" y="1255462"/>
            <a:ext cx="3830225" cy="2632566"/>
          </a:xfrm>
          <a:prstGeom prst="rect">
            <a:avLst/>
          </a:prstGeom>
          <a:noFill/>
          <a:ln>
            <a:noFill/>
          </a:ln>
        </p:spPr>
      </p:pic>
      <p:sp>
        <p:nvSpPr>
          <p:cNvPr id="114" name="Google Shape;114;p21"/>
          <p:cNvSpPr txBox="1"/>
          <p:nvPr/>
        </p:nvSpPr>
        <p:spPr>
          <a:xfrm>
            <a:off x="1348700" y="912875"/>
            <a:ext cx="14295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Website View</a:t>
            </a:r>
            <a:endParaRPr>
              <a:latin typeface="Lato"/>
              <a:ea typeface="Lato"/>
              <a:cs typeface="Lato"/>
              <a:sym typeface="Lato"/>
            </a:endParaRPr>
          </a:p>
        </p:txBody>
      </p:sp>
      <p:sp>
        <p:nvSpPr>
          <p:cNvPr id="115" name="Google Shape;115;p21"/>
          <p:cNvSpPr txBox="1"/>
          <p:nvPr/>
        </p:nvSpPr>
        <p:spPr>
          <a:xfrm>
            <a:off x="5853763" y="912875"/>
            <a:ext cx="14295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Code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