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2"/>
  </p:notesMasterIdLst>
  <p:sldIdLst>
    <p:sldId id="325" r:id="rId2"/>
    <p:sldId id="522" r:id="rId3"/>
    <p:sldId id="523" r:id="rId4"/>
    <p:sldId id="521" r:id="rId5"/>
    <p:sldId id="498" r:id="rId6"/>
    <p:sldId id="499" r:id="rId7"/>
    <p:sldId id="500" r:id="rId8"/>
    <p:sldId id="501" r:id="rId9"/>
    <p:sldId id="509" r:id="rId10"/>
    <p:sldId id="505" r:id="rId11"/>
    <p:sldId id="503" r:id="rId12"/>
    <p:sldId id="506" r:id="rId13"/>
    <p:sldId id="510" r:id="rId14"/>
    <p:sldId id="511" r:id="rId15"/>
    <p:sldId id="504" r:id="rId16"/>
    <p:sldId id="507" r:id="rId17"/>
    <p:sldId id="508" r:id="rId18"/>
    <p:sldId id="348" r:id="rId19"/>
    <p:sldId id="357" r:id="rId20"/>
    <p:sldId id="358" r:id="rId21"/>
    <p:sldId id="424" r:id="rId22"/>
    <p:sldId id="359" r:id="rId23"/>
    <p:sldId id="360" r:id="rId24"/>
    <p:sldId id="361" r:id="rId25"/>
    <p:sldId id="513" r:id="rId26"/>
    <p:sldId id="514" r:id="rId27"/>
    <p:sldId id="515" r:id="rId28"/>
    <p:sldId id="516" r:id="rId29"/>
    <p:sldId id="524" r:id="rId30"/>
    <p:sldId id="519" r:id="rId31"/>
    <p:sldId id="525" r:id="rId32"/>
    <p:sldId id="526" r:id="rId33"/>
    <p:sldId id="527" r:id="rId34"/>
    <p:sldId id="528" r:id="rId35"/>
    <p:sldId id="520" r:id="rId36"/>
    <p:sldId id="512" r:id="rId37"/>
    <p:sldId id="279" r:id="rId38"/>
    <p:sldId id="265" r:id="rId39"/>
    <p:sldId id="267" r:id="rId40"/>
    <p:sldId id="268" r:id="rId41"/>
    <p:sldId id="269" r:id="rId42"/>
    <p:sldId id="270" r:id="rId43"/>
    <p:sldId id="275" r:id="rId44"/>
    <p:sldId id="326" r:id="rId45"/>
    <p:sldId id="327" r:id="rId46"/>
    <p:sldId id="328" r:id="rId47"/>
    <p:sldId id="329" r:id="rId48"/>
    <p:sldId id="281" r:id="rId49"/>
    <p:sldId id="283" r:id="rId50"/>
    <p:sldId id="271" r:id="rId51"/>
    <p:sldId id="330" r:id="rId52"/>
    <p:sldId id="331" r:id="rId53"/>
    <p:sldId id="284" r:id="rId54"/>
    <p:sldId id="272" r:id="rId55"/>
    <p:sldId id="332" r:id="rId56"/>
    <p:sldId id="333" r:id="rId57"/>
    <p:sldId id="334" r:id="rId58"/>
    <p:sldId id="335" r:id="rId59"/>
    <p:sldId id="336" r:id="rId60"/>
    <p:sldId id="337" r:id="rId61"/>
    <p:sldId id="338" r:id="rId62"/>
    <p:sldId id="339" r:id="rId63"/>
    <p:sldId id="262" r:id="rId64"/>
    <p:sldId id="343" r:id="rId65"/>
    <p:sldId id="341" r:id="rId66"/>
    <p:sldId id="342" r:id="rId67"/>
    <p:sldId id="344" r:id="rId68"/>
    <p:sldId id="345" r:id="rId69"/>
    <p:sldId id="346" r:id="rId70"/>
    <p:sldId id="347"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FA06F-B743-418E-A311-0F77CC8909A2}" type="datetimeFigureOut">
              <a:rPr lang="en-US" smtClean="0"/>
              <a:t>4/21/2019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A66B7-B32A-4B81-A189-76BE0B91268A}" type="slidenum">
              <a:rPr lang="en-US" smtClean="0"/>
              <a:t>‹#›</a:t>
            </a:fld>
            <a:endParaRPr lang="en-US"/>
          </a:p>
        </p:txBody>
      </p:sp>
    </p:spTree>
    <p:extLst>
      <p:ext uri="{BB962C8B-B14F-4D97-AF65-F5344CB8AC3E}">
        <p14:creationId xmlns:p14="http://schemas.microsoft.com/office/powerpoint/2010/main" val="45362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A66B7-B32A-4B81-A189-76BE0B91268A}" type="slidenum">
              <a:rPr lang="en-US" smtClean="0"/>
              <a:t>21</a:t>
            </a:fld>
            <a:endParaRPr lang="en-US"/>
          </a:p>
        </p:txBody>
      </p:sp>
    </p:spTree>
    <p:extLst>
      <p:ext uri="{BB962C8B-B14F-4D97-AF65-F5344CB8AC3E}">
        <p14:creationId xmlns:p14="http://schemas.microsoft.com/office/powerpoint/2010/main" val="243372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A66B7-B32A-4B81-A189-76BE0B91268A}" type="slidenum">
              <a:rPr lang="en-US" smtClean="0"/>
              <a:t>66</a:t>
            </a:fld>
            <a:endParaRPr lang="en-US"/>
          </a:p>
        </p:txBody>
      </p:sp>
    </p:spTree>
    <p:extLst>
      <p:ext uri="{BB962C8B-B14F-4D97-AF65-F5344CB8AC3E}">
        <p14:creationId xmlns:p14="http://schemas.microsoft.com/office/powerpoint/2010/main" val="423559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A66B7-B32A-4B81-A189-76BE0B91268A}" type="slidenum">
              <a:rPr lang="en-US" smtClean="0"/>
              <a:t>68</a:t>
            </a:fld>
            <a:endParaRPr lang="en-US"/>
          </a:p>
        </p:txBody>
      </p:sp>
    </p:spTree>
    <p:extLst>
      <p:ext uri="{BB962C8B-B14F-4D97-AF65-F5344CB8AC3E}">
        <p14:creationId xmlns:p14="http://schemas.microsoft.com/office/powerpoint/2010/main" val="43788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A66B7-B32A-4B81-A189-76BE0B91268A}" type="slidenum">
              <a:rPr lang="en-US" smtClean="0"/>
              <a:t>70</a:t>
            </a:fld>
            <a:endParaRPr lang="en-US"/>
          </a:p>
        </p:txBody>
      </p:sp>
    </p:spTree>
    <p:extLst>
      <p:ext uri="{BB962C8B-B14F-4D97-AF65-F5344CB8AC3E}">
        <p14:creationId xmlns:p14="http://schemas.microsoft.com/office/powerpoint/2010/main" val="3984026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51300B-24D0-4A8A-8CB4-5E3B00D04E7B}" type="datetimeFigureOut">
              <a:rPr lang="en-US" smtClean="0"/>
              <a:t>4/21/2019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51AA091-34E7-4FF2-9094-1AAA3639B2D6}" type="slidenum">
              <a:rPr lang="en-US" smtClean="0"/>
              <a:t>‹#›</a:t>
            </a:fld>
            <a:endParaRPr lang="en-US"/>
          </a:p>
        </p:txBody>
      </p:sp>
    </p:spTree>
    <p:extLst>
      <p:ext uri="{BB962C8B-B14F-4D97-AF65-F5344CB8AC3E}">
        <p14:creationId xmlns:p14="http://schemas.microsoft.com/office/powerpoint/2010/main" val="39082210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1300B-24D0-4A8A-8CB4-5E3B00D04E7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189463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1300B-24D0-4A8A-8CB4-5E3B00D04E7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54132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1300B-24D0-4A8A-8CB4-5E3B00D04E7B}"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285186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51300B-24D0-4A8A-8CB4-5E3B00D04E7B}" type="datetimeFigureOut">
              <a:rPr lang="en-US" smtClean="0"/>
              <a:t>4/21/2019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38696233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1300B-24D0-4A8A-8CB4-5E3B00D04E7B}"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13582606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1300B-24D0-4A8A-8CB4-5E3B00D04E7B}"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34076713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1300B-24D0-4A8A-8CB4-5E3B00D04E7B}"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5510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1300B-24D0-4A8A-8CB4-5E3B00D04E7B}"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255175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F51300B-24D0-4A8A-8CB4-5E3B00D04E7B}" type="datetimeFigureOut">
              <a:rPr lang="en-US" smtClean="0"/>
              <a:t>4/21/2019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51AA091-34E7-4FF2-9094-1AAA3639B2D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1097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51300B-24D0-4A8A-8CB4-5E3B00D04E7B}" type="datetimeFigureOut">
              <a:rPr lang="en-US" smtClean="0"/>
              <a:t>4/21/2019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51AA091-34E7-4FF2-9094-1AAA3639B2D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63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51300B-24D0-4A8A-8CB4-5E3B00D04E7B}" type="datetimeFigureOut">
              <a:rPr lang="en-US" smtClean="0"/>
              <a:t>4/21/2019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51AA091-34E7-4FF2-9094-1AAA3639B2D6}" type="slidenum">
              <a:rPr lang="en-US" smtClean="0"/>
              <a:t>‹#›</a:t>
            </a:fld>
            <a:endParaRPr lang="en-US"/>
          </a:p>
        </p:txBody>
      </p:sp>
    </p:spTree>
    <p:extLst>
      <p:ext uri="{BB962C8B-B14F-4D97-AF65-F5344CB8AC3E}">
        <p14:creationId xmlns:p14="http://schemas.microsoft.com/office/powerpoint/2010/main" val="376131202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a.1/input/a.1.wir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bicycle_seat/input/bicycle_seat.1.wir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git/CompGeom/box.2/input/box.2.wir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double_hex/input/double_hex.1.wir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square_circle_hole/input/square_circle_hole.1.wir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superior.1/input/superior.1.wir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em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330328"/>
            <a:ext cx="9068586" cy="2590800"/>
          </a:xfrm>
        </p:spPr>
        <p:txBody>
          <a:bodyPr>
            <a:noAutofit/>
          </a:bodyPr>
          <a:lstStyle/>
          <a:p>
            <a:r>
              <a:rPr lang="en-US" sz="3600" dirty="0"/>
              <a:t>Coordinate Orientation for Reliable Quadrilateral Shape Parameters</a:t>
            </a:r>
          </a:p>
        </p:txBody>
      </p:sp>
      <p:sp>
        <p:nvSpPr>
          <p:cNvPr id="3" name="Content Placeholder 2">
            <a:extLst>
              <a:ext uri="{FF2B5EF4-FFF2-40B4-BE49-F238E27FC236}">
                <a16:creationId xmlns:a16="http://schemas.microsoft.com/office/drawing/2014/main" id="{CAD67C49-8C0E-4A61-B9A1-DE736B4E70F7}"/>
              </a:ext>
            </a:extLst>
          </p:cNvPr>
          <p:cNvSpPr txBox="1">
            <a:spLocks/>
          </p:cNvSpPr>
          <p:nvPr/>
        </p:nvSpPr>
        <p:spPr>
          <a:xfrm>
            <a:off x="2959947" y="4058681"/>
            <a:ext cx="6272105" cy="47221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dirty="0"/>
              <a:t>Nicholas </a:t>
            </a:r>
            <a:r>
              <a:rPr lang="en-US" dirty="0" err="1"/>
              <a:t>Senatore</a:t>
            </a:r>
            <a:endParaRPr lang="en-US" dirty="0"/>
          </a:p>
        </p:txBody>
      </p:sp>
      <p:pic>
        <p:nvPicPr>
          <p:cNvPr id="5" name="Picture 4">
            <a:extLst>
              <a:ext uri="{FF2B5EF4-FFF2-40B4-BE49-F238E27FC236}">
                <a16:creationId xmlns:a16="http://schemas.microsoft.com/office/drawing/2014/main" id="{C444A3F3-D399-4B4D-B65E-522D9FD3C2B2}"/>
              </a:ext>
            </a:extLst>
          </p:cNvPr>
          <p:cNvPicPr>
            <a:picLocks noChangeAspect="1"/>
          </p:cNvPicPr>
          <p:nvPr/>
        </p:nvPicPr>
        <p:blipFill>
          <a:blip r:embed="rId2"/>
          <a:stretch>
            <a:fillRect/>
          </a:stretch>
        </p:blipFill>
        <p:spPr>
          <a:xfrm>
            <a:off x="251168" y="321212"/>
            <a:ext cx="3276559" cy="264860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B11E4B3C-7F6E-488A-91EF-AE837E1BCF72}"/>
              </a:ext>
            </a:extLst>
          </p:cNvPr>
          <p:cNvPicPr>
            <a:picLocks noChangeAspect="1"/>
          </p:cNvPicPr>
          <p:nvPr/>
        </p:nvPicPr>
        <p:blipFill>
          <a:blip r:embed="rId3"/>
          <a:stretch>
            <a:fillRect/>
          </a:stretch>
        </p:blipFill>
        <p:spPr>
          <a:xfrm>
            <a:off x="8811647" y="224795"/>
            <a:ext cx="2920514" cy="284143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90F6936-9D22-4CCD-8385-B212B8325A0C}"/>
              </a:ext>
            </a:extLst>
          </p:cNvPr>
          <p:cNvPicPr>
            <a:picLocks noChangeAspect="1"/>
          </p:cNvPicPr>
          <p:nvPr/>
        </p:nvPicPr>
        <p:blipFill>
          <a:blip r:embed="rId4"/>
          <a:stretch>
            <a:fillRect/>
          </a:stretch>
        </p:blipFill>
        <p:spPr>
          <a:xfrm>
            <a:off x="3962399" y="4530895"/>
            <a:ext cx="4267200" cy="22383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2585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651777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3 Points</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For three points in one quadrant, one in other:</a:t>
            </a:r>
          </a:p>
          <a:p>
            <a:pPr marL="0" indent="0">
              <a:buNone/>
            </a:pPr>
            <a:r>
              <a:rPr lang="en-US" dirty="0"/>
              <a:t>Once all of the main four if statements (one for each quadrant) are finished, four separate if statements check to see if there are three points in a given quadrant using the set Boolean.</a:t>
            </a:r>
          </a:p>
          <a:p>
            <a:pPr marL="0" indent="0">
              <a:buNone/>
            </a:pPr>
            <a:r>
              <a:rPr lang="en-US" dirty="0"/>
              <a:t>If </a:t>
            </a:r>
            <a:r>
              <a:rPr lang="en-US" b="1" dirty="0">
                <a:solidFill>
                  <a:schemeClr val="accent5"/>
                </a:solidFill>
              </a:rPr>
              <a:t>true</a:t>
            </a:r>
            <a:r>
              <a:rPr lang="en-US" dirty="0"/>
              <a:t> for any quadrant, a line is calculated from the lone point (which will be deciphered by this point) to one of the three points using the </a:t>
            </a:r>
            <a:r>
              <a:rPr lang="en-US" b="1" dirty="0">
                <a:solidFill>
                  <a:schemeClr val="accent1"/>
                </a:solidFill>
              </a:rPr>
              <a:t>y</a:t>
            </a:r>
            <a:r>
              <a:rPr lang="en-US" b="1" dirty="0">
                <a:solidFill>
                  <a:schemeClr val="accent3"/>
                </a:solidFill>
              </a:rPr>
              <a:t> </a:t>
            </a:r>
            <a:r>
              <a:rPr lang="en-US" b="1" dirty="0"/>
              <a:t>= </a:t>
            </a:r>
            <a:r>
              <a:rPr lang="en-US" b="1" dirty="0">
                <a:solidFill>
                  <a:schemeClr val="accent2"/>
                </a:solidFill>
              </a:rPr>
              <a:t>m</a:t>
            </a:r>
            <a:r>
              <a:rPr lang="en-US" b="1" dirty="0">
                <a:solidFill>
                  <a:schemeClr val="accent4"/>
                </a:solidFill>
              </a:rPr>
              <a:t>x</a:t>
            </a:r>
            <a:r>
              <a:rPr lang="en-US" b="1" dirty="0">
                <a:solidFill>
                  <a:schemeClr val="accent3"/>
                </a:solidFill>
              </a:rPr>
              <a:t> + </a:t>
            </a:r>
            <a:r>
              <a:rPr lang="en-US" b="1" dirty="0">
                <a:solidFill>
                  <a:schemeClr val="accent5"/>
                </a:solidFill>
              </a:rPr>
              <a:t>b</a:t>
            </a:r>
            <a:r>
              <a:rPr lang="en-US" b="1" dirty="0">
                <a:solidFill>
                  <a:schemeClr val="accent3"/>
                </a:solidFill>
              </a:rPr>
              <a:t> </a:t>
            </a:r>
            <a:r>
              <a:rPr lang="en-US" b="1" dirty="0"/>
              <a:t>formula</a:t>
            </a:r>
            <a:r>
              <a:rPr lang="en-US" dirty="0"/>
              <a:t>.</a:t>
            </a:r>
          </a:p>
          <a:p>
            <a:pPr marL="0" indent="0">
              <a:buNone/>
            </a:pPr>
            <a:endParaRPr lang="en-US" dirty="0"/>
          </a:p>
          <a:p>
            <a:pPr marL="0" indent="0">
              <a:buNone/>
            </a:pPr>
            <a:r>
              <a:rPr lang="en-US" i="1" dirty="0">
                <a:solidFill>
                  <a:schemeClr val="accent1"/>
                </a:solidFill>
              </a:rPr>
              <a:t>p1val is an array that contains X [</a:t>
            </a:r>
            <a:r>
              <a:rPr lang="en-US" i="1" dirty="0" err="1">
                <a:solidFill>
                  <a:schemeClr val="accent1"/>
                </a:solidFill>
              </a:rPr>
              <a:t>arr</a:t>
            </a:r>
            <a:r>
              <a:rPr lang="en-US" i="1" dirty="0">
                <a:solidFill>
                  <a:schemeClr val="accent1"/>
                </a:solidFill>
              </a:rPr>
              <a:t> index 0] and Y [</a:t>
            </a:r>
            <a:r>
              <a:rPr lang="en-US" i="1" dirty="0" err="1">
                <a:solidFill>
                  <a:schemeClr val="accent1"/>
                </a:solidFill>
              </a:rPr>
              <a:t>arr</a:t>
            </a:r>
            <a:r>
              <a:rPr lang="en-US" i="1" dirty="0">
                <a:solidFill>
                  <a:schemeClr val="accent1"/>
                </a:solidFill>
              </a:rPr>
              <a:t> index 1] of the three pts</a:t>
            </a:r>
            <a:br>
              <a:rPr lang="en-US" i="1" dirty="0">
                <a:solidFill>
                  <a:schemeClr val="accent1"/>
                </a:solidFill>
              </a:rPr>
            </a:br>
            <a:r>
              <a:rPr lang="en-US" i="1" dirty="0" err="1">
                <a:solidFill>
                  <a:schemeClr val="accent1"/>
                </a:solidFill>
              </a:rPr>
              <a:t>ArrayList</a:t>
            </a:r>
            <a:r>
              <a:rPr lang="en-US" i="1" dirty="0">
                <a:solidFill>
                  <a:schemeClr val="accent1"/>
                </a:solidFill>
              </a:rPr>
              <a:t> index of 0, which is one of the points, is arbitrarily chosen.</a:t>
            </a:r>
            <a:br>
              <a:rPr lang="en-US" i="1" dirty="0">
                <a:solidFill>
                  <a:schemeClr val="accent1"/>
                </a:solidFill>
              </a:rPr>
            </a:br>
            <a:r>
              <a:rPr lang="en-US" i="1" dirty="0">
                <a:solidFill>
                  <a:schemeClr val="accent1"/>
                </a:solidFill>
              </a:rPr>
              <a:t>The point chosen does not matter.</a:t>
            </a:r>
            <a:br>
              <a:rPr lang="en-US" dirty="0"/>
            </a:br>
            <a:r>
              <a:rPr lang="en-US" b="1" dirty="0">
                <a:solidFill>
                  <a:schemeClr val="accent3"/>
                </a:solidFill>
              </a:rPr>
              <a:t>slope = (p1val.get(0)[1] - p3[1]) / (p1val.get(0)[0] - p3[0]);</a:t>
            </a:r>
          </a:p>
          <a:p>
            <a:pPr marL="0" indent="0">
              <a:buNone/>
            </a:pPr>
            <a:r>
              <a:rPr lang="fr-FR" b="1" dirty="0">
                <a:solidFill>
                  <a:schemeClr val="accent3"/>
                </a:solidFill>
              </a:rPr>
              <a:t>b = p3[1] - (</a:t>
            </a:r>
            <a:r>
              <a:rPr lang="fr-FR" b="1" dirty="0" err="1">
                <a:solidFill>
                  <a:schemeClr val="accent3"/>
                </a:solidFill>
              </a:rPr>
              <a:t>slope</a:t>
            </a:r>
            <a:r>
              <a:rPr lang="fr-FR" b="1" dirty="0">
                <a:solidFill>
                  <a:schemeClr val="accent3"/>
                </a:solidFill>
              </a:rPr>
              <a:t> * p3[0]);</a:t>
            </a:r>
          </a:p>
          <a:p>
            <a:pPr marL="0" indent="0">
              <a:buNone/>
            </a:pPr>
            <a:endParaRPr lang="fr-FR" dirty="0"/>
          </a:p>
          <a:p>
            <a:pPr marL="0" indent="0">
              <a:buNone/>
            </a:pPr>
            <a:r>
              <a:rPr lang="fr-FR" dirty="0" err="1"/>
              <a:t>We</a:t>
            </a:r>
            <a:r>
              <a:rPr lang="fr-FR" dirty="0"/>
              <a:t> </a:t>
            </a:r>
            <a:r>
              <a:rPr lang="fr-FR" dirty="0" err="1"/>
              <a:t>currently</a:t>
            </a:r>
            <a:r>
              <a:rPr lang="fr-FR" dirty="0"/>
              <a:t> have </a:t>
            </a:r>
            <a:r>
              <a:rPr lang="fr-FR" b="1" dirty="0">
                <a:solidFill>
                  <a:schemeClr val="accent2"/>
                </a:solidFill>
              </a:rPr>
              <a:t>m </a:t>
            </a:r>
            <a:r>
              <a:rPr lang="fr-FR" dirty="0"/>
              <a:t>and </a:t>
            </a:r>
            <a:r>
              <a:rPr lang="fr-FR" b="1" dirty="0">
                <a:solidFill>
                  <a:schemeClr val="accent5"/>
                </a:solidFill>
              </a:rPr>
              <a:t>b</a:t>
            </a:r>
            <a:r>
              <a:rPr lang="fr-FR" dirty="0"/>
              <a:t> for the formula</a:t>
            </a:r>
          </a:p>
        </p:txBody>
      </p:sp>
      <p:cxnSp>
        <p:nvCxnSpPr>
          <p:cNvPr id="59" name="Straight Connector 58">
            <a:extLst>
              <a:ext uri="{FF2B5EF4-FFF2-40B4-BE49-F238E27FC236}">
                <a16:creationId xmlns:a16="http://schemas.microsoft.com/office/drawing/2014/main" id="{F0117BB4-26DA-464E-931E-6E0DB171E010}"/>
              </a:ext>
            </a:extLst>
          </p:cNvPr>
          <p:cNvCxnSpPr/>
          <p:nvPr/>
        </p:nvCxnSpPr>
        <p:spPr>
          <a:xfrm>
            <a:off x="10185948" y="4008077"/>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339004-15CB-439A-B493-6C6CCF670B05}"/>
              </a:ext>
            </a:extLst>
          </p:cNvPr>
          <p:cNvCxnSpPr/>
          <p:nvPr/>
        </p:nvCxnSpPr>
        <p:spPr>
          <a:xfrm flipH="1">
            <a:off x="8847005" y="5013917"/>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EC7E573-0A05-4E6A-9382-33D4F26FA0A9}"/>
              </a:ext>
            </a:extLst>
          </p:cNvPr>
          <p:cNvSpPr txBox="1"/>
          <p:nvPr/>
        </p:nvSpPr>
        <p:spPr>
          <a:xfrm>
            <a:off x="9274814" y="4187830"/>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62" name="TextBox 61">
            <a:extLst>
              <a:ext uri="{FF2B5EF4-FFF2-40B4-BE49-F238E27FC236}">
                <a16:creationId xmlns:a16="http://schemas.microsoft.com/office/drawing/2014/main" id="{962DC43D-565D-4920-BD10-A32C2326FFAD}"/>
              </a:ext>
            </a:extLst>
          </p:cNvPr>
          <p:cNvSpPr txBox="1"/>
          <p:nvPr/>
        </p:nvSpPr>
        <p:spPr>
          <a:xfrm>
            <a:off x="10701931" y="4187831"/>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63" name="TextBox 62">
            <a:extLst>
              <a:ext uri="{FF2B5EF4-FFF2-40B4-BE49-F238E27FC236}">
                <a16:creationId xmlns:a16="http://schemas.microsoft.com/office/drawing/2014/main" id="{711CFFCF-BBE4-4460-BFD4-FDC8D4AF0970}"/>
              </a:ext>
            </a:extLst>
          </p:cNvPr>
          <p:cNvSpPr txBox="1"/>
          <p:nvPr/>
        </p:nvSpPr>
        <p:spPr>
          <a:xfrm>
            <a:off x="9217417" y="5281983"/>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64" name="TextBox 63">
            <a:extLst>
              <a:ext uri="{FF2B5EF4-FFF2-40B4-BE49-F238E27FC236}">
                <a16:creationId xmlns:a16="http://schemas.microsoft.com/office/drawing/2014/main" id="{29D57E7E-642B-44E6-8CCE-2E9CBF366880}"/>
              </a:ext>
            </a:extLst>
          </p:cNvPr>
          <p:cNvSpPr txBox="1"/>
          <p:nvPr/>
        </p:nvSpPr>
        <p:spPr>
          <a:xfrm>
            <a:off x="10570514" y="5281982"/>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65" name="Oval 64">
            <a:extLst>
              <a:ext uri="{FF2B5EF4-FFF2-40B4-BE49-F238E27FC236}">
                <a16:creationId xmlns:a16="http://schemas.microsoft.com/office/drawing/2014/main" id="{A15AB1DB-115F-4563-9A8B-AB153EAF8BD5}"/>
              </a:ext>
            </a:extLst>
          </p:cNvPr>
          <p:cNvSpPr/>
          <p:nvPr/>
        </p:nvSpPr>
        <p:spPr>
          <a:xfrm>
            <a:off x="10082137" y="4889543"/>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3A42C70-9DA7-4F63-87B9-D9E201AA91BE}"/>
              </a:ext>
            </a:extLst>
          </p:cNvPr>
          <p:cNvSpPr txBox="1"/>
          <p:nvPr/>
        </p:nvSpPr>
        <p:spPr>
          <a:xfrm>
            <a:off x="11292565" y="3632285"/>
            <a:ext cx="449162" cy="369332"/>
          </a:xfrm>
          <a:prstGeom prst="rect">
            <a:avLst/>
          </a:prstGeom>
          <a:noFill/>
        </p:spPr>
        <p:txBody>
          <a:bodyPr wrap="none" rtlCol="0">
            <a:spAutoFit/>
          </a:bodyPr>
          <a:lstStyle/>
          <a:p>
            <a:r>
              <a:rPr lang="en-US" dirty="0"/>
              <a:t>P3</a:t>
            </a:r>
          </a:p>
        </p:txBody>
      </p:sp>
      <p:sp>
        <p:nvSpPr>
          <p:cNvPr id="67" name="TextBox 66">
            <a:extLst>
              <a:ext uri="{FF2B5EF4-FFF2-40B4-BE49-F238E27FC236}">
                <a16:creationId xmlns:a16="http://schemas.microsoft.com/office/drawing/2014/main" id="{AEBED2DE-3FC6-4FA4-8464-9406EE15B26B}"/>
              </a:ext>
            </a:extLst>
          </p:cNvPr>
          <p:cNvSpPr txBox="1"/>
          <p:nvPr/>
        </p:nvSpPr>
        <p:spPr>
          <a:xfrm>
            <a:off x="8762053" y="6073032"/>
            <a:ext cx="449162" cy="369332"/>
          </a:xfrm>
          <a:prstGeom prst="rect">
            <a:avLst/>
          </a:prstGeom>
          <a:noFill/>
        </p:spPr>
        <p:txBody>
          <a:bodyPr wrap="none" rtlCol="0">
            <a:spAutoFit/>
          </a:bodyPr>
          <a:lstStyle/>
          <a:p>
            <a:r>
              <a:rPr lang="en-US" dirty="0"/>
              <a:t>P1</a:t>
            </a:r>
          </a:p>
        </p:txBody>
      </p:sp>
      <p:sp>
        <p:nvSpPr>
          <p:cNvPr id="68" name="TextBox 67">
            <a:extLst>
              <a:ext uri="{FF2B5EF4-FFF2-40B4-BE49-F238E27FC236}">
                <a16:creationId xmlns:a16="http://schemas.microsoft.com/office/drawing/2014/main" id="{FF974C9B-00D4-47AA-9012-C71C2C907AFC}"/>
              </a:ext>
            </a:extLst>
          </p:cNvPr>
          <p:cNvSpPr txBox="1"/>
          <p:nvPr/>
        </p:nvSpPr>
        <p:spPr>
          <a:xfrm>
            <a:off x="9728562" y="5960519"/>
            <a:ext cx="449162" cy="369332"/>
          </a:xfrm>
          <a:prstGeom prst="rect">
            <a:avLst/>
          </a:prstGeom>
          <a:noFill/>
        </p:spPr>
        <p:txBody>
          <a:bodyPr wrap="none" rtlCol="0">
            <a:spAutoFit/>
          </a:bodyPr>
          <a:lstStyle/>
          <a:p>
            <a:r>
              <a:rPr lang="en-US" dirty="0"/>
              <a:t>P2</a:t>
            </a:r>
          </a:p>
        </p:txBody>
      </p:sp>
      <p:sp>
        <p:nvSpPr>
          <p:cNvPr id="69" name="TextBox 68">
            <a:extLst>
              <a:ext uri="{FF2B5EF4-FFF2-40B4-BE49-F238E27FC236}">
                <a16:creationId xmlns:a16="http://schemas.microsoft.com/office/drawing/2014/main" id="{CDF7BC91-4494-4EB0-BF6F-BAE48627FBF7}"/>
              </a:ext>
            </a:extLst>
          </p:cNvPr>
          <p:cNvSpPr txBox="1"/>
          <p:nvPr/>
        </p:nvSpPr>
        <p:spPr>
          <a:xfrm>
            <a:off x="8735957" y="5089121"/>
            <a:ext cx="449162" cy="369332"/>
          </a:xfrm>
          <a:prstGeom prst="rect">
            <a:avLst/>
          </a:prstGeom>
          <a:noFill/>
        </p:spPr>
        <p:txBody>
          <a:bodyPr wrap="none" rtlCol="0">
            <a:spAutoFit/>
          </a:bodyPr>
          <a:lstStyle/>
          <a:p>
            <a:r>
              <a:rPr lang="en-US" dirty="0"/>
              <a:t>P4</a:t>
            </a:r>
          </a:p>
        </p:txBody>
      </p:sp>
      <p:cxnSp>
        <p:nvCxnSpPr>
          <p:cNvPr id="70" name="Straight Connector 69">
            <a:extLst>
              <a:ext uri="{FF2B5EF4-FFF2-40B4-BE49-F238E27FC236}">
                <a16:creationId xmlns:a16="http://schemas.microsoft.com/office/drawing/2014/main" id="{D7D24CDF-5D57-4843-A159-CBAEED847C72}"/>
              </a:ext>
            </a:extLst>
          </p:cNvPr>
          <p:cNvCxnSpPr/>
          <p:nvPr/>
        </p:nvCxnSpPr>
        <p:spPr>
          <a:xfrm flipH="1">
            <a:off x="9050233" y="5281982"/>
            <a:ext cx="167184" cy="72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8DB7F1-4228-4269-9744-AB73E33EEE55}"/>
              </a:ext>
            </a:extLst>
          </p:cNvPr>
          <p:cNvCxnSpPr/>
          <p:nvPr/>
        </p:nvCxnSpPr>
        <p:spPr>
          <a:xfrm flipV="1">
            <a:off x="9050233" y="5928313"/>
            <a:ext cx="877724" cy="7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F08EC14-7528-48C7-9653-93E786FF84F0}"/>
              </a:ext>
            </a:extLst>
          </p:cNvPr>
          <p:cNvCxnSpPr/>
          <p:nvPr/>
        </p:nvCxnSpPr>
        <p:spPr>
          <a:xfrm flipV="1">
            <a:off x="9217417" y="3889104"/>
            <a:ext cx="2022819" cy="142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03857A-A68B-41FF-BA48-768C6E177575}"/>
              </a:ext>
            </a:extLst>
          </p:cNvPr>
          <p:cNvCxnSpPr/>
          <p:nvPr/>
        </p:nvCxnSpPr>
        <p:spPr>
          <a:xfrm flipV="1">
            <a:off x="9927957" y="3889104"/>
            <a:ext cx="1312279" cy="20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A3F011-FE13-40EF-B586-3AAEC3E6F1F0}"/>
              </a:ext>
            </a:extLst>
          </p:cNvPr>
          <p:cNvCxnSpPr>
            <a:stCxn id="66" idx="1"/>
          </p:cNvCxnSpPr>
          <p:nvPr/>
        </p:nvCxnSpPr>
        <p:spPr>
          <a:xfrm flipH="1">
            <a:off x="9050233" y="3816951"/>
            <a:ext cx="2242332" cy="21913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13A4BB-7EBB-4042-9762-CB8E1D2E22DA}"/>
              </a:ext>
            </a:extLst>
          </p:cNvPr>
          <p:cNvCxnSpPr/>
          <p:nvPr/>
        </p:nvCxnSpPr>
        <p:spPr>
          <a:xfrm>
            <a:off x="9211215" y="5317551"/>
            <a:ext cx="0" cy="5026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6" name="TextBox 75">
            <a:extLst>
              <a:ext uri="{FF2B5EF4-FFF2-40B4-BE49-F238E27FC236}">
                <a16:creationId xmlns:a16="http://schemas.microsoft.com/office/drawing/2014/main" id="{B47B51F9-9A48-481C-94C8-5E608D0C212A}"/>
              </a:ext>
            </a:extLst>
          </p:cNvPr>
          <p:cNvSpPr txBox="1"/>
          <p:nvPr/>
        </p:nvSpPr>
        <p:spPr>
          <a:xfrm>
            <a:off x="6878020" y="5820810"/>
            <a:ext cx="2371797" cy="307777"/>
          </a:xfrm>
          <a:prstGeom prst="rect">
            <a:avLst/>
          </a:prstGeom>
          <a:noFill/>
        </p:spPr>
        <p:txBody>
          <a:bodyPr wrap="square" rtlCol="0">
            <a:spAutoFit/>
          </a:bodyPr>
          <a:lstStyle/>
          <a:p>
            <a:r>
              <a:rPr lang="en-US" sz="1400" dirty="0">
                <a:solidFill>
                  <a:srgbClr val="7030A0"/>
                </a:solidFill>
              </a:rPr>
              <a:t>Arbitrarily chosen point</a:t>
            </a:r>
          </a:p>
        </p:txBody>
      </p:sp>
      <p:cxnSp>
        <p:nvCxnSpPr>
          <p:cNvPr id="7" name="Straight Connector 6">
            <a:extLst>
              <a:ext uri="{FF2B5EF4-FFF2-40B4-BE49-F238E27FC236}">
                <a16:creationId xmlns:a16="http://schemas.microsoft.com/office/drawing/2014/main" id="{20D80426-7569-45C2-9BEA-AE194DD2917C}"/>
              </a:ext>
            </a:extLst>
          </p:cNvPr>
          <p:cNvCxnSpPr/>
          <p:nvPr/>
        </p:nvCxnSpPr>
        <p:spPr>
          <a:xfrm>
            <a:off x="7601803" y="6128587"/>
            <a:ext cx="0" cy="20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ABAABE-F79B-4D18-8217-2414429C5C99}"/>
              </a:ext>
            </a:extLst>
          </p:cNvPr>
          <p:cNvCxnSpPr/>
          <p:nvPr/>
        </p:nvCxnSpPr>
        <p:spPr>
          <a:xfrm>
            <a:off x="7601803" y="6329851"/>
            <a:ext cx="1134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19B5F6-4BF0-4969-9125-B3AFD26FCA17}"/>
              </a:ext>
            </a:extLst>
          </p:cNvPr>
          <p:cNvCxnSpPr>
            <a:cxnSpLocks/>
          </p:cNvCxnSpPr>
          <p:nvPr/>
        </p:nvCxnSpPr>
        <p:spPr>
          <a:xfrm>
            <a:off x="9927098" y="5190768"/>
            <a:ext cx="1" cy="6657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F891C8FA-D97E-4AFF-81A5-E5C12A14BB58}"/>
              </a:ext>
            </a:extLst>
          </p:cNvPr>
          <p:cNvSpPr txBox="1"/>
          <p:nvPr/>
        </p:nvSpPr>
        <p:spPr>
          <a:xfrm>
            <a:off x="7051447" y="388071"/>
            <a:ext cx="4690280" cy="923330"/>
          </a:xfrm>
          <a:prstGeom prst="rect">
            <a:avLst/>
          </a:prstGeom>
          <a:noFill/>
        </p:spPr>
        <p:txBody>
          <a:bodyPr wrap="square" rtlCol="0">
            <a:spAutoFit/>
          </a:bodyPr>
          <a:lstStyle/>
          <a:p>
            <a:r>
              <a:rPr lang="en-US" dirty="0">
                <a:solidFill>
                  <a:schemeClr val="accent2"/>
                </a:solidFill>
              </a:rPr>
              <a:t>NOTE: .get(0) is always the arbitrary point that is being drawn to. The value it holds depends on the input.</a:t>
            </a:r>
          </a:p>
        </p:txBody>
      </p:sp>
    </p:spTree>
    <p:extLst>
      <p:ext uri="{BB962C8B-B14F-4D97-AF65-F5344CB8AC3E}">
        <p14:creationId xmlns:p14="http://schemas.microsoft.com/office/powerpoint/2010/main" val="8659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33E524-94FD-403F-9516-097C6AF10BA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The two points that were NOT chosen are projected onto the line (plug x values in the equation)</a:t>
            </a:r>
          </a:p>
          <a:p>
            <a:pPr marL="0" indent="0">
              <a:buNone/>
            </a:pPr>
            <a:r>
              <a:rPr lang="en-US" dirty="0"/>
              <a:t>The y values of the two points are compared to their y value on the line.</a:t>
            </a:r>
          </a:p>
          <a:p>
            <a:pPr marL="274320" lvl="1" indent="0">
              <a:buNone/>
            </a:pPr>
            <a:br>
              <a:rPr lang="en-US" dirty="0"/>
            </a:br>
            <a:r>
              <a:rPr lang="en-US" dirty="0"/>
              <a:t>If the y value on the line is greater than a point’s y value, </a:t>
            </a:r>
            <a:br>
              <a:rPr lang="en-US" dirty="0"/>
            </a:br>
            <a:r>
              <a:rPr lang="en-US" dirty="0"/>
              <a:t>it is below the line like </a:t>
            </a:r>
            <a:r>
              <a:rPr lang="en-US" b="1" dirty="0">
                <a:solidFill>
                  <a:schemeClr val="accent1"/>
                </a:solidFill>
              </a:rPr>
              <a:t>P2</a:t>
            </a:r>
            <a:r>
              <a:rPr lang="en-US" dirty="0"/>
              <a:t>.</a:t>
            </a:r>
            <a:br>
              <a:rPr lang="en-US" dirty="0"/>
            </a:br>
            <a:endParaRPr lang="en-US" dirty="0"/>
          </a:p>
          <a:p>
            <a:pPr marL="274320" lvl="1" indent="0">
              <a:buNone/>
            </a:pPr>
            <a:r>
              <a:rPr lang="en-US" dirty="0"/>
              <a:t>If the y value on the line is less than a point’s y value, </a:t>
            </a:r>
            <a:br>
              <a:rPr lang="en-US" dirty="0"/>
            </a:br>
            <a:r>
              <a:rPr lang="en-US" dirty="0"/>
              <a:t>it is above the line like </a:t>
            </a:r>
            <a:r>
              <a:rPr lang="en-US" b="1" dirty="0">
                <a:solidFill>
                  <a:schemeClr val="accent1"/>
                </a:solidFill>
              </a:rPr>
              <a:t>P4</a:t>
            </a:r>
            <a:r>
              <a:rPr lang="en-US" dirty="0"/>
              <a:t>.</a:t>
            </a:r>
          </a:p>
          <a:p>
            <a:pPr marL="0" indent="0">
              <a:buNone/>
            </a:pPr>
            <a:br>
              <a:rPr lang="en-US" dirty="0"/>
            </a:br>
            <a:r>
              <a:rPr lang="en-US" dirty="0"/>
              <a:t>	       </a:t>
            </a:r>
            <a:r>
              <a:rPr lang="en-US" b="1" dirty="0">
                <a:solidFill>
                  <a:schemeClr val="accent2"/>
                </a:solidFill>
              </a:rPr>
              <a:t>y</a:t>
            </a:r>
            <a:r>
              <a:rPr lang="en-US" b="1" dirty="0">
                <a:solidFill>
                  <a:schemeClr val="accent1"/>
                </a:solidFill>
              </a:rPr>
              <a:t>     </a:t>
            </a:r>
            <a:r>
              <a:rPr lang="en-US" b="1" dirty="0"/>
              <a:t>=</a:t>
            </a:r>
            <a:r>
              <a:rPr lang="en-US" b="1" dirty="0">
                <a:solidFill>
                  <a:schemeClr val="accent1"/>
                </a:solidFill>
              </a:rPr>
              <a:t>     </a:t>
            </a:r>
            <a:r>
              <a:rPr lang="en-US" b="1" dirty="0">
                <a:solidFill>
                  <a:schemeClr val="accent3"/>
                </a:solidFill>
              </a:rPr>
              <a:t>m</a:t>
            </a:r>
            <a:r>
              <a:rPr lang="en-US" b="1" dirty="0">
                <a:solidFill>
                  <a:schemeClr val="accent1"/>
                </a:solidFill>
              </a:rPr>
              <a:t>     </a:t>
            </a:r>
            <a:r>
              <a:rPr lang="en-US" b="1" dirty="0"/>
              <a:t>*</a:t>
            </a:r>
            <a:r>
              <a:rPr lang="en-US" b="1" dirty="0">
                <a:solidFill>
                  <a:schemeClr val="accent1"/>
                </a:solidFill>
              </a:rPr>
              <a:t>    </a:t>
            </a:r>
            <a:r>
              <a:rPr lang="en-US" b="1" dirty="0">
                <a:solidFill>
                  <a:schemeClr val="accent5"/>
                </a:solidFill>
              </a:rPr>
              <a:t>x</a:t>
            </a:r>
            <a:r>
              <a:rPr lang="en-US" b="1" dirty="0">
                <a:solidFill>
                  <a:schemeClr val="accent1"/>
                </a:solidFill>
              </a:rPr>
              <a:t>    </a:t>
            </a:r>
            <a:r>
              <a:rPr lang="en-US" b="1" dirty="0"/>
              <a:t>+</a:t>
            </a:r>
            <a:r>
              <a:rPr lang="en-US" b="1" dirty="0">
                <a:solidFill>
                  <a:schemeClr val="accent1"/>
                </a:solidFill>
              </a:rPr>
              <a:t>   </a:t>
            </a:r>
            <a:r>
              <a:rPr lang="en-US" b="1" dirty="0">
                <a:solidFill>
                  <a:schemeClr val="accent6"/>
                </a:solidFill>
              </a:rPr>
              <a:t>b</a:t>
            </a:r>
          </a:p>
          <a:p>
            <a:pPr marL="0" indent="0">
              <a:buNone/>
            </a:pPr>
            <a:r>
              <a:rPr lang="fr-FR" b="1" dirty="0">
                <a:solidFill>
                  <a:schemeClr val="accent2"/>
                </a:solidFill>
              </a:rPr>
              <a:t>	tempy1 </a:t>
            </a:r>
            <a:r>
              <a:rPr lang="fr-FR" b="1" dirty="0"/>
              <a:t>=</a:t>
            </a:r>
            <a:r>
              <a:rPr lang="fr-FR" b="1" dirty="0">
                <a:solidFill>
                  <a:schemeClr val="accent2"/>
                </a:solidFill>
              </a:rPr>
              <a:t> </a:t>
            </a:r>
            <a:r>
              <a:rPr lang="fr-FR" b="1" dirty="0"/>
              <a:t>(</a:t>
            </a:r>
            <a:r>
              <a:rPr lang="fr-FR" b="1" dirty="0" err="1">
                <a:solidFill>
                  <a:schemeClr val="accent3"/>
                </a:solidFill>
              </a:rPr>
              <a:t>slope</a:t>
            </a:r>
            <a:r>
              <a:rPr lang="fr-FR" b="1" dirty="0">
                <a:solidFill>
                  <a:schemeClr val="accent2"/>
                </a:solidFill>
              </a:rPr>
              <a:t> </a:t>
            </a:r>
            <a:r>
              <a:rPr lang="fr-FR" b="1" dirty="0"/>
              <a:t>*</a:t>
            </a:r>
            <a:r>
              <a:rPr lang="fr-FR" b="1" dirty="0">
                <a:solidFill>
                  <a:schemeClr val="accent2"/>
                </a:solidFill>
              </a:rPr>
              <a:t> </a:t>
            </a:r>
            <a:r>
              <a:rPr lang="fr-FR" b="1" dirty="0">
                <a:solidFill>
                  <a:schemeClr val="accent5"/>
                </a:solidFill>
              </a:rPr>
              <a:t>p1val.get(1)[0]</a:t>
            </a:r>
            <a:r>
              <a:rPr lang="fr-FR" b="1" dirty="0"/>
              <a:t>) + </a:t>
            </a:r>
            <a:r>
              <a:rPr lang="fr-FR" b="1" dirty="0">
                <a:solidFill>
                  <a:schemeClr val="accent6"/>
                </a:solidFill>
              </a:rPr>
              <a:t>b</a:t>
            </a:r>
            <a:r>
              <a:rPr lang="fr-FR" b="1" dirty="0">
                <a:solidFill>
                  <a:schemeClr val="accent2"/>
                </a:solidFill>
              </a:rPr>
              <a:t>;</a:t>
            </a:r>
          </a:p>
          <a:p>
            <a:pPr marL="0" indent="0">
              <a:buNone/>
            </a:pPr>
            <a:r>
              <a:rPr lang="fr-FR" b="1" dirty="0">
                <a:solidFill>
                  <a:schemeClr val="accent2"/>
                </a:solidFill>
              </a:rPr>
              <a:t>	tempy2 </a:t>
            </a:r>
            <a:r>
              <a:rPr lang="fr-FR" b="1" dirty="0"/>
              <a:t>= (</a:t>
            </a:r>
            <a:r>
              <a:rPr lang="fr-FR" b="1" dirty="0" err="1">
                <a:solidFill>
                  <a:schemeClr val="accent3"/>
                </a:solidFill>
              </a:rPr>
              <a:t>slope</a:t>
            </a:r>
            <a:r>
              <a:rPr lang="fr-FR" b="1" dirty="0">
                <a:solidFill>
                  <a:schemeClr val="accent2"/>
                </a:solidFill>
              </a:rPr>
              <a:t> </a:t>
            </a:r>
            <a:r>
              <a:rPr lang="fr-FR" b="1" dirty="0"/>
              <a:t>*</a:t>
            </a:r>
            <a:r>
              <a:rPr lang="fr-FR" b="1" dirty="0">
                <a:solidFill>
                  <a:schemeClr val="accent2"/>
                </a:solidFill>
              </a:rPr>
              <a:t> </a:t>
            </a:r>
            <a:r>
              <a:rPr lang="fr-FR" b="1" dirty="0">
                <a:solidFill>
                  <a:schemeClr val="accent5"/>
                </a:solidFill>
              </a:rPr>
              <a:t>p1val.get(2)[0]</a:t>
            </a:r>
            <a:r>
              <a:rPr lang="fr-FR" b="1" dirty="0"/>
              <a:t>) + </a:t>
            </a:r>
            <a:r>
              <a:rPr lang="fr-FR" b="1" dirty="0">
                <a:solidFill>
                  <a:schemeClr val="accent6"/>
                </a:solidFill>
              </a:rPr>
              <a:t>b</a:t>
            </a:r>
            <a:r>
              <a:rPr lang="fr-FR" b="1" dirty="0">
                <a:solidFill>
                  <a:schemeClr val="accent2"/>
                </a:solidFill>
              </a:rPr>
              <a:t>;</a:t>
            </a:r>
          </a:p>
          <a:p>
            <a:pPr marL="0" indent="0">
              <a:buNone/>
            </a:pPr>
            <a:endParaRPr lang="en-US" dirty="0"/>
          </a:p>
          <a:p>
            <a:pPr marL="0" indent="0">
              <a:buNone/>
            </a:pPr>
            <a:endParaRPr lang="en-US" dirty="0"/>
          </a:p>
        </p:txBody>
      </p:sp>
      <p:sp>
        <p:nvSpPr>
          <p:cNvPr id="14" name="Oval 13">
            <a:extLst>
              <a:ext uri="{FF2B5EF4-FFF2-40B4-BE49-F238E27FC236}">
                <a16:creationId xmlns:a16="http://schemas.microsoft.com/office/drawing/2014/main" id="{3A0F03C5-C948-475B-878B-6E23B2E0AF06}"/>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50A5F36-3EBF-4F25-B2F2-F484EEFDAEEC}"/>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03370CD-58DE-4418-8083-D4F7E80B33C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FD28FDC-46C9-46DD-97C5-4C3039417FC3}"/>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6" name="Straight Arrow Connector 15">
            <a:extLst>
              <a:ext uri="{FF2B5EF4-FFF2-40B4-BE49-F238E27FC236}">
                <a16:creationId xmlns:a16="http://schemas.microsoft.com/office/drawing/2014/main" id="{F4CD0587-F28E-4709-901C-E9EAF9AB5D5D}"/>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81F0EC-431F-40C1-840E-8148291D9687}"/>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1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lnSpcReduction="10000"/>
          </a:bodyPr>
          <a:lstStyle/>
          <a:p>
            <a:pPr marL="0" indent="0">
              <a:buNone/>
            </a:pPr>
            <a:r>
              <a:rPr lang="en-US" dirty="0"/>
              <a:t>If the line is above the other two points</a:t>
            </a:r>
          </a:p>
          <a:p>
            <a:pPr marL="0" indent="0">
              <a:buNone/>
            </a:pPr>
            <a:r>
              <a:rPr lang="en-US" b="1" dirty="0">
                <a:solidFill>
                  <a:schemeClr val="accent2"/>
                </a:solidFill>
              </a:rPr>
              <a:t>if(p1val.get(1)[1] &lt; tempy1 &amp;&amp; p1val.get(2)[1] &lt; tempy2){</a:t>
            </a:r>
          </a:p>
          <a:p>
            <a:pPr marL="0" indent="0">
              <a:buNone/>
            </a:pPr>
            <a:r>
              <a:rPr lang="en-US" dirty="0"/>
              <a:t>You need to repeat the line method again, but this time </a:t>
            </a:r>
            <a:br>
              <a:rPr lang="en-US" dirty="0"/>
            </a:br>
            <a:r>
              <a:rPr lang="en-US" dirty="0"/>
              <a:t>you’re comparing the two points below the line to figure out</a:t>
            </a:r>
            <a:br>
              <a:rPr lang="en-US" dirty="0"/>
            </a:br>
            <a:r>
              <a:rPr lang="en-US" dirty="0"/>
              <a:t>their coordination. If you project p1val.get(2)[0] on the line…</a:t>
            </a:r>
          </a:p>
          <a:p>
            <a:pPr marL="0" indent="0">
              <a:buNone/>
            </a:pPr>
            <a:r>
              <a:rPr lang="en-US" b="1" dirty="0">
                <a:solidFill>
                  <a:schemeClr val="accent2"/>
                </a:solidFill>
              </a:rPr>
              <a:t>if(p1val.get(2)[1] &gt; tempy1Bot2){</a:t>
            </a:r>
          </a:p>
          <a:p>
            <a:pPr marL="0" indent="0">
              <a:buNone/>
            </a:pPr>
            <a:r>
              <a:rPr lang="en-US" dirty="0"/>
              <a:t>p4 = p1val.get(0);</a:t>
            </a:r>
          </a:p>
          <a:p>
            <a:pPr marL="0" indent="0">
              <a:buNone/>
            </a:pPr>
            <a:r>
              <a:rPr lang="en-US" dirty="0"/>
              <a:t>p1 = p1val.get(2);</a:t>
            </a:r>
          </a:p>
          <a:p>
            <a:pPr marL="0" indent="0">
              <a:buNone/>
            </a:pPr>
            <a:r>
              <a:rPr lang="en-US" dirty="0"/>
              <a:t>p2 = p1val.get(1);</a:t>
            </a:r>
          </a:p>
          <a:p>
            <a:pPr marL="0" indent="0">
              <a:buNone/>
            </a:pPr>
            <a:r>
              <a:rPr lang="en-US" b="1" dirty="0">
                <a:solidFill>
                  <a:schemeClr val="accent2"/>
                </a:solidFill>
              </a:rPr>
              <a:t>else if(p1val.get(2)[1] &lt; tempy1Bot2){</a:t>
            </a:r>
          </a:p>
          <a:p>
            <a:pPr marL="0" indent="0">
              <a:buNone/>
            </a:pPr>
            <a:r>
              <a:rPr lang="en-US" dirty="0"/>
              <a:t>p4 = p1val.get(0);</a:t>
            </a:r>
          </a:p>
          <a:p>
            <a:pPr marL="0" indent="0">
              <a:buNone/>
            </a:pPr>
            <a:r>
              <a:rPr lang="en-US" dirty="0"/>
              <a:t>p1 = p1val.get(1);</a:t>
            </a:r>
          </a:p>
          <a:p>
            <a:pPr marL="0" indent="0">
              <a:buNone/>
            </a:pPr>
            <a:r>
              <a:rPr lang="en-US" dirty="0"/>
              <a:t>p2 = p1val.get(2);</a:t>
            </a:r>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8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a:bodyPr>
          <a:lstStyle/>
          <a:p>
            <a:pPr marL="0" indent="0">
              <a:buNone/>
            </a:pPr>
            <a:r>
              <a:rPr lang="en-US" dirty="0"/>
              <a:t>If the line is in-between the other two points</a:t>
            </a:r>
          </a:p>
          <a:p>
            <a:pPr marL="0" indent="0">
              <a:buNone/>
            </a:pPr>
            <a:endParaRPr lang="en-US" dirty="0"/>
          </a:p>
          <a:p>
            <a:pPr marL="0" indent="0">
              <a:buNone/>
            </a:pPr>
            <a:r>
              <a:rPr lang="en-US" b="1" dirty="0">
                <a:solidFill>
                  <a:schemeClr val="accent2"/>
                </a:solidFill>
              </a:rPr>
              <a:t>else if(p1val.get(1)[1] &gt; tempy1 &amp;&amp; p1val.get(2)[1] &lt; tempy2){</a:t>
            </a:r>
          </a:p>
          <a:p>
            <a:pPr marL="274320" lvl="1" indent="0">
              <a:buNone/>
            </a:pPr>
            <a:r>
              <a:rPr lang="en-US" sz="1400" dirty="0"/>
              <a:t>p4 = p1val.get(1);</a:t>
            </a:r>
          </a:p>
          <a:p>
            <a:pPr marL="274320" lvl="1" indent="0">
              <a:buNone/>
            </a:pPr>
            <a:r>
              <a:rPr lang="en-US" sz="1400" dirty="0"/>
              <a:t>p1 = p1val.get(0);</a:t>
            </a:r>
          </a:p>
          <a:p>
            <a:pPr marL="274320" lvl="1" indent="0">
              <a:buNone/>
            </a:pPr>
            <a:r>
              <a:rPr lang="en-US" sz="1400" dirty="0"/>
              <a:t>p2 = p1val.get(2);</a:t>
            </a:r>
            <a:endParaRPr lang="en-US" dirty="0"/>
          </a:p>
          <a:p>
            <a:pPr marL="0" indent="0">
              <a:buNone/>
            </a:pPr>
            <a:r>
              <a:rPr lang="en-US" dirty="0"/>
              <a:t>or</a:t>
            </a:r>
          </a:p>
          <a:p>
            <a:pPr marL="0" indent="0">
              <a:buNone/>
            </a:pPr>
            <a:r>
              <a:rPr lang="en-US" b="1" dirty="0">
                <a:solidFill>
                  <a:schemeClr val="accent2"/>
                </a:solidFill>
              </a:rPr>
              <a:t>else if(p1val.get(1)[1] &lt; tempy1 &amp;&amp; p1val.get(2)[1] &gt; tempy2){</a:t>
            </a:r>
          </a:p>
          <a:p>
            <a:pPr marL="274320" lvl="1" indent="0">
              <a:buNone/>
            </a:pPr>
            <a:r>
              <a:rPr lang="en-US" sz="1400" dirty="0"/>
              <a:t>p4 = p1val.get(2);</a:t>
            </a:r>
          </a:p>
          <a:p>
            <a:pPr marL="274320" lvl="1" indent="0">
              <a:buNone/>
            </a:pPr>
            <a:r>
              <a:rPr lang="en-US" sz="1400" dirty="0"/>
              <a:t>p1 = p1val.get(0);</a:t>
            </a:r>
          </a:p>
          <a:p>
            <a:pPr marL="274320" lvl="1" indent="0">
              <a:buNone/>
            </a:pPr>
            <a:r>
              <a:rPr lang="en-US" sz="1400" dirty="0"/>
              <a:t>p2 = p1val.get(1);</a:t>
            </a:r>
            <a:endParaRPr lang="en-US" sz="1400" b="1" dirty="0">
              <a:solidFill>
                <a:schemeClr val="accent2"/>
              </a:solidFill>
            </a:endParaRPr>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56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lnSpcReduction="10000"/>
          </a:bodyPr>
          <a:lstStyle/>
          <a:p>
            <a:pPr marL="0" indent="0">
              <a:buNone/>
            </a:pPr>
            <a:r>
              <a:rPr lang="en-US" dirty="0"/>
              <a:t>If the line is below the other two points</a:t>
            </a:r>
          </a:p>
          <a:p>
            <a:pPr marL="0" indent="0">
              <a:buNone/>
            </a:pPr>
            <a:r>
              <a:rPr lang="en-US" b="1" dirty="0">
                <a:solidFill>
                  <a:schemeClr val="accent2"/>
                </a:solidFill>
              </a:rPr>
              <a:t>else if(p1val.get(1)[1] &gt; tempy1 &amp;&amp; p1val.get(2)[1] &gt; tempy2){</a:t>
            </a:r>
          </a:p>
          <a:p>
            <a:pPr marL="0" indent="0">
              <a:buNone/>
            </a:pPr>
            <a:r>
              <a:rPr lang="en-US" dirty="0"/>
              <a:t>You need to repeat the line method again, but this time </a:t>
            </a:r>
            <a:br>
              <a:rPr lang="en-US" dirty="0"/>
            </a:br>
            <a:r>
              <a:rPr lang="en-US" dirty="0"/>
              <a:t>you’re comparing the two points above the line to figure out</a:t>
            </a:r>
            <a:br>
              <a:rPr lang="en-US" dirty="0"/>
            </a:br>
            <a:r>
              <a:rPr lang="en-US" dirty="0"/>
              <a:t>their coordination. If you project p1val.get(2)[0] on the line…</a:t>
            </a:r>
          </a:p>
          <a:p>
            <a:pPr marL="0" indent="0">
              <a:buNone/>
            </a:pPr>
            <a:r>
              <a:rPr lang="en-US" b="1" dirty="0">
                <a:solidFill>
                  <a:schemeClr val="accent2"/>
                </a:solidFill>
              </a:rPr>
              <a:t>if(p1val.get(2)[1] &gt; tempy1Top2){</a:t>
            </a:r>
          </a:p>
          <a:p>
            <a:pPr marL="0" indent="0">
              <a:buNone/>
            </a:pPr>
            <a:r>
              <a:rPr lang="en-US" dirty="0"/>
              <a:t>p4 = p1val.get(2);</a:t>
            </a:r>
          </a:p>
          <a:p>
            <a:pPr marL="0" indent="0">
              <a:buNone/>
            </a:pPr>
            <a:r>
              <a:rPr lang="en-US" dirty="0"/>
              <a:t>p1 = p1val.get(1);</a:t>
            </a:r>
          </a:p>
          <a:p>
            <a:pPr marL="0" indent="0">
              <a:buNone/>
            </a:pPr>
            <a:r>
              <a:rPr lang="en-US" dirty="0"/>
              <a:t>p2 = p1val.get(0);</a:t>
            </a:r>
          </a:p>
          <a:p>
            <a:pPr marL="0" indent="0">
              <a:buNone/>
            </a:pPr>
            <a:r>
              <a:rPr lang="en-US" b="1" dirty="0">
                <a:solidFill>
                  <a:schemeClr val="accent2"/>
                </a:solidFill>
              </a:rPr>
              <a:t>else if(p1val.get(2)[1] &lt; tempy1Top2){</a:t>
            </a:r>
          </a:p>
          <a:p>
            <a:pPr marL="0" indent="0">
              <a:buNone/>
            </a:pPr>
            <a:r>
              <a:rPr lang="en-US" dirty="0"/>
              <a:t>p4 = p1val.get(1);</a:t>
            </a:r>
          </a:p>
          <a:p>
            <a:pPr marL="0" indent="0">
              <a:buNone/>
            </a:pPr>
            <a:r>
              <a:rPr lang="en-US" dirty="0"/>
              <a:t>p1 = p1val.get(2);</a:t>
            </a:r>
          </a:p>
          <a:p>
            <a:pPr marL="0" indent="0">
              <a:buNone/>
            </a:pPr>
            <a:r>
              <a:rPr lang="en-US" dirty="0"/>
              <a:t>p2 = p1val.get(0);</a:t>
            </a:r>
            <a:endParaRPr lang="en-US" b="1" dirty="0">
              <a:solidFill>
                <a:schemeClr val="accent2"/>
              </a:solidFill>
            </a:endParaRPr>
          </a:p>
          <a:p>
            <a:pPr marL="0" indent="0">
              <a:buNone/>
            </a:pPr>
            <a:endParaRPr lang="en-US" dirty="0">
              <a:solidFill>
                <a:schemeClr val="accent2"/>
              </a:solidFill>
            </a:endParaRPr>
          </a:p>
          <a:p>
            <a:pPr marL="0" indent="0">
              <a:buNone/>
            </a:pPr>
            <a:endParaRPr lang="en-US" dirty="0"/>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5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57216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2 &amp; 2</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For two points in one quadrant, two in other:</a:t>
            </a:r>
          </a:p>
          <a:p>
            <a:pPr marL="0" indent="0">
              <a:buNone/>
            </a:pPr>
            <a:r>
              <a:rPr lang="en-US" b="1" dirty="0">
                <a:solidFill>
                  <a:schemeClr val="accent3"/>
                </a:solidFill>
              </a:rPr>
              <a:t>y = mx + b </a:t>
            </a:r>
            <a:r>
              <a:rPr lang="en-US" dirty="0"/>
              <a:t>formula used to create a line from the second point p2 (will have been decided) to one of the points on the opposite, diagonal quadrant. The point is chosen arbitrarily.</a:t>
            </a:r>
            <a:br>
              <a:rPr lang="en-US" dirty="0"/>
            </a:br>
            <a:r>
              <a:rPr lang="en-US" i="1" dirty="0">
                <a:solidFill>
                  <a:schemeClr val="accent2"/>
                </a:solidFill>
              </a:rPr>
              <a:t>Opposite / diagonal quadrant means the quadrant that is NOT touching the current quadrant</a:t>
            </a:r>
            <a:br>
              <a:rPr lang="en-US" i="1" dirty="0">
                <a:solidFill>
                  <a:schemeClr val="accent2"/>
                </a:solidFill>
              </a:rPr>
            </a:br>
            <a:r>
              <a:rPr lang="en-US" i="1" dirty="0">
                <a:solidFill>
                  <a:schemeClr val="accent2"/>
                </a:solidFill>
              </a:rPr>
              <a:t>to either the left or right.</a:t>
            </a:r>
            <a:br>
              <a:rPr lang="en-US" i="1" dirty="0">
                <a:solidFill>
                  <a:schemeClr val="accent2"/>
                </a:solidFill>
              </a:rPr>
            </a:br>
            <a:r>
              <a:rPr lang="en-US" i="1" dirty="0">
                <a:solidFill>
                  <a:schemeClr val="accent2"/>
                </a:solidFill>
              </a:rPr>
              <a:t>Opposite / diagonal quadrant pairs are III &amp; I, and IV &amp; II</a:t>
            </a:r>
            <a:br>
              <a:rPr lang="en-US" dirty="0"/>
            </a:br>
            <a:endParaRPr lang="en-US" dirty="0"/>
          </a:p>
          <a:p>
            <a:pPr marL="0" indent="0">
              <a:buNone/>
            </a:pPr>
            <a:endParaRPr lang="en-US" dirty="0"/>
          </a:p>
          <a:p>
            <a:pPr marL="0" indent="0">
              <a:buNone/>
            </a:pPr>
            <a:r>
              <a:rPr lang="en-US" i="1" dirty="0">
                <a:solidFill>
                  <a:schemeClr val="accent1"/>
                </a:solidFill>
              </a:rPr>
              <a:t>p3val.get(0) is the arbitrarily chosen point</a:t>
            </a:r>
            <a:br>
              <a:rPr lang="en-US" b="1" dirty="0">
                <a:solidFill>
                  <a:schemeClr val="accent3"/>
                </a:solidFill>
              </a:rPr>
            </a:br>
            <a:r>
              <a:rPr lang="en-US" b="1" dirty="0">
                <a:solidFill>
                  <a:schemeClr val="accent3"/>
                </a:solidFill>
              </a:rPr>
              <a:t>tempSlope1 = (p3val.get(0)[1] - p2[1]) / (p3val.get(0)[0] - p2[0]);</a:t>
            </a:r>
          </a:p>
          <a:p>
            <a:pPr marL="0" indent="0">
              <a:buNone/>
            </a:pPr>
            <a:r>
              <a:rPr lang="fr-FR" b="1" dirty="0">
                <a:solidFill>
                  <a:schemeClr val="accent3"/>
                </a:solidFill>
              </a:rPr>
              <a:t>double tempB1 = p2[1] - (tempSlope1 * p2[0]);</a:t>
            </a:r>
          </a:p>
          <a:p>
            <a:pPr marL="0" indent="0">
              <a:buNone/>
            </a:pPr>
            <a:endParaRPr lang="fr-FR" b="1" dirty="0">
              <a:solidFill>
                <a:schemeClr val="accent3"/>
              </a:solidFill>
            </a:endParaRPr>
          </a:p>
          <a:p>
            <a:pPr marL="0" indent="0">
              <a:buNone/>
            </a:pPr>
            <a:r>
              <a:rPr lang="fr-FR" dirty="0" err="1"/>
              <a:t>We</a:t>
            </a:r>
            <a:r>
              <a:rPr lang="fr-FR" dirty="0"/>
              <a:t> </a:t>
            </a:r>
            <a:r>
              <a:rPr lang="fr-FR" dirty="0" err="1"/>
              <a:t>currently</a:t>
            </a:r>
            <a:r>
              <a:rPr lang="fr-FR" dirty="0"/>
              <a:t> have </a:t>
            </a:r>
            <a:r>
              <a:rPr lang="fr-FR" b="1" dirty="0">
                <a:solidFill>
                  <a:schemeClr val="accent2"/>
                </a:solidFill>
              </a:rPr>
              <a:t>m </a:t>
            </a:r>
            <a:r>
              <a:rPr lang="fr-FR" dirty="0"/>
              <a:t>and </a:t>
            </a:r>
            <a:r>
              <a:rPr lang="fr-FR" b="1" dirty="0">
                <a:solidFill>
                  <a:schemeClr val="accent5"/>
                </a:solidFill>
              </a:rPr>
              <a:t>b</a:t>
            </a:r>
            <a:r>
              <a:rPr lang="fr-FR" dirty="0"/>
              <a:t> for the formula</a:t>
            </a:r>
            <a:endParaRPr lang="fr-FR" b="1" dirty="0">
              <a:solidFill>
                <a:schemeClr val="accent3"/>
              </a:solidFill>
            </a:endParaRPr>
          </a:p>
          <a:p>
            <a:pPr marL="0" indent="0">
              <a:buNone/>
            </a:pPr>
            <a:endParaRPr lang="fr-FR" b="1" dirty="0">
              <a:solidFill>
                <a:schemeClr val="accent3"/>
              </a:solidFill>
            </a:endParaRP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9048083" y="4611239"/>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10282201" y="3916862"/>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943258" y="4922702"/>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9371067" y="4096615"/>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798184" y="4096616"/>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9313670" y="5190768"/>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666767" y="5190767"/>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10178390" y="4798328"/>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495169" y="4326552"/>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442186" y="3507855"/>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570535" y="5275241"/>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694254" y="6190764"/>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p:nvPr/>
        </p:nvCxnSpPr>
        <p:spPr>
          <a:xfrm flipV="1">
            <a:off x="9694254" y="2462340"/>
            <a:ext cx="1908690" cy="372842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p:nvPr/>
        </p:nvCxnSpPr>
        <p:spPr>
          <a:xfrm flipV="1">
            <a:off x="11451327" y="2845118"/>
            <a:ext cx="0" cy="157466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BF84B48C-6617-40B3-BD28-D50F2C6E2900}"/>
              </a:ext>
            </a:extLst>
          </p:cNvPr>
          <p:cNvSpPr txBox="1"/>
          <p:nvPr/>
        </p:nvSpPr>
        <p:spPr>
          <a:xfrm>
            <a:off x="8570535" y="3174210"/>
            <a:ext cx="2371797" cy="307777"/>
          </a:xfrm>
          <a:prstGeom prst="rect">
            <a:avLst/>
          </a:prstGeom>
          <a:noFill/>
        </p:spPr>
        <p:txBody>
          <a:bodyPr wrap="square" rtlCol="0">
            <a:spAutoFit/>
          </a:bodyPr>
          <a:lstStyle/>
          <a:p>
            <a:r>
              <a:rPr lang="en-US" sz="1400" dirty="0">
                <a:solidFill>
                  <a:srgbClr val="7030A0"/>
                </a:solidFill>
              </a:rPr>
              <a:t>Arbitrarily chosen point</a:t>
            </a:r>
          </a:p>
        </p:txBody>
      </p:sp>
      <p:cxnSp>
        <p:nvCxnSpPr>
          <p:cNvPr id="20" name="Straight Connector 19">
            <a:extLst>
              <a:ext uri="{FF2B5EF4-FFF2-40B4-BE49-F238E27FC236}">
                <a16:creationId xmlns:a16="http://schemas.microsoft.com/office/drawing/2014/main" id="{7B30317F-C5E7-445D-B3FF-800445AE1816}"/>
              </a:ext>
            </a:extLst>
          </p:cNvPr>
          <p:cNvCxnSpPr/>
          <p:nvPr/>
        </p:nvCxnSpPr>
        <p:spPr>
          <a:xfrm>
            <a:off x="9251857" y="3480921"/>
            <a:ext cx="0" cy="20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D73823-0430-4242-8F73-72F21D9100EB}"/>
              </a:ext>
            </a:extLst>
          </p:cNvPr>
          <p:cNvCxnSpPr/>
          <p:nvPr/>
        </p:nvCxnSpPr>
        <p:spPr>
          <a:xfrm>
            <a:off x="9251857" y="3682185"/>
            <a:ext cx="1134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CA26B57-DBED-49FE-A250-2B2A41B9F0E7}"/>
              </a:ext>
            </a:extLst>
          </p:cNvPr>
          <p:cNvSpPr txBox="1"/>
          <p:nvPr/>
        </p:nvSpPr>
        <p:spPr>
          <a:xfrm>
            <a:off x="7051447" y="388071"/>
            <a:ext cx="4690280" cy="923330"/>
          </a:xfrm>
          <a:prstGeom prst="rect">
            <a:avLst/>
          </a:prstGeom>
          <a:noFill/>
        </p:spPr>
        <p:txBody>
          <a:bodyPr wrap="square" rtlCol="0">
            <a:spAutoFit/>
          </a:bodyPr>
          <a:lstStyle/>
          <a:p>
            <a:r>
              <a:rPr lang="en-US" dirty="0">
                <a:solidFill>
                  <a:schemeClr val="accent2"/>
                </a:solidFill>
              </a:rPr>
              <a:t>NOTE: .get(0) is always the arbitrary point that is being drawn to. The value it holds depends on the input.</a:t>
            </a:r>
          </a:p>
        </p:txBody>
      </p:sp>
    </p:spTree>
    <p:extLst>
      <p:ext uri="{BB962C8B-B14F-4D97-AF65-F5344CB8AC3E}">
        <p14:creationId xmlns:p14="http://schemas.microsoft.com/office/powerpoint/2010/main" val="95083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8360225"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2 &amp; 2 (Continued)</a:t>
            </a:r>
          </a:p>
        </p:txBody>
      </p:sp>
      <p:sp>
        <p:nvSpPr>
          <p:cNvPr id="3" name="Content Placeholder 2"/>
          <p:cNvSpPr>
            <a:spLocks noGrp="1"/>
          </p:cNvSpPr>
          <p:nvPr>
            <p:ph idx="1"/>
          </p:nvPr>
        </p:nvSpPr>
        <p:spPr>
          <a:xfrm>
            <a:off x="649649" y="1667232"/>
            <a:ext cx="7579499" cy="4774184"/>
          </a:xfrm>
        </p:spPr>
        <p:txBody>
          <a:bodyPr>
            <a:normAutofit/>
          </a:bodyPr>
          <a:lstStyle/>
          <a:p>
            <a:pPr marL="0" indent="0">
              <a:buNone/>
            </a:pPr>
            <a:r>
              <a:rPr lang="en-US" dirty="0"/>
              <a:t>Project the x value of the point that was not chosen on the calculated line. </a:t>
            </a:r>
            <a:br>
              <a:rPr lang="en-US" dirty="0"/>
            </a:br>
            <a:br>
              <a:rPr lang="en-US" dirty="0"/>
            </a:br>
            <a:br>
              <a:rPr lang="en-US" dirty="0"/>
            </a:br>
            <a:r>
              <a:rPr lang="en-US" b="1" dirty="0">
                <a:solidFill>
                  <a:schemeClr val="accent6"/>
                </a:solidFill>
              </a:rPr>
              <a:t>If the y value of the point on the line is less than the actual point, then this is good. This means that a point was not left out of the shape. This is p3, the other point not chosen is p4. (See top right figure)</a:t>
            </a:r>
          </a:p>
          <a:p>
            <a:pPr marL="0" indent="0">
              <a:buNone/>
            </a:pPr>
            <a:endParaRPr lang="en-US" dirty="0"/>
          </a:p>
          <a:p>
            <a:pPr marL="0" indent="0">
              <a:buNone/>
            </a:pPr>
            <a:br>
              <a:rPr lang="en-US" dirty="0"/>
            </a:br>
            <a:br>
              <a:rPr lang="en-US" b="1" dirty="0">
                <a:solidFill>
                  <a:schemeClr val="accent1"/>
                </a:solidFill>
              </a:rPr>
            </a:br>
            <a:r>
              <a:rPr lang="en-US" b="1" dirty="0">
                <a:solidFill>
                  <a:schemeClr val="accent1"/>
                </a:solidFill>
              </a:rPr>
              <a:t>If the y value of the point on the line is greater than the actual point, then this is not good. This means that a point was left out of the shape. This is p4, the other point not chosen is p3. (See bottom right figure)</a:t>
            </a: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8734183" y="1676961"/>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9968301" y="982584"/>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629358" y="1988424"/>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9057167" y="1162337"/>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484284" y="1162338"/>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8999770" y="2256490"/>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352867" y="2256489"/>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9864490" y="1864050"/>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181269" y="1392274"/>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128286" y="573577"/>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256635" y="2340963"/>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380354" y="3256486"/>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a:cxnSpLocks/>
          </p:cNvCxnSpPr>
          <p:nvPr/>
        </p:nvCxnSpPr>
        <p:spPr>
          <a:xfrm flipV="1">
            <a:off x="9380354" y="923096"/>
            <a:ext cx="2437305" cy="233339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a:cxnSpLocks/>
            <a:endCxn id="58" idx="4"/>
          </p:cNvCxnSpPr>
          <p:nvPr/>
        </p:nvCxnSpPr>
        <p:spPr>
          <a:xfrm flipV="1">
            <a:off x="10534185" y="1033021"/>
            <a:ext cx="2478" cy="114344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860DDA47-94C5-4565-8666-7CA6338A0637}"/>
              </a:ext>
            </a:extLst>
          </p:cNvPr>
          <p:cNvSpPr/>
          <p:nvPr/>
        </p:nvSpPr>
        <p:spPr>
          <a:xfrm>
            <a:off x="10471893" y="2028691"/>
            <a:ext cx="129540" cy="156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A6B4E6B-8EA9-4534-8A04-0C358C0EAC4E}"/>
              </a:ext>
            </a:extLst>
          </p:cNvPr>
          <p:cNvSpPr/>
          <p:nvPr/>
        </p:nvSpPr>
        <p:spPr>
          <a:xfrm>
            <a:off x="10471893" y="876606"/>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0E0443AE-3B96-45B3-84D1-CC8912DEC57C}"/>
              </a:ext>
            </a:extLst>
          </p:cNvPr>
          <p:cNvCxnSpPr>
            <a:cxnSpLocks/>
          </p:cNvCxnSpPr>
          <p:nvPr/>
        </p:nvCxnSpPr>
        <p:spPr>
          <a:xfrm>
            <a:off x="10352867" y="1071411"/>
            <a:ext cx="0" cy="103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259C2DC-DB3B-4B63-9CCB-367216BE1DFE}"/>
              </a:ext>
            </a:extLst>
          </p:cNvPr>
          <p:cNvSpPr/>
          <p:nvPr/>
        </p:nvSpPr>
        <p:spPr>
          <a:xfrm rot="18956359">
            <a:off x="8730465" y="473983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F649D24-262F-490D-B950-9BA76C542398}"/>
              </a:ext>
            </a:extLst>
          </p:cNvPr>
          <p:cNvCxnSpPr/>
          <p:nvPr/>
        </p:nvCxnSpPr>
        <p:spPr>
          <a:xfrm>
            <a:off x="9964583" y="404545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0B5D4D-6123-4315-86D3-8933C86118C8}"/>
              </a:ext>
            </a:extLst>
          </p:cNvPr>
          <p:cNvCxnSpPr/>
          <p:nvPr/>
        </p:nvCxnSpPr>
        <p:spPr>
          <a:xfrm flipH="1">
            <a:off x="8625640" y="505129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56DBEA-D0C0-49C0-AF53-D36CB19CC307}"/>
              </a:ext>
            </a:extLst>
          </p:cNvPr>
          <p:cNvSpPr txBox="1"/>
          <p:nvPr/>
        </p:nvSpPr>
        <p:spPr>
          <a:xfrm>
            <a:off x="9053449" y="422520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56" name="TextBox 55">
            <a:extLst>
              <a:ext uri="{FF2B5EF4-FFF2-40B4-BE49-F238E27FC236}">
                <a16:creationId xmlns:a16="http://schemas.microsoft.com/office/drawing/2014/main" id="{598A2B0B-C1E8-47B8-BFFC-5C38064F600B}"/>
              </a:ext>
            </a:extLst>
          </p:cNvPr>
          <p:cNvSpPr txBox="1"/>
          <p:nvPr/>
        </p:nvSpPr>
        <p:spPr>
          <a:xfrm>
            <a:off x="10480566" y="422520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61" name="TextBox 60">
            <a:extLst>
              <a:ext uri="{FF2B5EF4-FFF2-40B4-BE49-F238E27FC236}">
                <a16:creationId xmlns:a16="http://schemas.microsoft.com/office/drawing/2014/main" id="{8F25F7A9-D567-4C46-9A90-33261475F74D}"/>
              </a:ext>
            </a:extLst>
          </p:cNvPr>
          <p:cNvSpPr txBox="1"/>
          <p:nvPr/>
        </p:nvSpPr>
        <p:spPr>
          <a:xfrm>
            <a:off x="8996052" y="531935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63" name="TextBox 62">
            <a:extLst>
              <a:ext uri="{FF2B5EF4-FFF2-40B4-BE49-F238E27FC236}">
                <a16:creationId xmlns:a16="http://schemas.microsoft.com/office/drawing/2014/main" id="{A86A8B4C-3FA6-44F2-82C3-40CC08A2FDAD}"/>
              </a:ext>
            </a:extLst>
          </p:cNvPr>
          <p:cNvSpPr txBox="1"/>
          <p:nvPr/>
        </p:nvSpPr>
        <p:spPr>
          <a:xfrm>
            <a:off x="10349149" y="531935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65" name="Oval 64">
            <a:extLst>
              <a:ext uri="{FF2B5EF4-FFF2-40B4-BE49-F238E27FC236}">
                <a16:creationId xmlns:a16="http://schemas.microsoft.com/office/drawing/2014/main" id="{1BD05549-5EB4-489D-AE41-C5DB37ABA4DC}"/>
              </a:ext>
            </a:extLst>
          </p:cNvPr>
          <p:cNvSpPr/>
          <p:nvPr/>
        </p:nvSpPr>
        <p:spPr>
          <a:xfrm>
            <a:off x="9860772" y="492691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9703D8C-B604-4EAF-90B4-EB16330DBBC9}"/>
              </a:ext>
            </a:extLst>
          </p:cNvPr>
          <p:cNvSpPr txBox="1"/>
          <p:nvPr/>
        </p:nvSpPr>
        <p:spPr>
          <a:xfrm>
            <a:off x="11177551" y="4455143"/>
            <a:ext cx="449162" cy="369332"/>
          </a:xfrm>
          <a:prstGeom prst="rect">
            <a:avLst/>
          </a:prstGeom>
          <a:noFill/>
        </p:spPr>
        <p:txBody>
          <a:bodyPr wrap="none" rtlCol="0">
            <a:spAutoFit/>
          </a:bodyPr>
          <a:lstStyle/>
          <a:p>
            <a:r>
              <a:rPr lang="en-US" dirty="0"/>
              <a:t>P3</a:t>
            </a:r>
          </a:p>
        </p:txBody>
      </p:sp>
      <p:sp>
        <p:nvSpPr>
          <p:cNvPr id="67" name="TextBox 66">
            <a:extLst>
              <a:ext uri="{FF2B5EF4-FFF2-40B4-BE49-F238E27FC236}">
                <a16:creationId xmlns:a16="http://schemas.microsoft.com/office/drawing/2014/main" id="{10BD7E74-233C-4604-A57B-014F77FA7274}"/>
              </a:ext>
            </a:extLst>
          </p:cNvPr>
          <p:cNvSpPr txBox="1"/>
          <p:nvPr/>
        </p:nvSpPr>
        <p:spPr>
          <a:xfrm>
            <a:off x="10124568" y="3636446"/>
            <a:ext cx="449162" cy="369332"/>
          </a:xfrm>
          <a:prstGeom prst="rect">
            <a:avLst/>
          </a:prstGeom>
          <a:noFill/>
        </p:spPr>
        <p:txBody>
          <a:bodyPr wrap="none" rtlCol="0">
            <a:spAutoFit/>
          </a:bodyPr>
          <a:lstStyle/>
          <a:p>
            <a:r>
              <a:rPr lang="en-US" dirty="0"/>
              <a:t>P4</a:t>
            </a:r>
          </a:p>
        </p:txBody>
      </p:sp>
      <p:sp>
        <p:nvSpPr>
          <p:cNvPr id="68" name="TextBox 67">
            <a:extLst>
              <a:ext uri="{FF2B5EF4-FFF2-40B4-BE49-F238E27FC236}">
                <a16:creationId xmlns:a16="http://schemas.microsoft.com/office/drawing/2014/main" id="{7F648531-AC5D-46A4-97F9-D969B0B8E4C2}"/>
              </a:ext>
            </a:extLst>
          </p:cNvPr>
          <p:cNvSpPr txBox="1"/>
          <p:nvPr/>
        </p:nvSpPr>
        <p:spPr>
          <a:xfrm>
            <a:off x="8252917" y="5403832"/>
            <a:ext cx="449162" cy="369332"/>
          </a:xfrm>
          <a:prstGeom prst="rect">
            <a:avLst/>
          </a:prstGeom>
          <a:noFill/>
        </p:spPr>
        <p:txBody>
          <a:bodyPr wrap="none" rtlCol="0">
            <a:spAutoFit/>
          </a:bodyPr>
          <a:lstStyle/>
          <a:p>
            <a:r>
              <a:rPr lang="en-US" dirty="0"/>
              <a:t>P1</a:t>
            </a:r>
          </a:p>
        </p:txBody>
      </p:sp>
      <p:sp>
        <p:nvSpPr>
          <p:cNvPr id="69" name="TextBox 68">
            <a:extLst>
              <a:ext uri="{FF2B5EF4-FFF2-40B4-BE49-F238E27FC236}">
                <a16:creationId xmlns:a16="http://schemas.microsoft.com/office/drawing/2014/main" id="{CE2F5EEC-35A2-4938-8C56-50228815BE25}"/>
              </a:ext>
            </a:extLst>
          </p:cNvPr>
          <p:cNvSpPr txBox="1"/>
          <p:nvPr/>
        </p:nvSpPr>
        <p:spPr>
          <a:xfrm>
            <a:off x="9376636" y="6319355"/>
            <a:ext cx="449162" cy="369332"/>
          </a:xfrm>
          <a:prstGeom prst="rect">
            <a:avLst/>
          </a:prstGeom>
          <a:noFill/>
        </p:spPr>
        <p:txBody>
          <a:bodyPr wrap="none" rtlCol="0">
            <a:spAutoFit/>
          </a:bodyPr>
          <a:lstStyle/>
          <a:p>
            <a:r>
              <a:rPr lang="en-US" dirty="0"/>
              <a:t>P2</a:t>
            </a:r>
          </a:p>
        </p:txBody>
      </p:sp>
      <p:cxnSp>
        <p:nvCxnSpPr>
          <p:cNvPr id="70" name="Straight Connector 69">
            <a:extLst>
              <a:ext uri="{FF2B5EF4-FFF2-40B4-BE49-F238E27FC236}">
                <a16:creationId xmlns:a16="http://schemas.microsoft.com/office/drawing/2014/main" id="{1D359CD5-AB28-4582-BFD1-37AD90B5D09B}"/>
              </a:ext>
            </a:extLst>
          </p:cNvPr>
          <p:cNvCxnSpPr>
            <a:cxnSpLocks/>
          </p:cNvCxnSpPr>
          <p:nvPr/>
        </p:nvCxnSpPr>
        <p:spPr>
          <a:xfrm flipV="1">
            <a:off x="9376636" y="2281706"/>
            <a:ext cx="2025496" cy="403764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a16="http://schemas.microsoft.com/office/drawing/2014/main" id="{5DC6DE7C-9419-44A7-BA57-1FDDD70E377E}"/>
              </a:ext>
            </a:extLst>
          </p:cNvPr>
          <p:cNvCxnSpPr>
            <a:cxnSpLocks/>
            <a:endCxn id="73" idx="4"/>
          </p:cNvCxnSpPr>
          <p:nvPr/>
        </p:nvCxnSpPr>
        <p:spPr>
          <a:xfrm flipH="1">
            <a:off x="11167672" y="2764916"/>
            <a:ext cx="9879" cy="194631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Oval 71">
            <a:extLst>
              <a:ext uri="{FF2B5EF4-FFF2-40B4-BE49-F238E27FC236}">
                <a16:creationId xmlns:a16="http://schemas.microsoft.com/office/drawing/2014/main" id="{951704B1-933E-42EF-A9C7-46DE74C93C14}"/>
              </a:ext>
            </a:extLst>
          </p:cNvPr>
          <p:cNvSpPr/>
          <p:nvPr/>
        </p:nvSpPr>
        <p:spPr>
          <a:xfrm>
            <a:off x="11101265" y="2627101"/>
            <a:ext cx="129540" cy="156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496BF5-0F39-475E-96E2-3034C5938018}"/>
              </a:ext>
            </a:extLst>
          </p:cNvPr>
          <p:cNvSpPr/>
          <p:nvPr/>
        </p:nvSpPr>
        <p:spPr>
          <a:xfrm>
            <a:off x="11102902" y="4554819"/>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34F6FFCB-124F-4563-9A61-DBD875B521F9}"/>
              </a:ext>
            </a:extLst>
          </p:cNvPr>
          <p:cNvCxnSpPr>
            <a:cxnSpLocks/>
          </p:cNvCxnSpPr>
          <p:nvPr/>
        </p:nvCxnSpPr>
        <p:spPr>
          <a:xfrm flipV="1">
            <a:off x="11356761" y="3003276"/>
            <a:ext cx="0" cy="1156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8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57216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2 &amp; 2</a:t>
            </a:r>
          </a:p>
        </p:txBody>
      </p:sp>
      <p:sp>
        <p:nvSpPr>
          <p:cNvPr id="3" name="Content Placeholder 2"/>
          <p:cNvSpPr>
            <a:spLocks noGrp="1"/>
          </p:cNvSpPr>
          <p:nvPr>
            <p:ph idx="1"/>
          </p:nvPr>
        </p:nvSpPr>
        <p:spPr>
          <a:xfrm>
            <a:off x="649649" y="1667232"/>
            <a:ext cx="7330475" cy="4774184"/>
          </a:xfrm>
        </p:spPr>
        <p:txBody>
          <a:bodyPr>
            <a:normAutofit/>
          </a:bodyPr>
          <a:lstStyle/>
          <a:p>
            <a:pPr marL="0" indent="0">
              <a:buNone/>
            </a:pPr>
            <a:r>
              <a:rPr lang="en-US" dirty="0"/>
              <a:t>Use the y = mx + b formula to calculate the line from p4 to p1 in the opposite quadrant.</a:t>
            </a:r>
          </a:p>
          <a:p>
            <a:pPr marL="0" indent="0">
              <a:buNone/>
            </a:pPr>
            <a:r>
              <a:rPr lang="en-US" dirty="0"/>
              <a:t>The second point p2 is then placed on the line by its x value. </a:t>
            </a:r>
            <a:br>
              <a:rPr lang="en-US" dirty="0"/>
            </a:br>
            <a:endParaRPr lang="en-US" dirty="0"/>
          </a:p>
          <a:p>
            <a:pPr marL="0" indent="0">
              <a:buNone/>
            </a:pPr>
            <a:br>
              <a:rPr lang="en-US" b="1" dirty="0">
                <a:solidFill>
                  <a:schemeClr val="accent6"/>
                </a:solidFill>
              </a:rPr>
            </a:br>
            <a:r>
              <a:rPr lang="en-US" b="1" dirty="0">
                <a:solidFill>
                  <a:schemeClr val="accent6"/>
                </a:solidFill>
              </a:rPr>
              <a:t>If the y value of the point on the line is greater than the actual </a:t>
            </a:r>
            <a:br>
              <a:rPr lang="en-US" b="1" dirty="0">
                <a:solidFill>
                  <a:schemeClr val="accent6"/>
                </a:solidFill>
              </a:rPr>
            </a:br>
            <a:r>
              <a:rPr lang="en-US" b="1" dirty="0">
                <a:solidFill>
                  <a:schemeClr val="accent6"/>
                </a:solidFill>
              </a:rPr>
              <a:t>point, then this is good. This means that the second point is not </a:t>
            </a:r>
            <a:br>
              <a:rPr lang="en-US" b="1" dirty="0">
                <a:solidFill>
                  <a:schemeClr val="accent6"/>
                </a:solidFill>
              </a:rPr>
            </a:br>
            <a:r>
              <a:rPr lang="en-US" b="1" dirty="0">
                <a:solidFill>
                  <a:schemeClr val="accent6"/>
                </a:solidFill>
              </a:rPr>
              <a:t>above the line from p4 to p1. (See top right figure)</a:t>
            </a:r>
          </a:p>
          <a:p>
            <a:pPr marL="0" indent="0">
              <a:buNone/>
            </a:pPr>
            <a:br>
              <a:rPr lang="en-US" b="1" dirty="0">
                <a:solidFill>
                  <a:schemeClr val="accent6"/>
                </a:solidFill>
              </a:rPr>
            </a:br>
            <a:br>
              <a:rPr lang="en-US" b="1" dirty="0">
                <a:solidFill>
                  <a:schemeClr val="accent6"/>
                </a:solidFill>
              </a:rPr>
            </a:br>
            <a:endParaRPr lang="en-US" b="1" dirty="0">
              <a:solidFill>
                <a:schemeClr val="accent6"/>
              </a:solidFill>
            </a:endParaRPr>
          </a:p>
          <a:p>
            <a:pPr marL="0" indent="0">
              <a:buNone/>
            </a:pPr>
            <a:r>
              <a:rPr lang="en-US" b="1" dirty="0">
                <a:solidFill>
                  <a:schemeClr val="accent1"/>
                </a:solidFill>
              </a:rPr>
              <a:t>If the y value of the point on the line is not greater than the actual point, then this is not good. This means that the second point is above the line from p4 to p1. (See bottom right figure)</a:t>
            </a:r>
          </a:p>
          <a:p>
            <a:pPr marL="0" indent="0">
              <a:buNone/>
            </a:pPr>
            <a:endParaRPr lang="en-US" b="1" dirty="0">
              <a:solidFill>
                <a:schemeClr val="accent6"/>
              </a:solidFill>
            </a:endParaRP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8612149" y="160222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9846267" y="90784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507324" y="191368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8935133" y="108759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362250" y="108759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8877736" y="218174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230833" y="218174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9742456" y="178930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059235" y="1317533"/>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006252" y="498836"/>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134601" y="2266222"/>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258320" y="3181745"/>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a:cxnSpLocks/>
          </p:cNvCxnSpPr>
          <p:nvPr/>
        </p:nvCxnSpPr>
        <p:spPr>
          <a:xfrm flipV="1">
            <a:off x="8665445" y="862947"/>
            <a:ext cx="1789969" cy="168886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p:nvPr/>
        </p:nvCxnSpPr>
        <p:spPr>
          <a:xfrm flipV="1">
            <a:off x="11015393" y="-163901"/>
            <a:ext cx="0" cy="157466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A6771169-2F78-427D-970D-B94E99BCA131}"/>
              </a:ext>
            </a:extLst>
          </p:cNvPr>
          <p:cNvCxnSpPr>
            <a:cxnSpLocks/>
          </p:cNvCxnSpPr>
          <p:nvPr/>
        </p:nvCxnSpPr>
        <p:spPr>
          <a:xfrm flipV="1">
            <a:off x="9244159" y="1984699"/>
            <a:ext cx="11697" cy="117511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Oval 35">
            <a:extLst>
              <a:ext uri="{FF2B5EF4-FFF2-40B4-BE49-F238E27FC236}">
                <a16:creationId xmlns:a16="http://schemas.microsoft.com/office/drawing/2014/main" id="{A9D36073-52C9-42C5-981D-EEA227CAA7E2}"/>
              </a:ext>
            </a:extLst>
          </p:cNvPr>
          <p:cNvSpPr/>
          <p:nvPr/>
        </p:nvSpPr>
        <p:spPr>
          <a:xfrm>
            <a:off x="9191086" y="3074410"/>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C3CFD72-2011-4AB6-87EE-3E2779CBDBF1}"/>
              </a:ext>
            </a:extLst>
          </p:cNvPr>
          <p:cNvSpPr/>
          <p:nvPr/>
        </p:nvSpPr>
        <p:spPr>
          <a:xfrm>
            <a:off x="9194324" y="1869802"/>
            <a:ext cx="129540" cy="1564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5BA31F9-F6B8-4B13-A9BF-14232274EE53}"/>
              </a:ext>
            </a:extLst>
          </p:cNvPr>
          <p:cNvCxnSpPr>
            <a:cxnSpLocks/>
          </p:cNvCxnSpPr>
          <p:nvPr/>
        </p:nvCxnSpPr>
        <p:spPr>
          <a:xfrm flipV="1">
            <a:off x="8931485" y="2551809"/>
            <a:ext cx="0" cy="86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D0BCCB-2F61-4BC1-99B7-EDF748D84B7E}"/>
              </a:ext>
            </a:extLst>
          </p:cNvPr>
          <p:cNvCxnSpPr/>
          <p:nvPr/>
        </p:nvCxnSpPr>
        <p:spPr>
          <a:xfrm>
            <a:off x="9881707" y="386724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69BC92F-B9ED-498B-9EA3-166B2C4042CB}"/>
              </a:ext>
            </a:extLst>
          </p:cNvPr>
          <p:cNvCxnSpPr/>
          <p:nvPr/>
        </p:nvCxnSpPr>
        <p:spPr>
          <a:xfrm flipH="1">
            <a:off x="8542764" y="487308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0F81D40-D7AA-4A3A-A1B1-E7A91F9385B4}"/>
              </a:ext>
            </a:extLst>
          </p:cNvPr>
          <p:cNvSpPr txBox="1"/>
          <p:nvPr/>
        </p:nvSpPr>
        <p:spPr>
          <a:xfrm>
            <a:off x="8970573" y="404699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42" name="TextBox 41">
            <a:extLst>
              <a:ext uri="{FF2B5EF4-FFF2-40B4-BE49-F238E27FC236}">
                <a16:creationId xmlns:a16="http://schemas.microsoft.com/office/drawing/2014/main" id="{F96D19CC-3AC2-4732-8432-6DA32E5FEBF3}"/>
              </a:ext>
            </a:extLst>
          </p:cNvPr>
          <p:cNvSpPr txBox="1"/>
          <p:nvPr/>
        </p:nvSpPr>
        <p:spPr>
          <a:xfrm>
            <a:off x="10397690" y="404699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43" name="TextBox 42">
            <a:extLst>
              <a:ext uri="{FF2B5EF4-FFF2-40B4-BE49-F238E27FC236}">
                <a16:creationId xmlns:a16="http://schemas.microsoft.com/office/drawing/2014/main" id="{AD3E1772-5656-48BD-8380-2DC75388716E}"/>
              </a:ext>
            </a:extLst>
          </p:cNvPr>
          <p:cNvSpPr txBox="1"/>
          <p:nvPr/>
        </p:nvSpPr>
        <p:spPr>
          <a:xfrm>
            <a:off x="8913176" y="514114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44" name="TextBox 43">
            <a:extLst>
              <a:ext uri="{FF2B5EF4-FFF2-40B4-BE49-F238E27FC236}">
                <a16:creationId xmlns:a16="http://schemas.microsoft.com/office/drawing/2014/main" id="{6B8F9009-810D-44B4-B073-98D22AFA880B}"/>
              </a:ext>
            </a:extLst>
          </p:cNvPr>
          <p:cNvSpPr txBox="1"/>
          <p:nvPr/>
        </p:nvSpPr>
        <p:spPr>
          <a:xfrm>
            <a:off x="10266273" y="514114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45" name="Oval 44">
            <a:extLst>
              <a:ext uri="{FF2B5EF4-FFF2-40B4-BE49-F238E27FC236}">
                <a16:creationId xmlns:a16="http://schemas.microsoft.com/office/drawing/2014/main" id="{C1C5EF17-4DDD-4CAC-B341-2B01FEE99B2C}"/>
              </a:ext>
            </a:extLst>
          </p:cNvPr>
          <p:cNvSpPr/>
          <p:nvPr/>
        </p:nvSpPr>
        <p:spPr>
          <a:xfrm>
            <a:off x="9777896" y="474870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8C5C804-2276-4563-9451-8DE3C22E49C8}"/>
              </a:ext>
            </a:extLst>
          </p:cNvPr>
          <p:cNvSpPr txBox="1"/>
          <p:nvPr/>
        </p:nvSpPr>
        <p:spPr>
          <a:xfrm>
            <a:off x="11094675" y="4276933"/>
            <a:ext cx="449162" cy="369332"/>
          </a:xfrm>
          <a:prstGeom prst="rect">
            <a:avLst/>
          </a:prstGeom>
          <a:noFill/>
        </p:spPr>
        <p:txBody>
          <a:bodyPr wrap="none" rtlCol="0">
            <a:spAutoFit/>
          </a:bodyPr>
          <a:lstStyle/>
          <a:p>
            <a:r>
              <a:rPr lang="en-US" dirty="0"/>
              <a:t>P3</a:t>
            </a:r>
          </a:p>
        </p:txBody>
      </p:sp>
      <p:sp>
        <p:nvSpPr>
          <p:cNvPr id="47" name="TextBox 46">
            <a:extLst>
              <a:ext uri="{FF2B5EF4-FFF2-40B4-BE49-F238E27FC236}">
                <a16:creationId xmlns:a16="http://schemas.microsoft.com/office/drawing/2014/main" id="{5010E439-4980-4DF7-AF40-11F20EB712A5}"/>
              </a:ext>
            </a:extLst>
          </p:cNvPr>
          <p:cNvSpPr txBox="1"/>
          <p:nvPr/>
        </p:nvSpPr>
        <p:spPr>
          <a:xfrm>
            <a:off x="10041692" y="3458236"/>
            <a:ext cx="449162" cy="369332"/>
          </a:xfrm>
          <a:prstGeom prst="rect">
            <a:avLst/>
          </a:prstGeom>
          <a:noFill/>
        </p:spPr>
        <p:txBody>
          <a:bodyPr wrap="none" rtlCol="0">
            <a:spAutoFit/>
          </a:bodyPr>
          <a:lstStyle/>
          <a:p>
            <a:r>
              <a:rPr lang="en-US" dirty="0"/>
              <a:t>P4</a:t>
            </a:r>
          </a:p>
        </p:txBody>
      </p:sp>
      <p:sp>
        <p:nvSpPr>
          <p:cNvPr id="48" name="TextBox 47">
            <a:extLst>
              <a:ext uri="{FF2B5EF4-FFF2-40B4-BE49-F238E27FC236}">
                <a16:creationId xmlns:a16="http://schemas.microsoft.com/office/drawing/2014/main" id="{F2A7C043-70BA-4FC4-86A9-8A7917B56F66}"/>
              </a:ext>
            </a:extLst>
          </p:cNvPr>
          <p:cNvSpPr txBox="1"/>
          <p:nvPr/>
        </p:nvSpPr>
        <p:spPr>
          <a:xfrm>
            <a:off x="8998853" y="6175837"/>
            <a:ext cx="449162" cy="369332"/>
          </a:xfrm>
          <a:prstGeom prst="rect">
            <a:avLst/>
          </a:prstGeom>
          <a:noFill/>
        </p:spPr>
        <p:txBody>
          <a:bodyPr wrap="none" rtlCol="0">
            <a:spAutoFit/>
          </a:bodyPr>
          <a:lstStyle/>
          <a:p>
            <a:r>
              <a:rPr lang="en-US" dirty="0"/>
              <a:t>P1</a:t>
            </a:r>
          </a:p>
        </p:txBody>
      </p:sp>
      <p:sp>
        <p:nvSpPr>
          <p:cNvPr id="49" name="TextBox 48">
            <a:extLst>
              <a:ext uri="{FF2B5EF4-FFF2-40B4-BE49-F238E27FC236}">
                <a16:creationId xmlns:a16="http://schemas.microsoft.com/office/drawing/2014/main" id="{BE7D922E-10E2-4CD3-B251-448C1AD75716}"/>
              </a:ext>
            </a:extLst>
          </p:cNvPr>
          <p:cNvSpPr txBox="1"/>
          <p:nvPr/>
        </p:nvSpPr>
        <p:spPr>
          <a:xfrm>
            <a:off x="9146768" y="4824108"/>
            <a:ext cx="449162" cy="369332"/>
          </a:xfrm>
          <a:prstGeom prst="rect">
            <a:avLst/>
          </a:prstGeom>
          <a:noFill/>
        </p:spPr>
        <p:txBody>
          <a:bodyPr wrap="none" rtlCol="0">
            <a:spAutoFit/>
          </a:bodyPr>
          <a:lstStyle/>
          <a:p>
            <a:r>
              <a:rPr lang="en-US" dirty="0"/>
              <a:t>P2</a:t>
            </a:r>
          </a:p>
        </p:txBody>
      </p:sp>
      <p:cxnSp>
        <p:nvCxnSpPr>
          <p:cNvPr id="50" name="Straight Connector 49">
            <a:extLst>
              <a:ext uri="{FF2B5EF4-FFF2-40B4-BE49-F238E27FC236}">
                <a16:creationId xmlns:a16="http://schemas.microsoft.com/office/drawing/2014/main" id="{1C293B00-DF09-4805-8116-A90CFC0E8DB5}"/>
              </a:ext>
            </a:extLst>
          </p:cNvPr>
          <p:cNvCxnSpPr>
            <a:cxnSpLocks/>
          </p:cNvCxnSpPr>
          <p:nvPr/>
        </p:nvCxnSpPr>
        <p:spPr>
          <a:xfrm flipV="1">
            <a:off x="8942054" y="3874038"/>
            <a:ext cx="1442798" cy="240901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238BD8FB-A3F0-427D-9738-DBA00083D3CE}"/>
              </a:ext>
            </a:extLst>
          </p:cNvPr>
          <p:cNvCxnSpPr>
            <a:cxnSpLocks/>
            <a:stCxn id="43" idx="2"/>
            <a:endCxn id="43" idx="0"/>
          </p:cNvCxnSpPr>
          <p:nvPr/>
        </p:nvCxnSpPr>
        <p:spPr>
          <a:xfrm flipV="1">
            <a:off x="9293632" y="5141149"/>
            <a:ext cx="0" cy="64633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61515D64-84F5-4DF7-B20E-9835E1191710}"/>
              </a:ext>
            </a:extLst>
          </p:cNvPr>
          <p:cNvCxnSpPr>
            <a:cxnSpLocks/>
            <a:stCxn id="43" idx="0"/>
          </p:cNvCxnSpPr>
          <p:nvPr/>
        </p:nvCxnSpPr>
        <p:spPr>
          <a:xfrm flipV="1">
            <a:off x="9293632" y="4324933"/>
            <a:ext cx="1632115" cy="81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4CF433-9129-4367-AC26-C8FAD1A76B12}"/>
              </a:ext>
            </a:extLst>
          </p:cNvPr>
          <p:cNvCxnSpPr>
            <a:cxnSpLocks/>
          </p:cNvCxnSpPr>
          <p:nvPr/>
        </p:nvCxnSpPr>
        <p:spPr>
          <a:xfrm flipV="1">
            <a:off x="8931485" y="3855652"/>
            <a:ext cx="1435058" cy="2442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991753-2A46-4E0E-AC1E-216CCB118345}"/>
              </a:ext>
            </a:extLst>
          </p:cNvPr>
          <p:cNvCxnSpPr>
            <a:cxnSpLocks/>
          </p:cNvCxnSpPr>
          <p:nvPr/>
        </p:nvCxnSpPr>
        <p:spPr>
          <a:xfrm flipH="1" flipV="1">
            <a:off x="10405631" y="3874038"/>
            <a:ext cx="523282" cy="452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1A7B997-A8E0-4CF9-9F6F-D8B6E3D19FE7}"/>
              </a:ext>
            </a:extLst>
          </p:cNvPr>
          <p:cNvCxnSpPr>
            <a:cxnSpLocks/>
          </p:cNvCxnSpPr>
          <p:nvPr/>
        </p:nvCxnSpPr>
        <p:spPr>
          <a:xfrm flipV="1">
            <a:off x="8942055" y="5149354"/>
            <a:ext cx="319649" cy="11336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E93F93D-CE33-41E0-B26F-E8D4EA46D8BF}"/>
              </a:ext>
            </a:extLst>
          </p:cNvPr>
          <p:cNvSpPr/>
          <p:nvPr/>
        </p:nvSpPr>
        <p:spPr>
          <a:xfrm>
            <a:off x="9223147" y="5057105"/>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F35A316-BC0B-4A9F-8FA6-BDE96325D8AD}"/>
              </a:ext>
            </a:extLst>
          </p:cNvPr>
          <p:cNvSpPr/>
          <p:nvPr/>
        </p:nvSpPr>
        <p:spPr>
          <a:xfrm>
            <a:off x="9223147" y="5692196"/>
            <a:ext cx="129540" cy="1564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4E96FFF4-A9F3-4D5C-A7F4-FA85058B0C47}"/>
              </a:ext>
            </a:extLst>
          </p:cNvPr>
          <p:cNvCxnSpPr>
            <a:cxnSpLocks/>
          </p:cNvCxnSpPr>
          <p:nvPr/>
        </p:nvCxnSpPr>
        <p:spPr>
          <a:xfrm flipH="1">
            <a:off x="8874985" y="5073606"/>
            <a:ext cx="1" cy="71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0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410240"/>
            <a:ext cx="9068586" cy="2590800"/>
          </a:xfrm>
        </p:spPr>
        <p:txBody>
          <a:bodyPr>
            <a:normAutofit/>
          </a:bodyPr>
          <a:lstStyle/>
          <a:p>
            <a:r>
              <a:rPr lang="en-US" dirty="0"/>
              <a:t>DATA &amp; </a:t>
            </a:r>
            <a:r>
              <a:rPr lang="en-US" dirty="0" err="1"/>
              <a:t>GrAPHS</a:t>
            </a:r>
            <a:endParaRPr lang="en-US" dirty="0"/>
          </a:p>
        </p:txBody>
      </p:sp>
    </p:spTree>
    <p:extLst>
      <p:ext uri="{BB962C8B-B14F-4D97-AF65-F5344CB8AC3E}">
        <p14:creationId xmlns:p14="http://schemas.microsoft.com/office/powerpoint/2010/main" val="2292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A.1</a:t>
            </a:r>
          </a:p>
        </p:txBody>
      </p:sp>
      <p:pic>
        <p:nvPicPr>
          <p:cNvPr id="7" name="Picture 6">
            <a:hlinkClick r:id="rId2" action="ppaction://hlinkfile"/>
            <a:extLst>
              <a:ext uri="{FF2B5EF4-FFF2-40B4-BE49-F238E27FC236}">
                <a16:creationId xmlns:a16="http://schemas.microsoft.com/office/drawing/2014/main" id="{6B533700-55F4-4209-8383-E928E38BB9A5}"/>
              </a:ext>
            </a:extLst>
          </p:cNvPr>
          <p:cNvPicPr>
            <a:picLocks noChangeAspect="1"/>
          </p:cNvPicPr>
          <p:nvPr/>
        </p:nvPicPr>
        <p:blipFill>
          <a:blip r:embed="rId3"/>
          <a:stretch>
            <a:fillRect/>
          </a:stretch>
        </p:blipFill>
        <p:spPr>
          <a:xfrm>
            <a:off x="6848322" y="2050457"/>
            <a:ext cx="4793710" cy="3861195"/>
          </a:xfrm>
          <a:prstGeom prst="rect">
            <a:avLst/>
          </a:prstGeom>
        </p:spPr>
      </p:pic>
      <p:graphicFrame>
        <p:nvGraphicFramePr>
          <p:cNvPr id="8" name="Table 7">
            <a:extLst>
              <a:ext uri="{FF2B5EF4-FFF2-40B4-BE49-F238E27FC236}">
                <a16:creationId xmlns:a16="http://schemas.microsoft.com/office/drawing/2014/main" id="{996F96AC-1EF6-46F9-881D-77CEBABEC871}"/>
              </a:ext>
            </a:extLst>
          </p:cNvPr>
          <p:cNvGraphicFramePr>
            <a:graphicFrameLocks noGrp="1"/>
          </p:cNvGraphicFramePr>
          <p:nvPr>
            <p:extLst>
              <p:ext uri="{D42A27DB-BD31-4B8C-83A1-F6EECF244321}">
                <p14:modId xmlns:p14="http://schemas.microsoft.com/office/powerpoint/2010/main" val="4043448574"/>
              </p:ext>
            </p:extLst>
          </p:nvPr>
        </p:nvGraphicFramePr>
        <p:xfrm>
          <a:off x="549968" y="2050457"/>
          <a:ext cx="5736530" cy="3267165"/>
        </p:xfrm>
        <a:graphic>
          <a:graphicData uri="http://schemas.openxmlformats.org/drawingml/2006/table">
            <a:tbl>
              <a:tblPr/>
              <a:tblGrid>
                <a:gridCol w="983405">
                  <a:extLst>
                    <a:ext uri="{9D8B030D-6E8A-4147-A177-3AD203B41FA5}">
                      <a16:colId xmlns:a16="http://schemas.microsoft.com/office/drawing/2014/main" val="815844727"/>
                    </a:ext>
                  </a:extLst>
                </a:gridCol>
                <a:gridCol w="1147306">
                  <a:extLst>
                    <a:ext uri="{9D8B030D-6E8A-4147-A177-3AD203B41FA5}">
                      <a16:colId xmlns:a16="http://schemas.microsoft.com/office/drawing/2014/main" val="3606038071"/>
                    </a:ext>
                  </a:extLst>
                </a:gridCol>
                <a:gridCol w="1147306">
                  <a:extLst>
                    <a:ext uri="{9D8B030D-6E8A-4147-A177-3AD203B41FA5}">
                      <a16:colId xmlns:a16="http://schemas.microsoft.com/office/drawing/2014/main" val="2322657361"/>
                    </a:ext>
                  </a:extLst>
                </a:gridCol>
                <a:gridCol w="1311207">
                  <a:extLst>
                    <a:ext uri="{9D8B030D-6E8A-4147-A177-3AD203B41FA5}">
                      <a16:colId xmlns:a16="http://schemas.microsoft.com/office/drawing/2014/main" val="2690317490"/>
                    </a:ext>
                  </a:extLst>
                </a:gridCol>
                <a:gridCol w="1147306">
                  <a:extLst>
                    <a:ext uri="{9D8B030D-6E8A-4147-A177-3AD203B41FA5}">
                      <a16:colId xmlns:a16="http://schemas.microsoft.com/office/drawing/2014/main" val="2796517775"/>
                    </a:ext>
                  </a:extLst>
                </a:gridCol>
              </a:tblGrid>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2076498"/>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8913434"/>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8149650"/>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FF0000"/>
                          </a:solidFill>
                          <a:effectLst/>
                          <a:latin typeface="Calibri" panose="020F0502020204030204" pitchFamily="34" charset="0"/>
                        </a:rPr>
                        <a:t>-0.0487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55986"/>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5.703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0.272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951912"/>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43.979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10.905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356535"/>
                  </a:ext>
                </a:extLst>
              </a:tr>
              <a:tr h="297015">
                <a:tc>
                  <a:txBody>
                    <a:bodyPr/>
                    <a:lstStyle/>
                    <a:p>
                      <a:pPr algn="ctr" fontAlgn="b"/>
                      <a:r>
                        <a:rPr lang="en-US" sz="1100" b="0" i="0" u="none" strike="noStrike">
                          <a:solidFill>
                            <a:schemeClr val="tx1"/>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chemeClr val="tx1"/>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5306447"/>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460871"/>
                  </a:ext>
                </a:extLst>
              </a:tr>
              <a:tr h="297015">
                <a:tc>
                  <a:txBody>
                    <a:bodyPr/>
                    <a:lstStyle/>
                    <a:p>
                      <a:pPr algn="ctr" fontAlgn="b"/>
                      <a:r>
                        <a:rPr lang="en-US" sz="1100" b="0" i="0" u="none" strike="noStrike" dirty="0">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730927"/>
                  </a:ext>
                </a:extLst>
              </a:tr>
              <a:tr h="297015">
                <a:tc>
                  <a:txBody>
                    <a:bodyPr/>
                    <a:lstStyle/>
                    <a:p>
                      <a:pPr algn="ctr" fontAlgn="b"/>
                      <a:r>
                        <a:rPr lang="en-US" sz="1100" b="0" i="0" u="none" strike="noStrike" dirty="0">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6.49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59795"/>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203993"/>
                  </a:ext>
                </a:extLst>
              </a:tr>
            </a:tbl>
          </a:graphicData>
        </a:graphic>
      </p:graphicFrame>
    </p:spTree>
    <p:extLst>
      <p:ext uri="{BB962C8B-B14F-4D97-AF65-F5344CB8AC3E}">
        <p14:creationId xmlns:p14="http://schemas.microsoft.com/office/powerpoint/2010/main" val="32848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F1037-3B19-4BA7-937E-BE3DB02D5374}"/>
              </a:ext>
            </a:extLst>
          </p:cNvPr>
          <p:cNvSpPr>
            <a:spLocks noGrp="1"/>
          </p:cNvSpPr>
          <p:nvPr>
            <p:ph idx="1"/>
          </p:nvPr>
        </p:nvSpPr>
        <p:spPr>
          <a:xfrm>
            <a:off x="595618" y="1476462"/>
            <a:ext cx="11157358" cy="3060515"/>
          </a:xfrm>
        </p:spPr>
        <p:txBody>
          <a:bodyPr>
            <a:normAutofit/>
          </a:bodyPr>
          <a:lstStyle/>
          <a:p>
            <a:r>
              <a:rPr lang="en-US" sz="1600" dirty="0"/>
              <a:t>Quadrilateral meshes (from triangles) are often used for </a:t>
            </a:r>
            <a:br>
              <a:rPr lang="en-US" sz="1600" dirty="0"/>
            </a:br>
            <a:r>
              <a:rPr lang="en-US" sz="1600" dirty="0"/>
              <a:t>computational analysis, graphical representation, and modeling.</a:t>
            </a:r>
          </a:p>
          <a:p>
            <a:r>
              <a:rPr lang="en-US" sz="1600" dirty="0"/>
              <a:t>1986 paper by John Robinson</a:t>
            </a:r>
          </a:p>
          <a:p>
            <a:pPr lvl="1"/>
            <a:r>
              <a:rPr lang="en-US" sz="1400" dirty="0"/>
              <a:t>Engineering Computations journal</a:t>
            </a:r>
          </a:p>
          <a:p>
            <a:pPr lvl="1"/>
            <a:r>
              <a:rPr lang="en-US" sz="1400" dirty="0"/>
              <a:t>Suggests a quadrilateral can be described by three/four parameters:</a:t>
            </a:r>
          </a:p>
          <a:p>
            <a:pPr lvl="2"/>
            <a:r>
              <a:rPr lang="en-US" sz="1200" dirty="0"/>
              <a:t>Aspect Ratio</a:t>
            </a:r>
          </a:p>
          <a:p>
            <a:pPr lvl="2"/>
            <a:r>
              <a:rPr lang="en-US" sz="1200" dirty="0"/>
              <a:t>Skew angle</a:t>
            </a:r>
          </a:p>
          <a:p>
            <a:pPr lvl="2"/>
            <a:r>
              <a:rPr lang="en-US" sz="1200" dirty="0"/>
              <a:t>Two tapers (X and Y)</a:t>
            </a:r>
          </a:p>
          <a:p>
            <a:pPr marL="548640" lvl="2" indent="0">
              <a:buNone/>
            </a:pPr>
            <a:r>
              <a:rPr lang="en-US" sz="1200" dirty="0"/>
              <a:t>These are calculated in two ways:</a:t>
            </a:r>
          </a:p>
          <a:p>
            <a:pPr marL="891540" lvl="2" indent="-342900">
              <a:buFont typeface="+mj-lt"/>
              <a:buAutoNum type="arabicPeriod"/>
            </a:pPr>
            <a:r>
              <a:rPr lang="en-US" sz="1200" dirty="0"/>
              <a:t>Employing the Jacobian matrix (explained within paper)</a:t>
            </a:r>
          </a:p>
          <a:p>
            <a:pPr marL="891540" lvl="2" indent="-342900">
              <a:buFont typeface="+mj-lt"/>
              <a:buAutoNum type="arabicPeriod"/>
            </a:pPr>
            <a:r>
              <a:rPr lang="en-US" sz="1200" dirty="0"/>
              <a:t>Employ alternative approach using systematic drawing procedure (explained within paper)</a:t>
            </a:r>
          </a:p>
        </p:txBody>
      </p:sp>
      <p:pic>
        <p:nvPicPr>
          <p:cNvPr id="4" name="Picture 3">
            <a:extLst>
              <a:ext uri="{FF2B5EF4-FFF2-40B4-BE49-F238E27FC236}">
                <a16:creationId xmlns:a16="http://schemas.microsoft.com/office/drawing/2014/main" id="{E3637989-A9BA-408E-90DC-8331493B3C7A}"/>
              </a:ext>
            </a:extLst>
          </p:cNvPr>
          <p:cNvPicPr>
            <a:picLocks noChangeAspect="1"/>
          </p:cNvPicPr>
          <p:nvPr/>
        </p:nvPicPr>
        <p:blipFill>
          <a:blip r:embed="rId2"/>
          <a:stretch>
            <a:fillRect/>
          </a:stretch>
        </p:blipFill>
        <p:spPr>
          <a:xfrm>
            <a:off x="8561969" y="427632"/>
            <a:ext cx="3034413" cy="2743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3E9AAA1B-969A-425B-9FCD-799BA975B1D5}"/>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What is this project about?</a:t>
            </a:r>
          </a:p>
        </p:txBody>
      </p:sp>
      <p:sp>
        <p:nvSpPr>
          <p:cNvPr id="6" name="Title 1">
            <a:extLst>
              <a:ext uri="{FF2B5EF4-FFF2-40B4-BE49-F238E27FC236}">
                <a16:creationId xmlns:a16="http://schemas.microsoft.com/office/drawing/2014/main" id="{55D3B0F9-70C2-42C2-93E7-F59097632AE3}"/>
              </a:ext>
            </a:extLst>
          </p:cNvPr>
          <p:cNvSpPr txBox="1">
            <a:spLocks/>
          </p:cNvSpPr>
          <p:nvPr/>
        </p:nvSpPr>
        <p:spPr>
          <a:xfrm>
            <a:off x="374342" y="4536977"/>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What is the goal, then?</a:t>
            </a:r>
          </a:p>
        </p:txBody>
      </p:sp>
      <p:sp>
        <p:nvSpPr>
          <p:cNvPr id="7" name="Content Placeholder 2">
            <a:extLst>
              <a:ext uri="{FF2B5EF4-FFF2-40B4-BE49-F238E27FC236}">
                <a16:creationId xmlns:a16="http://schemas.microsoft.com/office/drawing/2014/main" id="{1EAC517E-5536-42EE-AA66-498D0A720648}"/>
              </a:ext>
            </a:extLst>
          </p:cNvPr>
          <p:cNvSpPr txBox="1">
            <a:spLocks/>
          </p:cNvSpPr>
          <p:nvPr/>
        </p:nvSpPr>
        <p:spPr>
          <a:xfrm>
            <a:off x="595618" y="5585807"/>
            <a:ext cx="11157358" cy="85560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t>Create a program that can take in various quads, calculate these six values for a given quad, and then decipher if there is a better orientation for these quadrilaterals to lessen outliers.</a:t>
            </a:r>
          </a:p>
        </p:txBody>
      </p:sp>
      <p:pic>
        <p:nvPicPr>
          <p:cNvPr id="1026" name="Picture 2" descr="Image result for java">
            <a:extLst>
              <a:ext uri="{FF2B5EF4-FFF2-40B4-BE49-F238E27FC236}">
                <a16:creationId xmlns:a16="http://schemas.microsoft.com/office/drawing/2014/main" id="{A3ED1FB1-D861-45EA-AF72-E38CCF625D80}"/>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02480" y="3335607"/>
            <a:ext cx="976695" cy="1725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 programming">
            <a:extLst>
              <a:ext uri="{FF2B5EF4-FFF2-40B4-BE49-F238E27FC236}">
                <a16:creationId xmlns:a16="http://schemas.microsoft.com/office/drawing/2014/main" id="{76D1EBBE-59A2-4E19-A982-77DD542ADC11}"/>
              </a:ext>
            </a:extLst>
          </p:cNvPr>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079175" y="4585250"/>
            <a:ext cx="1130285" cy="87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4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err="1"/>
              <a:t>bicycle_seat</a:t>
            </a:r>
            <a:endParaRPr lang="en-US" dirty="0"/>
          </a:p>
        </p:txBody>
      </p:sp>
      <p:pic>
        <p:nvPicPr>
          <p:cNvPr id="4" name="Picture 3">
            <a:hlinkClick r:id="rId2" action="ppaction://hlinkfile"/>
            <a:extLst>
              <a:ext uri="{FF2B5EF4-FFF2-40B4-BE49-F238E27FC236}">
                <a16:creationId xmlns:a16="http://schemas.microsoft.com/office/drawing/2014/main" id="{7EB9FC8E-B9B8-437C-95D5-9AF773D50FB4}"/>
              </a:ext>
            </a:extLst>
          </p:cNvPr>
          <p:cNvPicPr>
            <a:picLocks noChangeAspect="1"/>
          </p:cNvPicPr>
          <p:nvPr/>
        </p:nvPicPr>
        <p:blipFill>
          <a:blip r:embed="rId3"/>
          <a:stretch>
            <a:fillRect/>
          </a:stretch>
        </p:blipFill>
        <p:spPr>
          <a:xfrm>
            <a:off x="6947492" y="2114155"/>
            <a:ext cx="4728836" cy="3733800"/>
          </a:xfrm>
          <a:prstGeom prst="rect">
            <a:avLst/>
          </a:prstGeom>
        </p:spPr>
      </p:pic>
      <p:graphicFrame>
        <p:nvGraphicFramePr>
          <p:cNvPr id="7" name="Table 6">
            <a:extLst>
              <a:ext uri="{FF2B5EF4-FFF2-40B4-BE49-F238E27FC236}">
                <a16:creationId xmlns:a16="http://schemas.microsoft.com/office/drawing/2014/main" id="{CEC94BB4-F5F8-4359-9D3A-93FB9872FD26}"/>
              </a:ext>
            </a:extLst>
          </p:cNvPr>
          <p:cNvGraphicFramePr>
            <a:graphicFrameLocks noGrp="1"/>
          </p:cNvGraphicFramePr>
          <p:nvPr>
            <p:extLst>
              <p:ext uri="{D42A27DB-BD31-4B8C-83A1-F6EECF244321}">
                <p14:modId xmlns:p14="http://schemas.microsoft.com/office/powerpoint/2010/main" val="2291410354"/>
              </p:ext>
            </p:extLst>
          </p:nvPr>
        </p:nvGraphicFramePr>
        <p:xfrm>
          <a:off x="549968" y="2050457"/>
          <a:ext cx="5736530" cy="3267165"/>
        </p:xfrm>
        <a:graphic>
          <a:graphicData uri="http://schemas.openxmlformats.org/drawingml/2006/table">
            <a:tbl>
              <a:tblPr/>
              <a:tblGrid>
                <a:gridCol w="983405">
                  <a:extLst>
                    <a:ext uri="{9D8B030D-6E8A-4147-A177-3AD203B41FA5}">
                      <a16:colId xmlns:a16="http://schemas.microsoft.com/office/drawing/2014/main" val="530879635"/>
                    </a:ext>
                  </a:extLst>
                </a:gridCol>
                <a:gridCol w="1147306">
                  <a:extLst>
                    <a:ext uri="{9D8B030D-6E8A-4147-A177-3AD203B41FA5}">
                      <a16:colId xmlns:a16="http://schemas.microsoft.com/office/drawing/2014/main" val="888520359"/>
                    </a:ext>
                  </a:extLst>
                </a:gridCol>
                <a:gridCol w="1147306">
                  <a:extLst>
                    <a:ext uri="{9D8B030D-6E8A-4147-A177-3AD203B41FA5}">
                      <a16:colId xmlns:a16="http://schemas.microsoft.com/office/drawing/2014/main" val="3550724017"/>
                    </a:ext>
                  </a:extLst>
                </a:gridCol>
                <a:gridCol w="1311207">
                  <a:extLst>
                    <a:ext uri="{9D8B030D-6E8A-4147-A177-3AD203B41FA5}">
                      <a16:colId xmlns:a16="http://schemas.microsoft.com/office/drawing/2014/main" val="4042485950"/>
                    </a:ext>
                  </a:extLst>
                </a:gridCol>
                <a:gridCol w="1147306">
                  <a:extLst>
                    <a:ext uri="{9D8B030D-6E8A-4147-A177-3AD203B41FA5}">
                      <a16:colId xmlns:a16="http://schemas.microsoft.com/office/drawing/2014/main" val="1743880013"/>
                    </a:ext>
                  </a:extLst>
                </a:gridCol>
              </a:tblGrid>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Bicycle_Seat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4761118"/>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0137670"/>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6205773"/>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078769"/>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1.282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23674"/>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3.252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523897"/>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rgbClr val="9C5700"/>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48370656"/>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8318653"/>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443735"/>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483205"/>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2.548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674232"/>
                  </a:ext>
                </a:extLst>
              </a:tr>
            </a:tbl>
          </a:graphicData>
        </a:graphic>
      </p:graphicFrame>
    </p:spTree>
    <p:extLst>
      <p:ext uri="{BB962C8B-B14F-4D97-AF65-F5344CB8AC3E}">
        <p14:creationId xmlns:p14="http://schemas.microsoft.com/office/powerpoint/2010/main" val="230174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box.2</a:t>
            </a:r>
          </a:p>
        </p:txBody>
      </p:sp>
      <p:pic>
        <p:nvPicPr>
          <p:cNvPr id="2" name="Picture 1">
            <a:hlinkClick r:id="rId3" action="ppaction://hlinkfile"/>
            <a:extLst>
              <a:ext uri="{FF2B5EF4-FFF2-40B4-BE49-F238E27FC236}">
                <a16:creationId xmlns:a16="http://schemas.microsoft.com/office/drawing/2014/main" id="{74892BA1-0832-4B9C-9068-3DA886C8680A}"/>
              </a:ext>
            </a:extLst>
          </p:cNvPr>
          <p:cNvPicPr>
            <a:picLocks noChangeAspect="1"/>
          </p:cNvPicPr>
          <p:nvPr/>
        </p:nvPicPr>
        <p:blipFill>
          <a:blip r:embed="rId4"/>
          <a:stretch>
            <a:fillRect/>
          </a:stretch>
        </p:blipFill>
        <p:spPr>
          <a:xfrm>
            <a:off x="6915150" y="1939780"/>
            <a:ext cx="4457700" cy="4082547"/>
          </a:xfrm>
          <a:prstGeom prst="rect">
            <a:avLst/>
          </a:prstGeom>
        </p:spPr>
      </p:pic>
      <p:graphicFrame>
        <p:nvGraphicFramePr>
          <p:cNvPr id="8" name="Table 7">
            <a:extLst>
              <a:ext uri="{FF2B5EF4-FFF2-40B4-BE49-F238E27FC236}">
                <a16:creationId xmlns:a16="http://schemas.microsoft.com/office/drawing/2014/main" id="{FEAFA79D-8FB6-4644-A000-DA7DCF451D8C}"/>
              </a:ext>
            </a:extLst>
          </p:cNvPr>
          <p:cNvGraphicFramePr>
            <a:graphicFrameLocks noGrp="1"/>
          </p:cNvGraphicFramePr>
          <p:nvPr>
            <p:extLst>
              <p:ext uri="{D42A27DB-BD31-4B8C-83A1-F6EECF244321}">
                <p14:modId xmlns:p14="http://schemas.microsoft.com/office/powerpoint/2010/main" val="2299080462"/>
              </p:ext>
            </p:extLst>
          </p:nvPr>
        </p:nvGraphicFramePr>
        <p:xfrm>
          <a:off x="549968" y="2050457"/>
          <a:ext cx="5736530" cy="3267165"/>
        </p:xfrm>
        <a:graphic>
          <a:graphicData uri="http://schemas.openxmlformats.org/drawingml/2006/table">
            <a:tbl>
              <a:tblPr/>
              <a:tblGrid>
                <a:gridCol w="983405">
                  <a:extLst>
                    <a:ext uri="{9D8B030D-6E8A-4147-A177-3AD203B41FA5}">
                      <a16:colId xmlns:a16="http://schemas.microsoft.com/office/drawing/2014/main" val="1275494945"/>
                    </a:ext>
                  </a:extLst>
                </a:gridCol>
                <a:gridCol w="1147306">
                  <a:extLst>
                    <a:ext uri="{9D8B030D-6E8A-4147-A177-3AD203B41FA5}">
                      <a16:colId xmlns:a16="http://schemas.microsoft.com/office/drawing/2014/main" val="1502866719"/>
                    </a:ext>
                  </a:extLst>
                </a:gridCol>
                <a:gridCol w="1147306">
                  <a:extLst>
                    <a:ext uri="{9D8B030D-6E8A-4147-A177-3AD203B41FA5}">
                      <a16:colId xmlns:a16="http://schemas.microsoft.com/office/drawing/2014/main" val="2321254000"/>
                    </a:ext>
                  </a:extLst>
                </a:gridCol>
                <a:gridCol w="1311207">
                  <a:extLst>
                    <a:ext uri="{9D8B030D-6E8A-4147-A177-3AD203B41FA5}">
                      <a16:colId xmlns:a16="http://schemas.microsoft.com/office/drawing/2014/main" val="594438938"/>
                    </a:ext>
                  </a:extLst>
                </a:gridCol>
                <a:gridCol w="1147306">
                  <a:extLst>
                    <a:ext uri="{9D8B030D-6E8A-4147-A177-3AD203B41FA5}">
                      <a16:colId xmlns:a16="http://schemas.microsoft.com/office/drawing/2014/main" val="4269322640"/>
                    </a:ext>
                  </a:extLst>
                </a:gridCol>
              </a:tblGrid>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Box.2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8902083"/>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7787760"/>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801451"/>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-3.557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131194"/>
                  </a:ext>
                </a:extLst>
              </a:tr>
              <a:tr h="297015">
                <a:tc>
                  <a:txBody>
                    <a:bodyPr/>
                    <a:lstStyle/>
                    <a:p>
                      <a:pPr algn="ctr" fontAlgn="b"/>
                      <a:r>
                        <a:rPr lang="en-US" sz="1100" b="0" i="0" u="none" strike="noStrike" dirty="0">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0.161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855764"/>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30.653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81687"/>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rgbClr val="9C5700"/>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7214352"/>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838459"/>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107503"/>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2.187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67098"/>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28.739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868710"/>
                  </a:ext>
                </a:extLst>
              </a:tr>
            </a:tbl>
          </a:graphicData>
        </a:graphic>
      </p:graphicFrame>
    </p:spTree>
    <p:extLst>
      <p:ext uri="{BB962C8B-B14F-4D97-AF65-F5344CB8AC3E}">
        <p14:creationId xmlns:p14="http://schemas.microsoft.com/office/powerpoint/2010/main" val="190378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err="1"/>
              <a:t>double_hex</a:t>
            </a:r>
            <a:endParaRPr lang="en-US" dirty="0"/>
          </a:p>
        </p:txBody>
      </p:sp>
      <p:pic>
        <p:nvPicPr>
          <p:cNvPr id="4" name="Picture 3">
            <a:hlinkClick r:id="rId2" action="ppaction://hlinkfile"/>
            <a:extLst>
              <a:ext uri="{FF2B5EF4-FFF2-40B4-BE49-F238E27FC236}">
                <a16:creationId xmlns:a16="http://schemas.microsoft.com/office/drawing/2014/main" id="{9E81E00C-ABF9-423B-BED5-84CC2163D120}"/>
              </a:ext>
            </a:extLst>
          </p:cNvPr>
          <p:cNvPicPr>
            <a:picLocks noChangeAspect="1"/>
          </p:cNvPicPr>
          <p:nvPr/>
        </p:nvPicPr>
        <p:blipFill>
          <a:blip r:embed="rId3"/>
          <a:stretch>
            <a:fillRect/>
          </a:stretch>
        </p:blipFill>
        <p:spPr>
          <a:xfrm>
            <a:off x="7060865" y="2096423"/>
            <a:ext cx="4486765" cy="3782586"/>
          </a:xfrm>
          <a:prstGeom prst="rect">
            <a:avLst/>
          </a:prstGeom>
        </p:spPr>
      </p:pic>
      <p:graphicFrame>
        <p:nvGraphicFramePr>
          <p:cNvPr id="5" name="Table 4">
            <a:extLst>
              <a:ext uri="{FF2B5EF4-FFF2-40B4-BE49-F238E27FC236}">
                <a16:creationId xmlns:a16="http://schemas.microsoft.com/office/drawing/2014/main" id="{8286EC85-8230-451D-93AD-B3E8AA685D6D}"/>
              </a:ext>
            </a:extLst>
          </p:cNvPr>
          <p:cNvGraphicFramePr>
            <a:graphicFrameLocks noGrp="1"/>
          </p:cNvGraphicFramePr>
          <p:nvPr>
            <p:extLst>
              <p:ext uri="{D42A27DB-BD31-4B8C-83A1-F6EECF244321}">
                <p14:modId xmlns:p14="http://schemas.microsoft.com/office/powerpoint/2010/main" val="1660919823"/>
              </p:ext>
            </p:extLst>
          </p:nvPr>
        </p:nvGraphicFramePr>
        <p:xfrm>
          <a:off x="549968" y="2050457"/>
          <a:ext cx="5736530" cy="3267165"/>
        </p:xfrm>
        <a:graphic>
          <a:graphicData uri="http://schemas.openxmlformats.org/drawingml/2006/table">
            <a:tbl>
              <a:tblPr/>
              <a:tblGrid>
                <a:gridCol w="983405">
                  <a:extLst>
                    <a:ext uri="{9D8B030D-6E8A-4147-A177-3AD203B41FA5}">
                      <a16:colId xmlns:a16="http://schemas.microsoft.com/office/drawing/2014/main" val="1917245064"/>
                    </a:ext>
                  </a:extLst>
                </a:gridCol>
                <a:gridCol w="1147306">
                  <a:extLst>
                    <a:ext uri="{9D8B030D-6E8A-4147-A177-3AD203B41FA5}">
                      <a16:colId xmlns:a16="http://schemas.microsoft.com/office/drawing/2014/main" val="2593318548"/>
                    </a:ext>
                  </a:extLst>
                </a:gridCol>
                <a:gridCol w="1147306">
                  <a:extLst>
                    <a:ext uri="{9D8B030D-6E8A-4147-A177-3AD203B41FA5}">
                      <a16:colId xmlns:a16="http://schemas.microsoft.com/office/drawing/2014/main" val="2421072037"/>
                    </a:ext>
                  </a:extLst>
                </a:gridCol>
                <a:gridCol w="1311207">
                  <a:extLst>
                    <a:ext uri="{9D8B030D-6E8A-4147-A177-3AD203B41FA5}">
                      <a16:colId xmlns:a16="http://schemas.microsoft.com/office/drawing/2014/main" val="3367214502"/>
                    </a:ext>
                  </a:extLst>
                </a:gridCol>
                <a:gridCol w="1147306">
                  <a:extLst>
                    <a:ext uri="{9D8B030D-6E8A-4147-A177-3AD203B41FA5}">
                      <a16:colId xmlns:a16="http://schemas.microsoft.com/office/drawing/2014/main" val="919859887"/>
                    </a:ext>
                  </a:extLst>
                </a:gridCol>
              </a:tblGrid>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Double_hex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7984107"/>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4533001"/>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296887"/>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FF0000"/>
                          </a:solidFill>
                          <a:effectLst/>
                          <a:latin typeface="Calibri" panose="020F0502020204030204" pitchFamily="34" charset="0"/>
                        </a:rPr>
                        <a:t>-0.771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-92.704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-122.333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-1667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711989"/>
                  </a:ext>
                </a:extLst>
              </a:tr>
              <a:tr h="297015">
                <a:tc>
                  <a:txBody>
                    <a:bodyPr/>
                    <a:lstStyle/>
                    <a:p>
                      <a:pPr algn="ctr" fontAlgn="b"/>
                      <a:r>
                        <a:rPr lang="en-US" sz="1100" b="0" i="0" u="none" strike="noStrike" dirty="0">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29.507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902080"/>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FF0000"/>
                          </a:solidFill>
                          <a:effectLst/>
                          <a:latin typeface="Calibri" panose="020F0502020204030204" pitchFamily="34" charset="0"/>
                        </a:rPr>
                        <a:t>6945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952122"/>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rgbClr val="9C5700"/>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8294964"/>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340412"/>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471269"/>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5.274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637987"/>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10.828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0895521"/>
                  </a:ext>
                </a:extLst>
              </a:tr>
            </a:tbl>
          </a:graphicData>
        </a:graphic>
      </p:graphicFrame>
    </p:spTree>
    <p:extLst>
      <p:ext uri="{BB962C8B-B14F-4D97-AF65-F5344CB8AC3E}">
        <p14:creationId xmlns:p14="http://schemas.microsoft.com/office/powerpoint/2010/main" val="408869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err="1"/>
              <a:t>square_circle_hole</a:t>
            </a:r>
            <a:endParaRPr lang="en-US" dirty="0"/>
          </a:p>
        </p:txBody>
      </p:sp>
      <p:pic>
        <p:nvPicPr>
          <p:cNvPr id="4" name="Picture 3">
            <a:hlinkClick r:id="rId2" action="ppaction://hlinkfile"/>
            <a:extLst>
              <a:ext uri="{FF2B5EF4-FFF2-40B4-BE49-F238E27FC236}">
                <a16:creationId xmlns:a16="http://schemas.microsoft.com/office/drawing/2014/main" id="{C10EDA84-526C-47E9-8472-3371ED7903AA}"/>
              </a:ext>
            </a:extLst>
          </p:cNvPr>
          <p:cNvPicPr>
            <a:picLocks noChangeAspect="1"/>
          </p:cNvPicPr>
          <p:nvPr/>
        </p:nvPicPr>
        <p:blipFill>
          <a:blip r:embed="rId3"/>
          <a:stretch>
            <a:fillRect/>
          </a:stretch>
        </p:blipFill>
        <p:spPr>
          <a:xfrm>
            <a:off x="7003440" y="2066737"/>
            <a:ext cx="4543430" cy="3803235"/>
          </a:xfrm>
          <a:prstGeom prst="rect">
            <a:avLst/>
          </a:prstGeom>
        </p:spPr>
      </p:pic>
      <p:graphicFrame>
        <p:nvGraphicFramePr>
          <p:cNvPr id="5" name="Table 4">
            <a:extLst>
              <a:ext uri="{FF2B5EF4-FFF2-40B4-BE49-F238E27FC236}">
                <a16:creationId xmlns:a16="http://schemas.microsoft.com/office/drawing/2014/main" id="{C5347712-8FCF-41EC-A55B-AD867B1AA858}"/>
              </a:ext>
            </a:extLst>
          </p:cNvPr>
          <p:cNvGraphicFramePr>
            <a:graphicFrameLocks noGrp="1"/>
          </p:cNvGraphicFramePr>
          <p:nvPr>
            <p:extLst>
              <p:ext uri="{D42A27DB-BD31-4B8C-83A1-F6EECF244321}">
                <p14:modId xmlns:p14="http://schemas.microsoft.com/office/powerpoint/2010/main" val="3344797927"/>
              </p:ext>
            </p:extLst>
          </p:nvPr>
        </p:nvGraphicFramePr>
        <p:xfrm>
          <a:off x="549968" y="2050456"/>
          <a:ext cx="5736530" cy="3267165"/>
        </p:xfrm>
        <a:graphic>
          <a:graphicData uri="http://schemas.openxmlformats.org/drawingml/2006/table">
            <a:tbl>
              <a:tblPr/>
              <a:tblGrid>
                <a:gridCol w="983405">
                  <a:extLst>
                    <a:ext uri="{9D8B030D-6E8A-4147-A177-3AD203B41FA5}">
                      <a16:colId xmlns:a16="http://schemas.microsoft.com/office/drawing/2014/main" val="1991585190"/>
                    </a:ext>
                  </a:extLst>
                </a:gridCol>
                <a:gridCol w="1147306">
                  <a:extLst>
                    <a:ext uri="{9D8B030D-6E8A-4147-A177-3AD203B41FA5}">
                      <a16:colId xmlns:a16="http://schemas.microsoft.com/office/drawing/2014/main" val="1390143974"/>
                    </a:ext>
                  </a:extLst>
                </a:gridCol>
                <a:gridCol w="1147306">
                  <a:extLst>
                    <a:ext uri="{9D8B030D-6E8A-4147-A177-3AD203B41FA5}">
                      <a16:colId xmlns:a16="http://schemas.microsoft.com/office/drawing/2014/main" val="3114212764"/>
                    </a:ext>
                  </a:extLst>
                </a:gridCol>
                <a:gridCol w="1311207">
                  <a:extLst>
                    <a:ext uri="{9D8B030D-6E8A-4147-A177-3AD203B41FA5}">
                      <a16:colId xmlns:a16="http://schemas.microsoft.com/office/drawing/2014/main" val="2877361826"/>
                    </a:ext>
                  </a:extLst>
                </a:gridCol>
                <a:gridCol w="1147306">
                  <a:extLst>
                    <a:ext uri="{9D8B030D-6E8A-4147-A177-3AD203B41FA5}">
                      <a16:colId xmlns:a16="http://schemas.microsoft.com/office/drawing/2014/main" val="1437589207"/>
                    </a:ext>
                  </a:extLst>
                </a:gridCol>
              </a:tblGrid>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Square_circle_hole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3847437"/>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2258114"/>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499359"/>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222938"/>
                  </a:ext>
                </a:extLst>
              </a:tr>
              <a:tr h="297015">
                <a:tc>
                  <a:txBody>
                    <a:bodyPr/>
                    <a:lstStyle/>
                    <a:p>
                      <a:pPr algn="ctr" fontAlgn="b"/>
                      <a:r>
                        <a:rPr lang="en-US" sz="1100" b="0" i="0" u="none" strike="noStrike" dirty="0">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780025"/>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1.838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366301"/>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rgbClr val="9C5700"/>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2734816"/>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841593"/>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565523"/>
                  </a:ext>
                </a:extLst>
              </a:tr>
              <a:tr h="297015">
                <a:tc>
                  <a:txBody>
                    <a:bodyPr/>
                    <a:lstStyle/>
                    <a:p>
                      <a:pPr algn="ctr" fontAlgn="b"/>
                      <a:r>
                        <a:rPr lang="en-US" sz="1100" b="0" i="0" u="none" strike="noStrike" dirty="0">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704341"/>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201188"/>
                  </a:ext>
                </a:extLst>
              </a:tr>
            </a:tbl>
          </a:graphicData>
        </a:graphic>
      </p:graphicFrame>
    </p:spTree>
    <p:extLst>
      <p:ext uri="{BB962C8B-B14F-4D97-AF65-F5344CB8AC3E}">
        <p14:creationId xmlns:p14="http://schemas.microsoft.com/office/powerpoint/2010/main" val="429420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superior.1</a:t>
            </a:r>
          </a:p>
        </p:txBody>
      </p:sp>
      <p:pic>
        <p:nvPicPr>
          <p:cNvPr id="4" name="Picture 3">
            <a:hlinkClick r:id="rId2" action="ppaction://hlinkfile"/>
            <a:extLst>
              <a:ext uri="{FF2B5EF4-FFF2-40B4-BE49-F238E27FC236}">
                <a16:creationId xmlns:a16="http://schemas.microsoft.com/office/drawing/2014/main" id="{0853F2C6-C3CC-4033-9B68-B38967EC757A}"/>
              </a:ext>
            </a:extLst>
          </p:cNvPr>
          <p:cNvPicPr>
            <a:picLocks noChangeAspect="1"/>
          </p:cNvPicPr>
          <p:nvPr/>
        </p:nvPicPr>
        <p:blipFill>
          <a:blip r:embed="rId3"/>
          <a:stretch>
            <a:fillRect/>
          </a:stretch>
        </p:blipFill>
        <p:spPr>
          <a:xfrm>
            <a:off x="7043809" y="2187256"/>
            <a:ext cx="4516521" cy="3625940"/>
          </a:xfrm>
          <a:prstGeom prst="rect">
            <a:avLst/>
          </a:prstGeom>
        </p:spPr>
      </p:pic>
      <p:graphicFrame>
        <p:nvGraphicFramePr>
          <p:cNvPr id="5" name="Table 4">
            <a:extLst>
              <a:ext uri="{FF2B5EF4-FFF2-40B4-BE49-F238E27FC236}">
                <a16:creationId xmlns:a16="http://schemas.microsoft.com/office/drawing/2014/main" id="{4498F62B-3A4F-4CBF-AA36-80BB430C34B2}"/>
              </a:ext>
            </a:extLst>
          </p:cNvPr>
          <p:cNvGraphicFramePr>
            <a:graphicFrameLocks noGrp="1"/>
          </p:cNvGraphicFramePr>
          <p:nvPr>
            <p:extLst>
              <p:ext uri="{D42A27DB-BD31-4B8C-83A1-F6EECF244321}">
                <p14:modId xmlns:p14="http://schemas.microsoft.com/office/powerpoint/2010/main" val="3952847376"/>
              </p:ext>
            </p:extLst>
          </p:nvPr>
        </p:nvGraphicFramePr>
        <p:xfrm>
          <a:off x="549968" y="2050456"/>
          <a:ext cx="5736530" cy="3267165"/>
        </p:xfrm>
        <a:graphic>
          <a:graphicData uri="http://schemas.openxmlformats.org/drawingml/2006/table">
            <a:tbl>
              <a:tblPr/>
              <a:tblGrid>
                <a:gridCol w="983405">
                  <a:extLst>
                    <a:ext uri="{9D8B030D-6E8A-4147-A177-3AD203B41FA5}">
                      <a16:colId xmlns:a16="http://schemas.microsoft.com/office/drawing/2014/main" val="3670091650"/>
                    </a:ext>
                  </a:extLst>
                </a:gridCol>
                <a:gridCol w="1147306">
                  <a:extLst>
                    <a:ext uri="{9D8B030D-6E8A-4147-A177-3AD203B41FA5}">
                      <a16:colId xmlns:a16="http://schemas.microsoft.com/office/drawing/2014/main" val="1217534404"/>
                    </a:ext>
                  </a:extLst>
                </a:gridCol>
                <a:gridCol w="1147306">
                  <a:extLst>
                    <a:ext uri="{9D8B030D-6E8A-4147-A177-3AD203B41FA5}">
                      <a16:colId xmlns:a16="http://schemas.microsoft.com/office/drawing/2014/main" val="428230972"/>
                    </a:ext>
                  </a:extLst>
                </a:gridCol>
                <a:gridCol w="1311207">
                  <a:extLst>
                    <a:ext uri="{9D8B030D-6E8A-4147-A177-3AD203B41FA5}">
                      <a16:colId xmlns:a16="http://schemas.microsoft.com/office/drawing/2014/main" val="3601189236"/>
                    </a:ext>
                  </a:extLst>
                </a:gridCol>
                <a:gridCol w="1147306">
                  <a:extLst>
                    <a:ext uri="{9D8B030D-6E8A-4147-A177-3AD203B41FA5}">
                      <a16:colId xmlns:a16="http://schemas.microsoft.com/office/drawing/2014/main" val="3886221100"/>
                    </a:ext>
                  </a:extLst>
                </a:gridCol>
              </a:tblGrid>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006100"/>
                          </a:solidFill>
                          <a:effectLst/>
                          <a:latin typeface="Calibri" panose="020F0502020204030204" pitchFamily="34" charset="0"/>
                        </a:rPr>
                        <a:t>Superior.1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5212139"/>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a:solidFill>
                            <a:srgbClr val="9C5700"/>
                          </a:solidFill>
                          <a:effectLst/>
                          <a:latin typeface="Calibri" panose="020F0502020204030204" pitchFamily="34" charset="0"/>
                        </a:rPr>
                        <a:t>Jacobian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5303703"/>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561328"/>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FF0000"/>
                          </a:solidFill>
                          <a:effectLst/>
                          <a:latin typeface="Calibri" panose="020F0502020204030204" pitchFamily="34" charset="0"/>
                        </a:rPr>
                        <a:t>-0.717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-12.741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-230.2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754906"/>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6.447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49471"/>
                  </a:ext>
                </a:extLst>
              </a:tr>
              <a:tr h="297015">
                <a:tc>
                  <a:txBody>
                    <a:bodyPr/>
                    <a:lstStyle/>
                    <a:p>
                      <a:pPr algn="ctr" fontAlgn="b"/>
                      <a:r>
                        <a:rPr lang="en-US" sz="1100" b="0" i="0" u="none" strike="noStrike" dirty="0">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FF0000"/>
                          </a:solidFill>
                          <a:effectLst/>
                          <a:latin typeface="Calibri" panose="020F0502020204030204" pitchFamily="34" charset="0"/>
                        </a:rPr>
                        <a:t>3447.867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11.038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21.046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868876"/>
                  </a:ext>
                </a:extLst>
              </a:tr>
              <a:tr h="297015">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gridSpan="4">
                  <a:txBody>
                    <a:bodyPr/>
                    <a:lstStyle/>
                    <a:p>
                      <a:pPr algn="ctr" fontAlgn="b"/>
                      <a:r>
                        <a:rPr lang="en-US" sz="1100" b="0" i="0" u="none" strike="noStrike" dirty="0">
                          <a:solidFill>
                            <a:srgbClr val="9C5700"/>
                          </a:solidFill>
                          <a:effectLst/>
                          <a:latin typeface="Calibri" panose="020F0502020204030204" pitchFamily="34" charset="0"/>
                        </a:rPr>
                        <a:t>Shape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6611488"/>
                  </a:ext>
                </a:extLst>
              </a:tr>
              <a:tr h="297015">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Aspect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Skew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Taper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Taper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4928814"/>
                  </a:ext>
                </a:extLst>
              </a:tr>
              <a:tr h="297015">
                <a:tc>
                  <a:txBody>
                    <a:bodyPr/>
                    <a:lstStyle/>
                    <a:p>
                      <a:pPr algn="ctr" fontAlgn="b"/>
                      <a:r>
                        <a:rPr lang="en-US" sz="1100" b="0" i="0" u="none" strike="noStrike">
                          <a:solidFill>
                            <a:srgbClr val="000000"/>
                          </a:solidFill>
                          <a:effectLst/>
                          <a:latin typeface="Calibri" panose="020F0502020204030204" pitchFamily="34" charset="0"/>
                        </a:rPr>
                        <a:t>MIN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1.021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559787"/>
                  </a:ext>
                </a:extLst>
              </a:tr>
              <a:tr h="297015">
                <a:tc>
                  <a:txBody>
                    <a:bodyPr/>
                    <a:lstStyle/>
                    <a:p>
                      <a:pPr algn="ctr" fontAlgn="b"/>
                      <a:r>
                        <a:rPr lang="en-US" sz="1100" b="0" i="0" u="none" strike="noStrike">
                          <a:solidFill>
                            <a:srgbClr val="000000"/>
                          </a:solidFill>
                          <a:effectLst/>
                          <a:latin typeface="Calibri" panose="020F0502020204030204" pitchFamily="34" charset="0"/>
                        </a:rPr>
                        <a:t>MEAN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7.416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11935"/>
                  </a:ext>
                </a:extLst>
              </a:tr>
              <a:tr h="297015">
                <a:tc>
                  <a:txBody>
                    <a:bodyPr/>
                    <a:lstStyle/>
                    <a:p>
                      <a:pPr algn="ctr" fontAlgn="b"/>
                      <a:r>
                        <a:rPr lang="en-US" sz="1100" b="0" i="0" u="none" strike="noStrike">
                          <a:solidFill>
                            <a:srgbClr val="000000"/>
                          </a:solidFill>
                          <a:effectLst/>
                          <a:latin typeface="Calibri" panose="020F0502020204030204" pitchFamily="34" charset="0"/>
                        </a:rPr>
                        <a:t>MAX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US" sz="1100" b="0" i="0" u="none" strike="noStrike" dirty="0">
                          <a:solidFill>
                            <a:srgbClr val="000000"/>
                          </a:solidFill>
                          <a:effectLst/>
                          <a:latin typeface="Calibri" panose="020F0502020204030204" pitchFamily="34" charset="0"/>
                        </a:rPr>
                        <a:t>36.788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28934"/>
                  </a:ext>
                </a:extLst>
              </a:tr>
            </a:tbl>
          </a:graphicData>
        </a:graphic>
      </p:graphicFrame>
    </p:spTree>
    <p:extLst>
      <p:ext uri="{BB962C8B-B14F-4D97-AF65-F5344CB8AC3E}">
        <p14:creationId xmlns:p14="http://schemas.microsoft.com/office/powerpoint/2010/main" val="18984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410240"/>
            <a:ext cx="9068586" cy="2590800"/>
          </a:xfrm>
        </p:spPr>
        <p:txBody>
          <a:bodyPr>
            <a:normAutofit fontScale="90000"/>
          </a:bodyPr>
          <a:lstStyle/>
          <a:p>
            <a:r>
              <a:rPr lang="en-US" dirty="0"/>
              <a:t>ADDITIONAL FEATURES &amp; Comparison</a:t>
            </a:r>
          </a:p>
        </p:txBody>
      </p:sp>
    </p:spTree>
    <p:extLst>
      <p:ext uri="{BB962C8B-B14F-4D97-AF65-F5344CB8AC3E}">
        <p14:creationId xmlns:p14="http://schemas.microsoft.com/office/powerpoint/2010/main" val="1771375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Usage &amp; Output</a:t>
            </a:r>
          </a:p>
        </p:txBody>
      </p:sp>
      <p:pic>
        <p:nvPicPr>
          <p:cNvPr id="2" name="Picture 1">
            <a:extLst>
              <a:ext uri="{FF2B5EF4-FFF2-40B4-BE49-F238E27FC236}">
                <a16:creationId xmlns:a16="http://schemas.microsoft.com/office/drawing/2014/main" id="{76CB4F30-F2D7-4AD2-8219-15A03D1A1B82}"/>
              </a:ext>
            </a:extLst>
          </p:cNvPr>
          <p:cNvPicPr>
            <a:picLocks noChangeAspect="1"/>
          </p:cNvPicPr>
          <p:nvPr/>
        </p:nvPicPr>
        <p:blipFill rotWithShape="1">
          <a:blip r:embed="rId2"/>
          <a:srcRect r="27443"/>
          <a:stretch/>
        </p:blipFill>
        <p:spPr>
          <a:xfrm>
            <a:off x="6910725" y="1566853"/>
            <a:ext cx="4760852" cy="3189705"/>
          </a:xfrm>
          <a:prstGeom prst="rect">
            <a:avLst/>
          </a:prstGeom>
        </p:spPr>
      </p:pic>
      <p:pic>
        <p:nvPicPr>
          <p:cNvPr id="3" name="Picture 2">
            <a:extLst>
              <a:ext uri="{FF2B5EF4-FFF2-40B4-BE49-F238E27FC236}">
                <a16:creationId xmlns:a16="http://schemas.microsoft.com/office/drawing/2014/main" id="{A549DF15-8AA5-4A05-B6B4-281427192789}"/>
              </a:ext>
            </a:extLst>
          </p:cNvPr>
          <p:cNvPicPr>
            <a:picLocks noChangeAspect="1"/>
          </p:cNvPicPr>
          <p:nvPr/>
        </p:nvPicPr>
        <p:blipFill>
          <a:blip r:embed="rId3"/>
          <a:stretch>
            <a:fillRect/>
          </a:stretch>
        </p:blipFill>
        <p:spPr>
          <a:xfrm>
            <a:off x="319087" y="1566853"/>
            <a:ext cx="6332315" cy="2034571"/>
          </a:xfrm>
          <a:prstGeom prst="rect">
            <a:avLst/>
          </a:prstGeom>
        </p:spPr>
      </p:pic>
      <p:pic>
        <p:nvPicPr>
          <p:cNvPr id="8" name="Picture 7">
            <a:extLst>
              <a:ext uri="{FF2B5EF4-FFF2-40B4-BE49-F238E27FC236}">
                <a16:creationId xmlns:a16="http://schemas.microsoft.com/office/drawing/2014/main" id="{DD2B8B25-28AA-413B-B26A-1312BB64FBD6}"/>
              </a:ext>
            </a:extLst>
          </p:cNvPr>
          <p:cNvPicPr>
            <a:picLocks noChangeAspect="1"/>
          </p:cNvPicPr>
          <p:nvPr/>
        </p:nvPicPr>
        <p:blipFill>
          <a:blip r:embed="rId4"/>
          <a:stretch>
            <a:fillRect/>
          </a:stretch>
        </p:blipFill>
        <p:spPr>
          <a:xfrm>
            <a:off x="943656" y="4881331"/>
            <a:ext cx="10304687" cy="1589682"/>
          </a:xfrm>
          <a:prstGeom prst="rect">
            <a:avLst/>
          </a:prstGeom>
        </p:spPr>
      </p:pic>
      <p:sp>
        <p:nvSpPr>
          <p:cNvPr id="9" name="Content Placeholder 2">
            <a:extLst>
              <a:ext uri="{FF2B5EF4-FFF2-40B4-BE49-F238E27FC236}">
                <a16:creationId xmlns:a16="http://schemas.microsoft.com/office/drawing/2014/main" id="{86FB85E7-AAAF-4717-8838-01D30A31DA2D}"/>
              </a:ext>
            </a:extLst>
          </p:cNvPr>
          <p:cNvSpPr>
            <a:spLocks noGrp="1"/>
          </p:cNvSpPr>
          <p:nvPr>
            <p:ph idx="1"/>
          </p:nvPr>
        </p:nvSpPr>
        <p:spPr>
          <a:xfrm>
            <a:off x="520423" y="3726197"/>
            <a:ext cx="6138041" cy="725215"/>
          </a:xfrm>
        </p:spPr>
        <p:txBody>
          <a:bodyPr>
            <a:noAutofit/>
          </a:bodyPr>
          <a:lstStyle/>
          <a:p>
            <a:r>
              <a:rPr lang="en-US" sz="1400" dirty="0"/>
              <a:t>Display the commands the program offers with -?</a:t>
            </a:r>
          </a:p>
          <a:p>
            <a:r>
              <a:rPr lang="en-US" sz="1400" dirty="0"/>
              <a:t>Easily output calculations to .txt file or show summary in console</a:t>
            </a:r>
          </a:p>
          <a:p>
            <a:pPr lvl="1"/>
            <a:r>
              <a:rPr lang="en-US" sz="1400" dirty="0"/>
              <a:t>Can specify –v (verbose level) for description within .txt file</a:t>
            </a:r>
          </a:p>
        </p:txBody>
      </p:sp>
    </p:spTree>
    <p:extLst>
      <p:ext uri="{BB962C8B-B14F-4D97-AF65-F5344CB8AC3E}">
        <p14:creationId xmlns:p14="http://schemas.microsoft.com/office/powerpoint/2010/main" val="117454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C33B99-307B-4910-8B67-F0208DF7B96A}"/>
              </a:ext>
            </a:extLst>
          </p:cNvPr>
          <p:cNvSpPr>
            <a:spLocks noGrp="1"/>
          </p:cNvSpPr>
          <p:nvPr>
            <p:ph type="title"/>
          </p:nvPr>
        </p:nvSpPr>
        <p:spPr>
          <a:xfrm>
            <a:off x="1355571" y="302285"/>
            <a:ext cx="9480858" cy="10820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Quad Drawings</a:t>
            </a:r>
          </a:p>
        </p:txBody>
      </p:sp>
      <p:pic>
        <p:nvPicPr>
          <p:cNvPr id="7" name="Picture 6">
            <a:extLst>
              <a:ext uri="{FF2B5EF4-FFF2-40B4-BE49-F238E27FC236}">
                <a16:creationId xmlns:a16="http://schemas.microsoft.com/office/drawing/2014/main" id="{53DCD315-41EE-4966-8499-5B426B3D763F}"/>
              </a:ext>
            </a:extLst>
          </p:cNvPr>
          <p:cNvPicPr>
            <a:picLocks noChangeAspect="1"/>
          </p:cNvPicPr>
          <p:nvPr/>
        </p:nvPicPr>
        <p:blipFill>
          <a:blip r:embed="rId2"/>
          <a:stretch>
            <a:fillRect/>
          </a:stretch>
        </p:blipFill>
        <p:spPr>
          <a:xfrm>
            <a:off x="126576" y="1735632"/>
            <a:ext cx="5804441" cy="2839830"/>
          </a:xfrm>
          <a:prstGeom prst="rect">
            <a:avLst/>
          </a:prstGeom>
        </p:spPr>
      </p:pic>
      <p:pic>
        <p:nvPicPr>
          <p:cNvPr id="10" name="Picture 9">
            <a:extLst>
              <a:ext uri="{FF2B5EF4-FFF2-40B4-BE49-F238E27FC236}">
                <a16:creationId xmlns:a16="http://schemas.microsoft.com/office/drawing/2014/main" id="{4389BD88-18AE-420F-B289-F2002286E8E9}"/>
              </a:ext>
            </a:extLst>
          </p:cNvPr>
          <p:cNvPicPr>
            <a:picLocks noChangeAspect="1"/>
          </p:cNvPicPr>
          <p:nvPr/>
        </p:nvPicPr>
        <p:blipFill>
          <a:blip r:embed="rId3"/>
          <a:stretch>
            <a:fillRect/>
          </a:stretch>
        </p:blipFill>
        <p:spPr>
          <a:xfrm>
            <a:off x="5931017" y="1735632"/>
            <a:ext cx="6055392" cy="2839830"/>
          </a:xfrm>
          <a:prstGeom prst="rect">
            <a:avLst/>
          </a:prstGeom>
        </p:spPr>
      </p:pic>
      <p:cxnSp>
        <p:nvCxnSpPr>
          <p:cNvPr id="12" name="Straight Connector 11">
            <a:extLst>
              <a:ext uri="{FF2B5EF4-FFF2-40B4-BE49-F238E27FC236}">
                <a16:creationId xmlns:a16="http://schemas.microsoft.com/office/drawing/2014/main" id="{992488EF-C893-4E33-8C99-097665470EC9}"/>
              </a:ext>
            </a:extLst>
          </p:cNvPr>
          <p:cNvCxnSpPr/>
          <p:nvPr/>
        </p:nvCxnSpPr>
        <p:spPr>
          <a:xfrm>
            <a:off x="5855516" y="1735632"/>
            <a:ext cx="0" cy="283983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F9ED3F56-9CD4-4FCC-AC3B-9CFB068C0275}"/>
              </a:ext>
            </a:extLst>
          </p:cNvPr>
          <p:cNvPicPr>
            <a:picLocks noChangeAspect="1"/>
          </p:cNvPicPr>
          <p:nvPr/>
        </p:nvPicPr>
        <p:blipFill>
          <a:blip r:embed="rId4"/>
          <a:stretch>
            <a:fillRect/>
          </a:stretch>
        </p:blipFill>
        <p:spPr>
          <a:xfrm>
            <a:off x="3135429" y="4754024"/>
            <a:ext cx="5591175" cy="1695450"/>
          </a:xfrm>
          <a:prstGeom prst="rect">
            <a:avLst/>
          </a:prstGeom>
        </p:spPr>
      </p:pic>
      <p:sp>
        <p:nvSpPr>
          <p:cNvPr id="8" name="Content Placeholder 2">
            <a:extLst>
              <a:ext uri="{FF2B5EF4-FFF2-40B4-BE49-F238E27FC236}">
                <a16:creationId xmlns:a16="http://schemas.microsoft.com/office/drawing/2014/main" id="{B715E8F4-3000-4998-84E8-47A28AD91316}"/>
              </a:ext>
            </a:extLst>
          </p:cNvPr>
          <p:cNvSpPr>
            <a:spLocks noGrp="1"/>
          </p:cNvSpPr>
          <p:nvPr>
            <p:ph idx="1"/>
          </p:nvPr>
        </p:nvSpPr>
        <p:spPr>
          <a:xfrm>
            <a:off x="4945464" y="1384300"/>
            <a:ext cx="1820104" cy="725215"/>
          </a:xfrm>
        </p:spPr>
        <p:txBody>
          <a:bodyPr>
            <a:noAutofit/>
          </a:bodyPr>
          <a:lstStyle/>
          <a:p>
            <a:pPr marL="0" indent="0" algn="ctr">
              <a:buNone/>
            </a:pPr>
            <a:r>
              <a:rPr lang="en-US" sz="1400" dirty="0"/>
              <a:t>(superior example)</a:t>
            </a:r>
          </a:p>
        </p:txBody>
      </p:sp>
    </p:spTree>
    <p:extLst>
      <p:ext uri="{BB962C8B-B14F-4D97-AF65-F5344CB8AC3E}">
        <p14:creationId xmlns:p14="http://schemas.microsoft.com/office/powerpoint/2010/main" val="407520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DFFEF6-AD1E-44B4-B085-28DB45A66127}"/>
              </a:ext>
            </a:extLst>
          </p:cNvPr>
          <p:cNvPicPr>
            <a:picLocks noChangeAspect="1"/>
          </p:cNvPicPr>
          <p:nvPr/>
        </p:nvPicPr>
        <p:blipFill>
          <a:blip r:embed="rId2"/>
          <a:stretch>
            <a:fillRect/>
          </a:stretch>
        </p:blipFill>
        <p:spPr>
          <a:xfrm>
            <a:off x="7909416" y="392583"/>
            <a:ext cx="3784837" cy="2652621"/>
          </a:xfrm>
          <a:prstGeom prst="rect">
            <a:avLst/>
          </a:prstGeom>
        </p:spPr>
      </p:pic>
      <p:sp>
        <p:nvSpPr>
          <p:cNvPr id="5" name="Title 1">
            <a:extLst>
              <a:ext uri="{FF2B5EF4-FFF2-40B4-BE49-F238E27FC236}">
                <a16:creationId xmlns:a16="http://schemas.microsoft.com/office/drawing/2014/main" id="{0789ADA5-6718-48F0-9AF2-146952081968}"/>
              </a:ext>
            </a:extLst>
          </p:cNvPr>
          <p:cNvSpPr txBox="1">
            <a:spLocks/>
          </p:cNvSpPr>
          <p:nvPr/>
        </p:nvSpPr>
        <p:spPr>
          <a:xfrm>
            <a:off x="231446" y="232952"/>
            <a:ext cx="6588804" cy="1082015"/>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Superior Comparison</a:t>
            </a:r>
          </a:p>
        </p:txBody>
      </p:sp>
      <p:sp>
        <p:nvSpPr>
          <p:cNvPr id="8" name="Content Placeholder 7">
            <a:extLst>
              <a:ext uri="{FF2B5EF4-FFF2-40B4-BE49-F238E27FC236}">
                <a16:creationId xmlns:a16="http://schemas.microsoft.com/office/drawing/2014/main" id="{EF7C9D08-5FD7-4E8A-869A-BF9C07CE11EF}"/>
              </a:ext>
            </a:extLst>
          </p:cNvPr>
          <p:cNvSpPr>
            <a:spLocks noGrp="1"/>
          </p:cNvSpPr>
          <p:nvPr>
            <p:ph idx="1"/>
          </p:nvPr>
        </p:nvSpPr>
        <p:spPr>
          <a:xfrm>
            <a:off x="387291" y="1568654"/>
            <a:ext cx="10058400" cy="3931920"/>
          </a:xfrm>
        </p:spPr>
        <p:txBody>
          <a:bodyPr/>
          <a:lstStyle/>
          <a:p>
            <a:r>
              <a:rPr lang="en-US" dirty="0"/>
              <a:t>All of the </a:t>
            </a:r>
            <a:r>
              <a:rPr lang="en-US" b="1" dirty="0">
                <a:solidFill>
                  <a:srgbClr val="00B050"/>
                </a:solidFill>
              </a:rPr>
              <a:t>Shape Parameters </a:t>
            </a:r>
            <a:r>
              <a:rPr lang="en-US" dirty="0"/>
              <a:t>calculations remain</a:t>
            </a:r>
            <a:br>
              <a:rPr lang="en-US" dirty="0"/>
            </a:br>
            <a:r>
              <a:rPr lang="en-US" dirty="0"/>
              <a:t>the same, </a:t>
            </a:r>
            <a:r>
              <a:rPr lang="en-US" b="1" dirty="0">
                <a:solidFill>
                  <a:srgbClr val="FF0000"/>
                </a:solidFill>
              </a:rPr>
              <a:t>Jacobian</a:t>
            </a:r>
            <a:r>
              <a:rPr lang="en-US" dirty="0"/>
              <a:t> values differ greatly (due to</a:t>
            </a:r>
            <a:br>
              <a:rPr lang="en-US" dirty="0"/>
            </a:br>
            <a:r>
              <a:rPr lang="en-US" dirty="0"/>
              <a:t>orientation when calculating e &amp; f)</a:t>
            </a:r>
          </a:p>
        </p:txBody>
      </p:sp>
      <p:pic>
        <p:nvPicPr>
          <p:cNvPr id="9" name="Picture 8">
            <a:extLst>
              <a:ext uri="{FF2B5EF4-FFF2-40B4-BE49-F238E27FC236}">
                <a16:creationId xmlns:a16="http://schemas.microsoft.com/office/drawing/2014/main" id="{A39E5A6A-9616-4653-95CE-CE716755C3F7}"/>
              </a:ext>
            </a:extLst>
          </p:cNvPr>
          <p:cNvPicPr>
            <a:picLocks noChangeAspect="1"/>
          </p:cNvPicPr>
          <p:nvPr/>
        </p:nvPicPr>
        <p:blipFill>
          <a:blip r:embed="rId3"/>
          <a:stretch>
            <a:fillRect/>
          </a:stretch>
        </p:blipFill>
        <p:spPr>
          <a:xfrm>
            <a:off x="8204433" y="3093003"/>
            <a:ext cx="3196205" cy="3372414"/>
          </a:xfrm>
          <a:prstGeom prst="rect">
            <a:avLst/>
          </a:prstGeom>
        </p:spPr>
      </p:pic>
      <p:pic>
        <p:nvPicPr>
          <p:cNvPr id="13" name="Picture 12">
            <a:extLst>
              <a:ext uri="{FF2B5EF4-FFF2-40B4-BE49-F238E27FC236}">
                <a16:creationId xmlns:a16="http://schemas.microsoft.com/office/drawing/2014/main" id="{45C0847C-E804-4DC4-A239-4B32A6D408D8}"/>
              </a:ext>
            </a:extLst>
          </p:cNvPr>
          <p:cNvPicPr>
            <a:picLocks noChangeAspect="1"/>
          </p:cNvPicPr>
          <p:nvPr/>
        </p:nvPicPr>
        <p:blipFill>
          <a:blip r:embed="rId4"/>
          <a:stretch>
            <a:fillRect/>
          </a:stretch>
        </p:blipFill>
        <p:spPr>
          <a:xfrm>
            <a:off x="648749" y="2659524"/>
            <a:ext cx="2954689" cy="1449777"/>
          </a:xfrm>
          <a:prstGeom prst="rect">
            <a:avLst/>
          </a:prstGeom>
        </p:spPr>
      </p:pic>
      <p:pic>
        <p:nvPicPr>
          <p:cNvPr id="15" name="Picture 14">
            <a:extLst>
              <a:ext uri="{FF2B5EF4-FFF2-40B4-BE49-F238E27FC236}">
                <a16:creationId xmlns:a16="http://schemas.microsoft.com/office/drawing/2014/main" id="{1B929B52-8EC3-40BC-8D4D-145522BDED39}"/>
              </a:ext>
            </a:extLst>
          </p:cNvPr>
          <p:cNvPicPr>
            <a:picLocks noChangeAspect="1"/>
          </p:cNvPicPr>
          <p:nvPr/>
        </p:nvPicPr>
        <p:blipFill>
          <a:blip r:embed="rId5"/>
          <a:stretch>
            <a:fillRect/>
          </a:stretch>
        </p:blipFill>
        <p:spPr>
          <a:xfrm>
            <a:off x="4138571" y="2659525"/>
            <a:ext cx="2954687" cy="1449776"/>
          </a:xfrm>
          <a:prstGeom prst="rect">
            <a:avLst/>
          </a:prstGeom>
        </p:spPr>
      </p:pic>
      <p:pic>
        <p:nvPicPr>
          <p:cNvPr id="17" name="Picture 16">
            <a:extLst>
              <a:ext uri="{FF2B5EF4-FFF2-40B4-BE49-F238E27FC236}">
                <a16:creationId xmlns:a16="http://schemas.microsoft.com/office/drawing/2014/main" id="{496B444F-BB68-4FBC-B036-72ACCA03CE18}"/>
              </a:ext>
            </a:extLst>
          </p:cNvPr>
          <p:cNvPicPr>
            <a:picLocks noChangeAspect="1"/>
          </p:cNvPicPr>
          <p:nvPr/>
        </p:nvPicPr>
        <p:blipFill>
          <a:blip r:embed="rId6"/>
          <a:stretch>
            <a:fillRect/>
          </a:stretch>
        </p:blipFill>
        <p:spPr>
          <a:xfrm>
            <a:off x="648749" y="4472227"/>
            <a:ext cx="2967145" cy="1455888"/>
          </a:xfrm>
          <a:prstGeom prst="rect">
            <a:avLst/>
          </a:prstGeom>
        </p:spPr>
      </p:pic>
      <p:pic>
        <p:nvPicPr>
          <p:cNvPr id="19" name="Picture 18">
            <a:extLst>
              <a:ext uri="{FF2B5EF4-FFF2-40B4-BE49-F238E27FC236}">
                <a16:creationId xmlns:a16="http://schemas.microsoft.com/office/drawing/2014/main" id="{6A4D17C4-9469-4448-BC44-810AE3A78C65}"/>
              </a:ext>
            </a:extLst>
          </p:cNvPr>
          <p:cNvPicPr>
            <a:picLocks noChangeAspect="1"/>
          </p:cNvPicPr>
          <p:nvPr/>
        </p:nvPicPr>
        <p:blipFill>
          <a:blip r:embed="rId7"/>
          <a:stretch>
            <a:fillRect/>
          </a:stretch>
        </p:blipFill>
        <p:spPr>
          <a:xfrm>
            <a:off x="4133921" y="4469171"/>
            <a:ext cx="2954687" cy="1449776"/>
          </a:xfrm>
          <a:prstGeom prst="rect">
            <a:avLst/>
          </a:prstGeom>
        </p:spPr>
      </p:pic>
      <p:cxnSp>
        <p:nvCxnSpPr>
          <p:cNvPr id="23" name="Straight Connector 22">
            <a:extLst>
              <a:ext uri="{FF2B5EF4-FFF2-40B4-BE49-F238E27FC236}">
                <a16:creationId xmlns:a16="http://schemas.microsoft.com/office/drawing/2014/main" id="{01CA4B23-B970-4BA3-A8F4-D36CAB224B5B}"/>
              </a:ext>
            </a:extLst>
          </p:cNvPr>
          <p:cNvCxnSpPr/>
          <p:nvPr/>
        </p:nvCxnSpPr>
        <p:spPr>
          <a:xfrm>
            <a:off x="3603438" y="3682767"/>
            <a:ext cx="238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61E198-CC09-4AC2-836A-5D3E52A0E41A}"/>
              </a:ext>
            </a:extLst>
          </p:cNvPr>
          <p:cNvCxnSpPr/>
          <p:nvPr/>
        </p:nvCxnSpPr>
        <p:spPr>
          <a:xfrm>
            <a:off x="3842158" y="3682767"/>
            <a:ext cx="0" cy="60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E9F003-2670-4FB7-BAA3-306F905312FB}"/>
              </a:ext>
            </a:extLst>
          </p:cNvPr>
          <p:cNvCxnSpPr/>
          <p:nvPr/>
        </p:nvCxnSpPr>
        <p:spPr>
          <a:xfrm>
            <a:off x="3842158" y="4286774"/>
            <a:ext cx="43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7">
            <a:extLst>
              <a:ext uri="{FF2B5EF4-FFF2-40B4-BE49-F238E27FC236}">
                <a16:creationId xmlns:a16="http://schemas.microsoft.com/office/drawing/2014/main" id="{963CC2F1-92ED-4BF8-A6E2-69AC84C652C8}"/>
              </a:ext>
            </a:extLst>
          </p:cNvPr>
          <p:cNvSpPr txBox="1">
            <a:spLocks/>
          </p:cNvSpPr>
          <p:nvPr/>
        </p:nvSpPr>
        <p:spPr>
          <a:xfrm>
            <a:off x="4648304" y="6027644"/>
            <a:ext cx="3497406" cy="56380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1400" dirty="0"/>
              <a:t>Looking at the same quad where max of 3447.87 found for old and new</a:t>
            </a:r>
          </a:p>
        </p:txBody>
      </p:sp>
    </p:spTree>
    <p:extLst>
      <p:ext uri="{BB962C8B-B14F-4D97-AF65-F5344CB8AC3E}">
        <p14:creationId xmlns:p14="http://schemas.microsoft.com/office/powerpoint/2010/main" val="368607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89ADA5-6718-48F0-9AF2-146952081968}"/>
              </a:ext>
            </a:extLst>
          </p:cNvPr>
          <p:cNvSpPr txBox="1">
            <a:spLocks/>
          </p:cNvSpPr>
          <p:nvPr/>
        </p:nvSpPr>
        <p:spPr>
          <a:xfrm>
            <a:off x="231445" y="232952"/>
            <a:ext cx="7292301" cy="1082015"/>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600" dirty="0" err="1"/>
              <a:t>SquareCircleHole</a:t>
            </a:r>
            <a:r>
              <a:rPr lang="en-US" sz="3600" dirty="0"/>
              <a:t> Comparison</a:t>
            </a:r>
          </a:p>
        </p:txBody>
      </p:sp>
      <p:sp>
        <p:nvSpPr>
          <p:cNvPr id="8" name="Content Placeholder 7">
            <a:extLst>
              <a:ext uri="{FF2B5EF4-FFF2-40B4-BE49-F238E27FC236}">
                <a16:creationId xmlns:a16="http://schemas.microsoft.com/office/drawing/2014/main" id="{EF7C9D08-5FD7-4E8A-869A-BF9C07CE11EF}"/>
              </a:ext>
            </a:extLst>
          </p:cNvPr>
          <p:cNvSpPr>
            <a:spLocks noGrp="1"/>
          </p:cNvSpPr>
          <p:nvPr>
            <p:ph idx="1"/>
          </p:nvPr>
        </p:nvSpPr>
        <p:spPr>
          <a:xfrm>
            <a:off x="387291" y="1568654"/>
            <a:ext cx="10058400" cy="3931920"/>
          </a:xfrm>
        </p:spPr>
        <p:txBody>
          <a:bodyPr/>
          <a:lstStyle/>
          <a:p>
            <a:r>
              <a:rPr lang="en-US" dirty="0"/>
              <a:t>All of the </a:t>
            </a:r>
            <a:r>
              <a:rPr lang="en-US" b="1" dirty="0">
                <a:solidFill>
                  <a:srgbClr val="00B050"/>
                </a:solidFill>
              </a:rPr>
              <a:t>Shape Parameters </a:t>
            </a:r>
            <a:r>
              <a:rPr lang="en-US" dirty="0"/>
              <a:t>calculations remain</a:t>
            </a:r>
            <a:br>
              <a:rPr lang="en-US" dirty="0"/>
            </a:br>
            <a:r>
              <a:rPr lang="en-US" dirty="0"/>
              <a:t>the same, </a:t>
            </a:r>
            <a:r>
              <a:rPr lang="en-US" b="1" dirty="0">
                <a:solidFill>
                  <a:srgbClr val="FF0000"/>
                </a:solidFill>
              </a:rPr>
              <a:t>Jacobian</a:t>
            </a:r>
            <a:r>
              <a:rPr lang="en-US" dirty="0"/>
              <a:t> values differ greatly (due to</a:t>
            </a:r>
            <a:br>
              <a:rPr lang="en-US" dirty="0"/>
            </a:br>
            <a:r>
              <a:rPr lang="en-US" dirty="0"/>
              <a:t>orientation when calculating e &amp; f)</a:t>
            </a:r>
          </a:p>
        </p:txBody>
      </p:sp>
      <p:pic>
        <p:nvPicPr>
          <p:cNvPr id="16" name="Picture 15">
            <a:extLst>
              <a:ext uri="{FF2B5EF4-FFF2-40B4-BE49-F238E27FC236}">
                <a16:creationId xmlns:a16="http://schemas.microsoft.com/office/drawing/2014/main" id="{332EDF91-108B-4313-86FE-9D21A7A506D9}"/>
              </a:ext>
            </a:extLst>
          </p:cNvPr>
          <p:cNvPicPr>
            <a:picLocks noChangeAspect="1"/>
          </p:cNvPicPr>
          <p:nvPr/>
        </p:nvPicPr>
        <p:blipFill>
          <a:blip r:embed="rId2"/>
          <a:stretch>
            <a:fillRect/>
          </a:stretch>
        </p:blipFill>
        <p:spPr>
          <a:xfrm>
            <a:off x="632707" y="2671328"/>
            <a:ext cx="2954686" cy="1515343"/>
          </a:xfrm>
          <a:prstGeom prst="rect">
            <a:avLst/>
          </a:prstGeom>
        </p:spPr>
      </p:pic>
      <p:pic>
        <p:nvPicPr>
          <p:cNvPr id="7" name="Picture 6">
            <a:extLst>
              <a:ext uri="{FF2B5EF4-FFF2-40B4-BE49-F238E27FC236}">
                <a16:creationId xmlns:a16="http://schemas.microsoft.com/office/drawing/2014/main" id="{116677E2-0D13-4221-A48D-BC5C3D33CBE3}"/>
              </a:ext>
            </a:extLst>
          </p:cNvPr>
          <p:cNvPicPr>
            <a:picLocks noChangeAspect="1"/>
          </p:cNvPicPr>
          <p:nvPr/>
        </p:nvPicPr>
        <p:blipFill>
          <a:blip r:embed="rId3"/>
          <a:stretch>
            <a:fillRect/>
          </a:stretch>
        </p:blipFill>
        <p:spPr>
          <a:xfrm>
            <a:off x="4271061" y="2671329"/>
            <a:ext cx="2954686" cy="1515342"/>
          </a:xfrm>
          <a:prstGeom prst="rect">
            <a:avLst/>
          </a:prstGeom>
        </p:spPr>
      </p:pic>
      <p:pic>
        <p:nvPicPr>
          <p:cNvPr id="11" name="Picture 10">
            <a:extLst>
              <a:ext uri="{FF2B5EF4-FFF2-40B4-BE49-F238E27FC236}">
                <a16:creationId xmlns:a16="http://schemas.microsoft.com/office/drawing/2014/main" id="{455E6761-234B-4480-BF63-40B6A402C820}"/>
              </a:ext>
            </a:extLst>
          </p:cNvPr>
          <p:cNvPicPr>
            <a:picLocks noChangeAspect="1"/>
          </p:cNvPicPr>
          <p:nvPr/>
        </p:nvPicPr>
        <p:blipFill>
          <a:blip r:embed="rId4"/>
          <a:stretch>
            <a:fillRect/>
          </a:stretch>
        </p:blipFill>
        <p:spPr>
          <a:xfrm>
            <a:off x="632707" y="4452003"/>
            <a:ext cx="2954689" cy="1515344"/>
          </a:xfrm>
          <a:prstGeom prst="rect">
            <a:avLst/>
          </a:prstGeom>
        </p:spPr>
      </p:pic>
      <p:pic>
        <p:nvPicPr>
          <p:cNvPr id="14" name="Picture 13">
            <a:extLst>
              <a:ext uri="{FF2B5EF4-FFF2-40B4-BE49-F238E27FC236}">
                <a16:creationId xmlns:a16="http://schemas.microsoft.com/office/drawing/2014/main" id="{9441DA9D-C205-4A2C-9692-B902ACF2776C}"/>
              </a:ext>
            </a:extLst>
          </p:cNvPr>
          <p:cNvPicPr>
            <a:picLocks noChangeAspect="1"/>
          </p:cNvPicPr>
          <p:nvPr/>
        </p:nvPicPr>
        <p:blipFill>
          <a:blip r:embed="rId5"/>
          <a:stretch>
            <a:fillRect/>
          </a:stretch>
        </p:blipFill>
        <p:spPr>
          <a:xfrm>
            <a:off x="4277644" y="4452003"/>
            <a:ext cx="2970728" cy="1523570"/>
          </a:xfrm>
          <a:prstGeom prst="rect">
            <a:avLst/>
          </a:prstGeom>
        </p:spPr>
      </p:pic>
      <p:cxnSp>
        <p:nvCxnSpPr>
          <p:cNvPr id="22" name="Straight Connector 21">
            <a:extLst>
              <a:ext uri="{FF2B5EF4-FFF2-40B4-BE49-F238E27FC236}">
                <a16:creationId xmlns:a16="http://schemas.microsoft.com/office/drawing/2014/main" id="{478F9B7C-EEC1-4636-AB01-06DB96C62E16}"/>
              </a:ext>
            </a:extLst>
          </p:cNvPr>
          <p:cNvCxnSpPr/>
          <p:nvPr/>
        </p:nvCxnSpPr>
        <p:spPr>
          <a:xfrm>
            <a:off x="3578847" y="3737570"/>
            <a:ext cx="290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B157E7-D5AA-40E4-9412-EEBF01EF54ED}"/>
              </a:ext>
            </a:extLst>
          </p:cNvPr>
          <p:cNvCxnSpPr>
            <a:cxnSpLocks/>
          </p:cNvCxnSpPr>
          <p:nvPr/>
        </p:nvCxnSpPr>
        <p:spPr>
          <a:xfrm>
            <a:off x="3877595" y="3737570"/>
            <a:ext cx="0" cy="565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C1FC36E-27A2-4209-9714-B26842AB43FB}"/>
              </a:ext>
            </a:extLst>
          </p:cNvPr>
          <p:cNvCxnSpPr>
            <a:cxnSpLocks/>
          </p:cNvCxnSpPr>
          <p:nvPr/>
        </p:nvCxnSpPr>
        <p:spPr>
          <a:xfrm>
            <a:off x="3877595" y="4303552"/>
            <a:ext cx="3497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29049817-A72E-472A-8C52-D30F9D8EC5B1}"/>
              </a:ext>
            </a:extLst>
          </p:cNvPr>
          <p:cNvPicPr>
            <a:picLocks noChangeAspect="1"/>
          </p:cNvPicPr>
          <p:nvPr/>
        </p:nvPicPr>
        <p:blipFill>
          <a:blip r:embed="rId6"/>
          <a:stretch>
            <a:fillRect/>
          </a:stretch>
        </p:blipFill>
        <p:spPr>
          <a:xfrm>
            <a:off x="7917211" y="390106"/>
            <a:ext cx="3777042" cy="2814780"/>
          </a:xfrm>
          <a:prstGeom prst="rect">
            <a:avLst/>
          </a:prstGeom>
        </p:spPr>
      </p:pic>
      <p:pic>
        <p:nvPicPr>
          <p:cNvPr id="34" name="Picture 33">
            <a:extLst>
              <a:ext uri="{FF2B5EF4-FFF2-40B4-BE49-F238E27FC236}">
                <a16:creationId xmlns:a16="http://schemas.microsoft.com/office/drawing/2014/main" id="{9CCE5695-C5D7-4397-9A74-7B1F5B75971B}"/>
              </a:ext>
            </a:extLst>
          </p:cNvPr>
          <p:cNvPicPr>
            <a:picLocks noChangeAspect="1"/>
          </p:cNvPicPr>
          <p:nvPr/>
        </p:nvPicPr>
        <p:blipFill>
          <a:blip r:embed="rId7"/>
          <a:stretch>
            <a:fillRect/>
          </a:stretch>
        </p:blipFill>
        <p:spPr>
          <a:xfrm>
            <a:off x="7452822" y="3742856"/>
            <a:ext cx="4580545" cy="2157887"/>
          </a:xfrm>
          <a:prstGeom prst="rect">
            <a:avLst/>
          </a:prstGeom>
        </p:spPr>
      </p:pic>
      <p:sp>
        <p:nvSpPr>
          <p:cNvPr id="36" name="Content Placeholder 7">
            <a:extLst>
              <a:ext uri="{FF2B5EF4-FFF2-40B4-BE49-F238E27FC236}">
                <a16:creationId xmlns:a16="http://schemas.microsoft.com/office/drawing/2014/main" id="{BC2CFB84-EDA3-46C4-A615-032DC626CC70}"/>
              </a:ext>
            </a:extLst>
          </p:cNvPr>
          <p:cNvSpPr txBox="1">
            <a:spLocks/>
          </p:cNvSpPr>
          <p:nvPr/>
        </p:nvSpPr>
        <p:spPr>
          <a:xfrm>
            <a:off x="7994391" y="5904093"/>
            <a:ext cx="3497406" cy="56380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1400" dirty="0"/>
              <a:t>Looking at the same quad where max of 687.685 found for old</a:t>
            </a:r>
          </a:p>
        </p:txBody>
      </p:sp>
    </p:spTree>
    <p:extLst>
      <p:ext uri="{BB962C8B-B14F-4D97-AF65-F5344CB8AC3E}">
        <p14:creationId xmlns:p14="http://schemas.microsoft.com/office/powerpoint/2010/main" val="89911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25D7E-6EA8-4BEC-9B0D-11E6D9773509}"/>
              </a:ext>
            </a:extLst>
          </p:cNvPr>
          <p:cNvSpPr>
            <a:spLocks noGrp="1"/>
          </p:cNvSpPr>
          <p:nvPr>
            <p:ph idx="1"/>
          </p:nvPr>
        </p:nvSpPr>
        <p:spPr>
          <a:xfrm>
            <a:off x="374342" y="1463039"/>
            <a:ext cx="11428968" cy="2489187"/>
          </a:xfrm>
        </p:spPr>
        <p:txBody>
          <a:bodyPr>
            <a:normAutofit fontScale="92500" lnSpcReduction="20000"/>
          </a:bodyPr>
          <a:lstStyle/>
          <a:p>
            <a:r>
              <a:rPr lang="en-US" dirty="0"/>
              <a:t>Read in .node (assign x and y to a point) and .</a:t>
            </a:r>
            <a:r>
              <a:rPr lang="en-US" dirty="0" err="1"/>
              <a:t>ele</a:t>
            </a:r>
            <a:r>
              <a:rPr lang="en-US" dirty="0"/>
              <a:t> files (combine three</a:t>
            </a:r>
            <a:br>
              <a:rPr lang="en-US" dirty="0"/>
            </a:br>
            <a:r>
              <a:rPr lang="en-US" dirty="0"/>
              <a:t>points to make a triangle)</a:t>
            </a:r>
          </a:p>
          <a:p>
            <a:r>
              <a:rPr lang="en-US" dirty="0"/>
              <a:t>Use the midpoint formula and centroid to create three quadrilaterals</a:t>
            </a:r>
            <a:br>
              <a:rPr lang="en-US" dirty="0"/>
            </a:br>
            <a:r>
              <a:rPr lang="en-US" dirty="0"/>
              <a:t>within a given triangle</a:t>
            </a:r>
          </a:p>
          <a:p>
            <a:r>
              <a:rPr lang="en-US" dirty="0"/>
              <a:t>Generate code for calculating aspect ratio, skew, and tapers in both</a:t>
            </a:r>
            <a:br>
              <a:rPr lang="en-US" dirty="0"/>
            </a:br>
            <a:r>
              <a:rPr lang="en-US" dirty="0"/>
              <a:t>Jacobian and Shape Parameters methodology</a:t>
            </a:r>
          </a:p>
          <a:p>
            <a:r>
              <a:rPr lang="en-US" dirty="0"/>
              <a:t>Output R code that will plot the quadrilateral and its triangle for easier</a:t>
            </a:r>
            <a:br>
              <a:rPr lang="en-US" dirty="0"/>
            </a:br>
            <a:r>
              <a:rPr lang="en-US" dirty="0"/>
              <a:t>visualization</a:t>
            </a:r>
          </a:p>
          <a:p>
            <a:r>
              <a:rPr lang="en-US" dirty="0"/>
              <a:t>Determine a way to obtain better results per calculation</a:t>
            </a:r>
          </a:p>
        </p:txBody>
      </p:sp>
      <p:sp>
        <p:nvSpPr>
          <p:cNvPr id="4" name="Title 1">
            <a:extLst>
              <a:ext uri="{FF2B5EF4-FFF2-40B4-BE49-F238E27FC236}">
                <a16:creationId xmlns:a16="http://schemas.microsoft.com/office/drawing/2014/main" id="{99B5CFA7-63AB-4D81-8A52-73BDA9A8089C}"/>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How is this accomplished?</a:t>
            </a:r>
          </a:p>
        </p:txBody>
      </p:sp>
      <p:pic>
        <p:nvPicPr>
          <p:cNvPr id="5" name="Picture 4">
            <a:extLst>
              <a:ext uri="{FF2B5EF4-FFF2-40B4-BE49-F238E27FC236}">
                <a16:creationId xmlns:a16="http://schemas.microsoft.com/office/drawing/2014/main" id="{D308291F-088F-4889-8347-1A806513AA67}"/>
              </a:ext>
            </a:extLst>
          </p:cNvPr>
          <p:cNvPicPr>
            <a:picLocks noChangeAspect="1"/>
          </p:cNvPicPr>
          <p:nvPr/>
        </p:nvPicPr>
        <p:blipFill>
          <a:blip r:embed="rId2"/>
          <a:stretch>
            <a:fillRect/>
          </a:stretch>
        </p:blipFill>
        <p:spPr>
          <a:xfrm>
            <a:off x="8529463" y="416584"/>
            <a:ext cx="3013788" cy="3331826"/>
          </a:xfrm>
          <a:prstGeom prst="rect">
            <a:avLst/>
          </a:prstGeom>
        </p:spPr>
      </p:pic>
      <p:pic>
        <p:nvPicPr>
          <p:cNvPr id="6" name="Picture 5">
            <a:extLst>
              <a:ext uri="{FF2B5EF4-FFF2-40B4-BE49-F238E27FC236}">
                <a16:creationId xmlns:a16="http://schemas.microsoft.com/office/drawing/2014/main" id="{E5F1F6E0-9A65-4163-ABCA-19AB45550503}"/>
              </a:ext>
            </a:extLst>
          </p:cNvPr>
          <p:cNvPicPr>
            <a:picLocks noChangeAspect="1"/>
          </p:cNvPicPr>
          <p:nvPr/>
        </p:nvPicPr>
        <p:blipFill>
          <a:blip r:embed="rId3"/>
          <a:stretch>
            <a:fillRect/>
          </a:stretch>
        </p:blipFill>
        <p:spPr>
          <a:xfrm>
            <a:off x="6156514" y="3952228"/>
            <a:ext cx="5386737" cy="2199961"/>
          </a:xfrm>
          <a:prstGeom prst="rect">
            <a:avLst/>
          </a:prstGeom>
        </p:spPr>
      </p:pic>
      <p:sp>
        <p:nvSpPr>
          <p:cNvPr id="7" name="Title 1">
            <a:extLst>
              <a:ext uri="{FF2B5EF4-FFF2-40B4-BE49-F238E27FC236}">
                <a16:creationId xmlns:a16="http://schemas.microsoft.com/office/drawing/2014/main" id="{26AB5028-77EB-41A0-93C5-8BD07974222E}"/>
              </a:ext>
            </a:extLst>
          </p:cNvPr>
          <p:cNvSpPr txBox="1">
            <a:spLocks/>
          </p:cNvSpPr>
          <p:nvPr/>
        </p:nvSpPr>
        <p:spPr>
          <a:xfrm>
            <a:off x="374342" y="3953364"/>
            <a:ext cx="5522113"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Discovery!</a:t>
            </a:r>
          </a:p>
        </p:txBody>
      </p:sp>
      <p:sp>
        <p:nvSpPr>
          <p:cNvPr id="9" name="Content Placeholder 2">
            <a:extLst>
              <a:ext uri="{FF2B5EF4-FFF2-40B4-BE49-F238E27FC236}">
                <a16:creationId xmlns:a16="http://schemas.microsoft.com/office/drawing/2014/main" id="{A70071BC-D951-4D49-9976-CE946BD48C06}"/>
              </a:ext>
            </a:extLst>
          </p:cNvPr>
          <p:cNvSpPr txBox="1">
            <a:spLocks/>
          </p:cNvSpPr>
          <p:nvPr/>
        </p:nvSpPr>
        <p:spPr>
          <a:xfrm>
            <a:off x="374342" y="4925912"/>
            <a:ext cx="11428968" cy="1515503"/>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Given a set of points {p1,p2,p3,p4}, different </a:t>
            </a:r>
            <a:br>
              <a:rPr lang="en-US" dirty="0"/>
            </a:br>
            <a:r>
              <a:rPr lang="en-US" dirty="0"/>
              <a:t>results obtained for Jacobian when the </a:t>
            </a:r>
            <a:br>
              <a:rPr lang="en-US" dirty="0"/>
            </a:br>
            <a:r>
              <a:rPr lang="en-US" dirty="0"/>
              <a:t>measures are calculated in these orders: </a:t>
            </a:r>
            <a:br>
              <a:rPr lang="en-US" dirty="0"/>
            </a:br>
            <a:r>
              <a:rPr lang="en-US" dirty="0"/>
              <a:t>&lt;p1,p2,p3,p4&gt; vs. &lt;p2,p3,p4,p1&gt; vs. </a:t>
            </a:r>
            <a:br>
              <a:rPr lang="en-US" dirty="0"/>
            </a:br>
            <a:r>
              <a:rPr lang="en-US" dirty="0"/>
              <a:t>&lt;p4,p3,p1,p2&gt; vs. &lt;p4,p3,p2,p1&gt;</a:t>
            </a:r>
          </a:p>
          <a:p>
            <a:r>
              <a:rPr lang="en-US" dirty="0"/>
              <a:t>Create an algorithm to ensure consistency!</a:t>
            </a:r>
          </a:p>
        </p:txBody>
      </p:sp>
    </p:spTree>
    <p:extLst>
      <p:ext uri="{BB962C8B-B14F-4D97-AF65-F5344CB8AC3E}">
        <p14:creationId xmlns:p14="http://schemas.microsoft.com/office/powerpoint/2010/main" val="2087360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8B4639-5AE3-4DE2-A178-6AD64AE606E7}"/>
              </a:ext>
            </a:extLst>
          </p:cNvPr>
          <p:cNvPicPr>
            <a:picLocks noChangeAspect="1"/>
          </p:cNvPicPr>
          <p:nvPr/>
        </p:nvPicPr>
        <p:blipFill>
          <a:blip r:embed="rId2"/>
          <a:stretch>
            <a:fillRect/>
          </a:stretch>
        </p:blipFill>
        <p:spPr>
          <a:xfrm>
            <a:off x="6718300" y="1042987"/>
            <a:ext cx="4747802" cy="4772025"/>
          </a:xfrm>
          <a:prstGeom prst="rect">
            <a:avLst/>
          </a:prstGeom>
        </p:spPr>
      </p:pic>
      <p:sp>
        <p:nvSpPr>
          <p:cNvPr id="5" name="Title 3">
            <a:extLst>
              <a:ext uri="{FF2B5EF4-FFF2-40B4-BE49-F238E27FC236}">
                <a16:creationId xmlns:a16="http://schemas.microsoft.com/office/drawing/2014/main" id="{52491F50-7D03-429E-B5BA-7C30E7A306D6}"/>
              </a:ext>
            </a:extLst>
          </p:cNvPr>
          <p:cNvSpPr>
            <a:spLocks noGrp="1"/>
          </p:cNvSpPr>
          <p:nvPr>
            <p:ph type="title"/>
          </p:nvPr>
        </p:nvSpPr>
        <p:spPr>
          <a:xfrm>
            <a:off x="584200" y="1042987"/>
            <a:ext cx="5854700" cy="1371600"/>
          </a:xfrm>
        </p:spPr>
        <p:style>
          <a:lnRef idx="1">
            <a:schemeClr val="accent2"/>
          </a:lnRef>
          <a:fillRef idx="2">
            <a:schemeClr val="accent2"/>
          </a:fillRef>
          <a:effectRef idx="1">
            <a:schemeClr val="accent2"/>
          </a:effectRef>
          <a:fontRef idx="minor">
            <a:schemeClr val="dk1"/>
          </a:fontRef>
        </p:style>
        <p:txBody>
          <a:bodyPr/>
          <a:lstStyle/>
          <a:p>
            <a:pPr algn="ctr"/>
            <a:r>
              <a:rPr lang="en-US" dirty="0"/>
              <a:t>E&amp;F for J.A.R.</a:t>
            </a:r>
          </a:p>
        </p:txBody>
      </p:sp>
      <p:sp>
        <p:nvSpPr>
          <p:cNvPr id="6" name="Content Placeholder 4">
            <a:extLst>
              <a:ext uri="{FF2B5EF4-FFF2-40B4-BE49-F238E27FC236}">
                <a16:creationId xmlns:a16="http://schemas.microsoft.com/office/drawing/2014/main" id="{2EF45316-F187-4163-A97A-655944C78BDC}"/>
              </a:ext>
            </a:extLst>
          </p:cNvPr>
          <p:cNvSpPr>
            <a:spLocks noGrp="1"/>
          </p:cNvSpPr>
          <p:nvPr>
            <p:ph idx="1"/>
          </p:nvPr>
        </p:nvSpPr>
        <p:spPr>
          <a:xfrm>
            <a:off x="215900" y="2710131"/>
            <a:ext cx="6502400" cy="3233469"/>
          </a:xfrm>
          <a:effectLst>
            <a:outerShdw blurRad="50800" dist="38100" dir="5400000" algn="t" rotWithShape="0">
              <a:prstClr val="black">
                <a:alpha val="40000"/>
              </a:prstClr>
            </a:outerShdw>
          </a:effectLst>
        </p:spPr>
        <p:txBody>
          <a:bodyPr>
            <a:normAutofit/>
          </a:bodyPr>
          <a:lstStyle/>
          <a:p>
            <a:pPr marL="0" indent="0" algn="ctr">
              <a:buNone/>
            </a:pPr>
            <a:r>
              <a:rPr lang="en-US" sz="3200" dirty="0"/>
              <a:t>Must be done in order to calculate the following properties</a:t>
            </a:r>
            <a:br>
              <a:rPr lang="en-US" sz="3200" dirty="0"/>
            </a:br>
            <a:br>
              <a:rPr lang="en-US" sz="3200" dirty="0"/>
            </a:br>
            <a:r>
              <a:rPr lang="en-US" sz="3200" dirty="0"/>
              <a:t>(1, 2, 3, 4 correspond to points 1, 2, 3, 4 respectively)</a:t>
            </a:r>
          </a:p>
        </p:txBody>
      </p:sp>
    </p:spTree>
    <p:extLst>
      <p:ext uri="{BB962C8B-B14F-4D97-AF65-F5344CB8AC3E}">
        <p14:creationId xmlns:p14="http://schemas.microsoft.com/office/powerpoint/2010/main" val="222425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410240"/>
            <a:ext cx="9068586" cy="2590800"/>
          </a:xfrm>
        </p:spPr>
        <p:txBody>
          <a:bodyPr>
            <a:normAutofit/>
          </a:bodyPr>
          <a:lstStyle/>
          <a:p>
            <a:r>
              <a:rPr lang="en-US" dirty="0"/>
              <a:t>Future implementation</a:t>
            </a:r>
          </a:p>
        </p:txBody>
      </p:sp>
    </p:spTree>
    <p:extLst>
      <p:ext uri="{BB962C8B-B14F-4D97-AF65-F5344CB8AC3E}">
        <p14:creationId xmlns:p14="http://schemas.microsoft.com/office/powerpoint/2010/main" val="110796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89ADA5-6718-48F0-9AF2-146952081968}"/>
              </a:ext>
            </a:extLst>
          </p:cNvPr>
          <p:cNvSpPr txBox="1">
            <a:spLocks/>
          </p:cNvSpPr>
          <p:nvPr/>
        </p:nvSpPr>
        <p:spPr>
          <a:xfrm>
            <a:off x="231446" y="232952"/>
            <a:ext cx="7536760" cy="1082015"/>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What more for the future?</a:t>
            </a:r>
          </a:p>
        </p:txBody>
      </p:sp>
      <p:sp>
        <p:nvSpPr>
          <p:cNvPr id="8" name="Content Placeholder 7">
            <a:extLst>
              <a:ext uri="{FF2B5EF4-FFF2-40B4-BE49-F238E27FC236}">
                <a16:creationId xmlns:a16="http://schemas.microsoft.com/office/drawing/2014/main" id="{EF7C9D08-5FD7-4E8A-869A-BF9C07CE11EF}"/>
              </a:ext>
            </a:extLst>
          </p:cNvPr>
          <p:cNvSpPr>
            <a:spLocks noGrp="1"/>
          </p:cNvSpPr>
          <p:nvPr>
            <p:ph idx="1"/>
          </p:nvPr>
        </p:nvSpPr>
        <p:spPr>
          <a:xfrm>
            <a:off x="748018" y="1753299"/>
            <a:ext cx="10058400" cy="4250811"/>
          </a:xfrm>
        </p:spPr>
        <p:txBody>
          <a:bodyPr>
            <a:normAutofit/>
          </a:bodyPr>
          <a:lstStyle/>
          <a:p>
            <a:r>
              <a:rPr lang="en-US" dirty="0"/>
              <a:t>Further analyze outliers</a:t>
            </a:r>
          </a:p>
          <a:p>
            <a:pPr lvl="1"/>
            <a:r>
              <a:rPr lang="en-US" dirty="0"/>
              <a:t>Minima and maxima</a:t>
            </a:r>
          </a:p>
          <a:p>
            <a:pPr lvl="1"/>
            <a:r>
              <a:rPr lang="en-US" dirty="0"/>
              <a:t>Those outside of some predefined bounds</a:t>
            </a:r>
          </a:p>
          <a:p>
            <a:pPr marL="274320" lvl="1" indent="0">
              <a:buNone/>
            </a:pPr>
            <a:r>
              <a:rPr lang="en-US" dirty="0"/>
              <a:t>Look at the triangles they were generated from. </a:t>
            </a:r>
            <a:br>
              <a:rPr lang="en-US" dirty="0"/>
            </a:br>
            <a:r>
              <a:rPr lang="en-US" dirty="0"/>
              <a:t>Decipher an algorithm to create alternative quads </a:t>
            </a:r>
            <a:br>
              <a:rPr lang="en-US" dirty="0"/>
            </a:br>
            <a:r>
              <a:rPr lang="en-US" dirty="0"/>
              <a:t>from these triangles to avoid producing these outliers. </a:t>
            </a:r>
          </a:p>
          <a:p>
            <a:pPr marL="274320" lvl="1" indent="0">
              <a:buNone/>
            </a:pPr>
            <a:endParaRPr lang="en-US" dirty="0"/>
          </a:p>
          <a:p>
            <a:pPr marL="274320" lvl="1" indent="0">
              <a:buNone/>
            </a:pPr>
            <a:r>
              <a:rPr lang="en-US" dirty="0"/>
              <a:t>Since there are many different measures to evaluate the results, </a:t>
            </a:r>
            <a:br>
              <a:rPr lang="en-US" dirty="0"/>
            </a:br>
            <a:r>
              <a:rPr lang="en-US" dirty="0"/>
              <a:t>it is anticipated that some alternatives may improve some while </a:t>
            </a:r>
            <a:br>
              <a:rPr lang="en-US" dirty="0"/>
            </a:br>
            <a:r>
              <a:rPr lang="en-US" dirty="0"/>
              <a:t>others may potentially worsen. </a:t>
            </a:r>
            <a:br>
              <a:rPr lang="en-US" dirty="0"/>
            </a:br>
            <a:r>
              <a:rPr lang="en-US" dirty="0"/>
              <a:t>An ideal method would of course be one that </a:t>
            </a:r>
            <a:br>
              <a:rPr lang="en-US" dirty="0"/>
            </a:br>
            <a:r>
              <a:rPr lang="en-US" dirty="0"/>
              <a:t>improves all of them. </a:t>
            </a:r>
          </a:p>
          <a:p>
            <a:pPr marL="274320" lvl="1" indent="0">
              <a:buNone/>
            </a:pPr>
            <a:endParaRPr lang="en-US" dirty="0"/>
          </a:p>
          <a:p>
            <a:r>
              <a:rPr lang="en-US" dirty="0"/>
              <a:t>Represent the values within a Data Visualization software, such as Tableau</a:t>
            </a:r>
          </a:p>
        </p:txBody>
      </p:sp>
      <p:pic>
        <p:nvPicPr>
          <p:cNvPr id="2" name="Picture 1">
            <a:extLst>
              <a:ext uri="{FF2B5EF4-FFF2-40B4-BE49-F238E27FC236}">
                <a16:creationId xmlns:a16="http://schemas.microsoft.com/office/drawing/2014/main" id="{63ECCA66-C2B4-40D0-97BD-37A93C2130F0}"/>
              </a:ext>
            </a:extLst>
          </p:cNvPr>
          <p:cNvPicPr>
            <a:picLocks noChangeAspect="1"/>
          </p:cNvPicPr>
          <p:nvPr/>
        </p:nvPicPr>
        <p:blipFill>
          <a:blip r:embed="rId2"/>
          <a:stretch>
            <a:fillRect/>
          </a:stretch>
        </p:blipFill>
        <p:spPr>
          <a:xfrm>
            <a:off x="7942145" y="1753299"/>
            <a:ext cx="3584327" cy="3015624"/>
          </a:xfrm>
          <a:prstGeom prst="rect">
            <a:avLst/>
          </a:prstGeom>
        </p:spPr>
      </p:pic>
    </p:spTree>
    <p:extLst>
      <p:ext uri="{BB962C8B-B14F-4D97-AF65-F5344CB8AC3E}">
        <p14:creationId xmlns:p14="http://schemas.microsoft.com/office/powerpoint/2010/main" val="367864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0243C-7CD9-487F-8427-DA4587DE62E6}"/>
              </a:ext>
            </a:extLst>
          </p:cNvPr>
          <p:cNvSpPr>
            <a:spLocks noGrp="1"/>
          </p:cNvSpPr>
          <p:nvPr>
            <p:ph idx="1"/>
          </p:nvPr>
        </p:nvSpPr>
        <p:spPr>
          <a:xfrm>
            <a:off x="1066800" y="1717226"/>
            <a:ext cx="10058400" cy="3931920"/>
          </a:xfrm>
        </p:spPr>
        <p:txBody>
          <a:bodyPr>
            <a:normAutofit fontScale="92500" lnSpcReduction="20000"/>
          </a:bodyPr>
          <a:lstStyle/>
          <a:p>
            <a:r>
              <a:rPr lang="pt-BR" dirty="0"/>
              <a:t>cmu. 2018a. .ele files. https://www.cs.cmu.edu/~quake/triangle.ele.html. </a:t>
            </a:r>
          </a:p>
          <a:p>
            <a:r>
              <a:rPr lang="fr-FR" dirty="0" err="1"/>
              <a:t>cmu</a:t>
            </a:r>
            <a:r>
              <a:rPr lang="fr-FR" dirty="0"/>
              <a:t>. 2018b. .</a:t>
            </a:r>
            <a:r>
              <a:rPr lang="fr-FR" dirty="0" err="1"/>
              <a:t>node</a:t>
            </a:r>
            <a:r>
              <a:rPr lang="fr-FR" dirty="0"/>
              <a:t> files. https://www.cs.cmu.edu/~quake/triangle.node.html. </a:t>
            </a:r>
          </a:p>
          <a:p>
            <a:r>
              <a:rPr lang="en-US" dirty="0" err="1"/>
              <a:t>cmu</a:t>
            </a:r>
            <a:r>
              <a:rPr lang="en-US" dirty="0"/>
              <a:t>. 2018c. .poly files. https://www.cs.cmu.edu/~quake/triangle.poly.html Coordinate Orientation for Reliable Quadrilateral Shape Parameters WOODSTOCK’18, June, 2018, El Paso, Texas USA </a:t>
            </a:r>
          </a:p>
          <a:p>
            <a:r>
              <a:rPr lang="en-US" dirty="0"/>
              <a:t>J. Robinson (1987). CRE method of element testing and the Jacobian shape parameters. Engineering Computations 4, 2 (June 1987), 113–118. </a:t>
            </a:r>
          </a:p>
          <a:p>
            <a:r>
              <a:rPr lang="en-US" dirty="0"/>
              <a:t>J.R. Shewchuk (1996). Triangle: Engineering a 2D Quality Mesh Generator and Delaunay Triangulator. In Applied Computational Geometry: Towards Geometric Engineering, Ming C. Lin and Dinesh </a:t>
            </a:r>
            <a:r>
              <a:rPr lang="en-US" dirty="0" err="1"/>
              <a:t>Manocha</a:t>
            </a:r>
            <a:r>
              <a:rPr lang="en-US" dirty="0"/>
              <a:t> (Eds.). Lecture Notes in Computer Science, Vol. 1148. Springer-Verlag, 203–222. From the First ACM Workshop on Applied Computational Geometry. </a:t>
            </a:r>
          </a:p>
          <a:p>
            <a:r>
              <a:rPr lang="en-US" dirty="0"/>
              <a:t>J.R. Shewchuk (2002). Delaunay Refinement Algorithms for Triangular Mesh Generation. Computational Geometry: Theory and Applications 22, 1-3 (May 2002), 21–74 </a:t>
            </a:r>
          </a:p>
          <a:p>
            <a:r>
              <a:rPr lang="en-US" dirty="0"/>
              <a:t>J.R. Shewchuk (2005). Triangle - A Two-Dimensional Quality Mesh Generator and Delaunay Triangulator. https://www.cs.cmu.edu/~quake/triangle.html. </a:t>
            </a:r>
          </a:p>
        </p:txBody>
      </p:sp>
      <p:sp>
        <p:nvSpPr>
          <p:cNvPr id="4" name="Title 1">
            <a:extLst>
              <a:ext uri="{FF2B5EF4-FFF2-40B4-BE49-F238E27FC236}">
                <a16:creationId xmlns:a16="http://schemas.microsoft.com/office/drawing/2014/main" id="{2B313062-9D9F-4753-BD35-66106D224D20}"/>
              </a:ext>
            </a:extLst>
          </p:cNvPr>
          <p:cNvSpPr txBox="1">
            <a:spLocks/>
          </p:cNvSpPr>
          <p:nvPr/>
        </p:nvSpPr>
        <p:spPr>
          <a:xfrm>
            <a:off x="231446" y="232952"/>
            <a:ext cx="3610712" cy="1082015"/>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References</a:t>
            </a:r>
          </a:p>
        </p:txBody>
      </p:sp>
    </p:spTree>
    <p:extLst>
      <p:ext uri="{BB962C8B-B14F-4D97-AF65-F5344CB8AC3E}">
        <p14:creationId xmlns:p14="http://schemas.microsoft.com/office/powerpoint/2010/main" val="93998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59791" y="2133600"/>
            <a:ext cx="9068586" cy="2590800"/>
          </a:xfrm>
        </p:spPr>
        <p:txBody>
          <a:bodyPr>
            <a:normAutofit/>
          </a:bodyPr>
          <a:lstStyle/>
          <a:p>
            <a:r>
              <a:rPr lang="en-US" dirty="0"/>
              <a:t>Questions?</a:t>
            </a:r>
          </a:p>
        </p:txBody>
      </p:sp>
      <p:sp>
        <p:nvSpPr>
          <p:cNvPr id="3" name="Text Placeholder 4">
            <a:extLst>
              <a:ext uri="{FF2B5EF4-FFF2-40B4-BE49-F238E27FC236}">
                <a16:creationId xmlns:a16="http://schemas.microsoft.com/office/drawing/2014/main" id="{D50A3081-6745-4D50-8DBF-9A84F23C190D}"/>
              </a:ext>
            </a:extLst>
          </p:cNvPr>
          <p:cNvSpPr txBox="1">
            <a:spLocks/>
          </p:cNvSpPr>
          <p:nvPr/>
        </p:nvSpPr>
        <p:spPr>
          <a:xfrm>
            <a:off x="1557529" y="4353588"/>
            <a:ext cx="9070848" cy="45720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dirty="0"/>
              <a:t>(Following slides cover methods for calculating Aspect Ratio, Skew, Tapers for Jacobian and Shape Parameters as discussed in Robinson’s paper)</a:t>
            </a:r>
          </a:p>
        </p:txBody>
      </p:sp>
    </p:spTree>
    <p:extLst>
      <p:ext uri="{BB962C8B-B14F-4D97-AF65-F5344CB8AC3E}">
        <p14:creationId xmlns:p14="http://schemas.microsoft.com/office/powerpoint/2010/main" val="3564164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410240"/>
            <a:ext cx="9068586" cy="2590800"/>
          </a:xfrm>
        </p:spPr>
        <p:txBody>
          <a:bodyPr>
            <a:normAutofit/>
          </a:bodyPr>
          <a:lstStyle/>
          <a:p>
            <a:r>
              <a:rPr lang="en-US" dirty="0"/>
              <a:t>How to calculate?</a:t>
            </a:r>
          </a:p>
        </p:txBody>
      </p:sp>
    </p:spTree>
    <p:extLst>
      <p:ext uri="{BB962C8B-B14F-4D97-AF65-F5344CB8AC3E}">
        <p14:creationId xmlns:p14="http://schemas.microsoft.com/office/powerpoint/2010/main" val="4031406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u="sng" dirty="0"/>
              <a:t>Method 1</a:t>
            </a:r>
            <a:br>
              <a:rPr lang="en-US" sz="4800" u="sng" dirty="0"/>
            </a:br>
            <a:r>
              <a:rPr lang="en-US" sz="4800" dirty="0"/>
              <a:t>Shape parameters</a:t>
            </a:r>
          </a:p>
        </p:txBody>
      </p:sp>
      <p:sp>
        <p:nvSpPr>
          <p:cNvPr id="5" name="Text Placeholder 4"/>
          <p:cNvSpPr>
            <a:spLocks noGrp="1"/>
          </p:cNvSpPr>
          <p:nvPr>
            <p:ph type="body" idx="1"/>
          </p:nvPr>
        </p:nvSpPr>
        <p:spPr>
          <a:xfrm>
            <a:off x="1557529" y="4353588"/>
            <a:ext cx="9070848" cy="457200"/>
          </a:xfrm>
        </p:spPr>
        <p:txBody>
          <a:bodyPr/>
          <a:lstStyle/>
          <a:p>
            <a:r>
              <a:rPr lang="en-US" dirty="0"/>
              <a:t>p. 114</a:t>
            </a:r>
          </a:p>
        </p:txBody>
      </p:sp>
    </p:spTree>
    <p:extLst>
      <p:ext uri="{BB962C8B-B14F-4D97-AF65-F5344CB8AC3E}">
        <p14:creationId xmlns:p14="http://schemas.microsoft.com/office/powerpoint/2010/main" val="998460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AR</a:t>
            </a:r>
            <a:r>
              <a:rPr lang="en-US" sz="4400" dirty="0"/>
              <a:t>A</a:t>
            </a:r>
            <a:endParaRPr lang="en-US" dirty="0"/>
          </a:p>
        </p:txBody>
      </p:sp>
      <p:sp>
        <p:nvSpPr>
          <p:cNvPr id="5" name="Text Placeholder 4"/>
          <p:cNvSpPr>
            <a:spLocks noGrp="1"/>
          </p:cNvSpPr>
          <p:nvPr>
            <p:ph type="body" idx="1"/>
          </p:nvPr>
        </p:nvSpPr>
        <p:spPr/>
        <p:txBody>
          <a:bodyPr/>
          <a:lstStyle/>
          <a:p>
            <a:r>
              <a:rPr lang="en-US" dirty="0"/>
              <a:t>Aspect Ratio, according to Figure 5(a)</a:t>
            </a:r>
          </a:p>
        </p:txBody>
      </p:sp>
    </p:spTree>
    <p:extLst>
      <p:ext uri="{BB962C8B-B14F-4D97-AF65-F5344CB8AC3E}">
        <p14:creationId xmlns:p14="http://schemas.microsoft.com/office/powerpoint/2010/main" val="268450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t>Calculate </a:t>
            </a:r>
            <a:r>
              <a:rPr lang="en-US" dirty="0" err="1"/>
              <a:t>ARa</a:t>
            </a:r>
            <a:r>
              <a:rPr lang="en-US" dirty="0"/>
              <a:t> (p. 114-5)</a:t>
            </a:r>
          </a:p>
        </p:txBody>
      </p:sp>
      <p:sp>
        <p:nvSpPr>
          <p:cNvPr id="3" name="Content Placeholder 2"/>
          <p:cNvSpPr>
            <a:spLocks noGrp="1"/>
          </p:cNvSpPr>
          <p:nvPr>
            <p:ph idx="1"/>
          </p:nvPr>
        </p:nvSpPr>
        <p:spPr>
          <a:xfrm>
            <a:off x="1066799" y="2103120"/>
            <a:ext cx="4863483" cy="4137882"/>
          </a:xfrm>
        </p:spPr>
        <p:txBody>
          <a:bodyPr>
            <a:normAutofit/>
          </a:bodyPr>
          <a:lstStyle/>
          <a:p>
            <a:pPr marL="0" indent="0">
              <a:buNone/>
            </a:pPr>
            <a:r>
              <a:rPr lang="en-US" dirty="0"/>
              <a:t>1. Given points p1, p2, p3, and p4,</a:t>
            </a:r>
          </a:p>
          <a:p>
            <a:pPr marL="0" indent="0">
              <a:buNone/>
            </a:pPr>
            <a:r>
              <a:rPr lang="en-US" dirty="0"/>
              <a:t>calculate midpoints mp12, mp23,</a:t>
            </a:r>
          </a:p>
          <a:p>
            <a:pPr marL="0" indent="0">
              <a:buNone/>
            </a:pPr>
            <a:r>
              <a:rPr lang="en-US" dirty="0"/>
              <a:t>mp34, and mp41.</a:t>
            </a:r>
            <a:br>
              <a:rPr lang="en-US" dirty="0"/>
            </a:br>
            <a:endParaRPr lang="en-US" dirty="0"/>
          </a:p>
          <a:p>
            <a:pPr marL="0" indent="0">
              <a:buNone/>
            </a:pPr>
            <a:r>
              <a:rPr lang="en-US" dirty="0"/>
              <a:t>For example,</a:t>
            </a:r>
            <a:br>
              <a:rPr lang="en-US" dirty="0"/>
            </a:br>
            <a:br>
              <a:rPr lang="en-US" dirty="0"/>
            </a:br>
            <a:r>
              <a:rPr lang="en-US" dirty="0"/>
              <a:t>     mp12.x = (p1.x + p2.x) / 2.0</a:t>
            </a:r>
          </a:p>
          <a:p>
            <a:pPr marL="0" indent="0">
              <a:buNone/>
            </a:pPr>
            <a:r>
              <a:rPr lang="en-US" dirty="0"/>
              <a:t>	         and</a:t>
            </a:r>
          </a:p>
          <a:p>
            <a:pPr marL="0" indent="0">
              <a:buNone/>
            </a:pPr>
            <a:r>
              <a:rPr lang="en-US" dirty="0"/>
              <a:t>     mp12.y = (p1.y + p2.y) / 2.0.</a:t>
            </a:r>
          </a:p>
          <a:p>
            <a:pPr marL="0" indent="0">
              <a:buNone/>
            </a:pPr>
            <a:endParaRPr lang="en-US" dirty="0"/>
          </a:p>
        </p:txBody>
      </p:sp>
      <p:pic>
        <p:nvPicPr>
          <p:cNvPr id="10" name="Picture 9">
            <a:extLst>
              <a:ext uri="{FF2B5EF4-FFF2-40B4-BE49-F238E27FC236}">
                <a16:creationId xmlns:a16="http://schemas.microsoft.com/office/drawing/2014/main" id="{1E89BB48-D4AB-42B7-9BD9-F79DBD99802A}"/>
              </a:ext>
            </a:extLst>
          </p:cNvPr>
          <p:cNvPicPr>
            <a:picLocks noChangeAspect="1"/>
          </p:cNvPicPr>
          <p:nvPr/>
        </p:nvPicPr>
        <p:blipFill rotWithShape="1">
          <a:blip r:embed="rId2"/>
          <a:srcRect l="14999" t="15751" r="52751" b="48832"/>
          <a:stretch/>
        </p:blipFill>
        <p:spPr>
          <a:xfrm>
            <a:off x="6173292" y="2233204"/>
            <a:ext cx="5341046" cy="3146663"/>
          </a:xfrm>
          <a:prstGeom prst="rect">
            <a:avLst/>
          </a:prstGeom>
        </p:spPr>
      </p:pic>
      <p:sp>
        <p:nvSpPr>
          <p:cNvPr id="11" name="Oval 10">
            <a:extLst>
              <a:ext uri="{FF2B5EF4-FFF2-40B4-BE49-F238E27FC236}">
                <a16:creationId xmlns:a16="http://schemas.microsoft.com/office/drawing/2014/main" id="{3EEC69B9-12DA-45FA-A4BE-700804460269}"/>
              </a:ext>
            </a:extLst>
          </p:cNvPr>
          <p:cNvSpPr/>
          <p:nvPr/>
        </p:nvSpPr>
        <p:spPr>
          <a:xfrm>
            <a:off x="8426564" y="4274743"/>
            <a:ext cx="834501" cy="85225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TextBox 11">
            <a:extLst>
              <a:ext uri="{FF2B5EF4-FFF2-40B4-BE49-F238E27FC236}">
                <a16:creationId xmlns:a16="http://schemas.microsoft.com/office/drawing/2014/main" id="{21C1A5C6-5459-48AD-B17A-FE43554EE054}"/>
              </a:ext>
            </a:extLst>
          </p:cNvPr>
          <p:cNvSpPr txBox="1"/>
          <p:nvPr/>
        </p:nvSpPr>
        <p:spPr>
          <a:xfrm>
            <a:off x="9219718" y="3428096"/>
            <a:ext cx="470000" cy="276999"/>
          </a:xfrm>
          <a:prstGeom prst="rect">
            <a:avLst/>
          </a:prstGeom>
          <a:noFill/>
        </p:spPr>
        <p:txBody>
          <a:bodyPr wrap="square" rtlCol="0">
            <a:spAutoFit/>
          </a:bodyPr>
          <a:lstStyle/>
          <a:p>
            <a:r>
              <a:rPr lang="en-US" sz="1200" dirty="0"/>
              <a:t>p</a:t>
            </a:r>
          </a:p>
        </p:txBody>
      </p:sp>
      <p:sp>
        <p:nvSpPr>
          <p:cNvPr id="13" name="TextBox 12">
            <a:extLst>
              <a:ext uri="{FF2B5EF4-FFF2-40B4-BE49-F238E27FC236}">
                <a16:creationId xmlns:a16="http://schemas.microsoft.com/office/drawing/2014/main" id="{0F755F64-4F61-4E55-961C-18B7D7F6124E}"/>
              </a:ext>
            </a:extLst>
          </p:cNvPr>
          <p:cNvSpPr txBox="1"/>
          <p:nvPr/>
        </p:nvSpPr>
        <p:spPr>
          <a:xfrm>
            <a:off x="7303855" y="3428095"/>
            <a:ext cx="603050" cy="276999"/>
          </a:xfrm>
          <a:prstGeom prst="rect">
            <a:avLst/>
          </a:prstGeom>
          <a:noFill/>
        </p:spPr>
        <p:txBody>
          <a:bodyPr wrap="none" rtlCol="0">
            <a:spAutoFit/>
          </a:bodyPr>
          <a:lstStyle/>
          <a:p>
            <a:r>
              <a:rPr lang="en-US" sz="1200" dirty="0"/>
              <a:t>mp41</a:t>
            </a:r>
          </a:p>
        </p:txBody>
      </p:sp>
      <p:sp>
        <p:nvSpPr>
          <p:cNvPr id="14" name="TextBox 13">
            <a:extLst>
              <a:ext uri="{FF2B5EF4-FFF2-40B4-BE49-F238E27FC236}">
                <a16:creationId xmlns:a16="http://schemas.microsoft.com/office/drawing/2014/main" id="{7BCB9952-ECAE-4257-A9A6-46CA03D4EFB8}"/>
              </a:ext>
            </a:extLst>
          </p:cNvPr>
          <p:cNvSpPr txBox="1"/>
          <p:nvPr/>
        </p:nvSpPr>
        <p:spPr>
          <a:xfrm>
            <a:off x="11093538" y="3428094"/>
            <a:ext cx="603050" cy="276999"/>
          </a:xfrm>
          <a:prstGeom prst="rect">
            <a:avLst/>
          </a:prstGeom>
          <a:noFill/>
        </p:spPr>
        <p:txBody>
          <a:bodyPr wrap="none" rtlCol="0">
            <a:spAutoFit/>
          </a:bodyPr>
          <a:lstStyle/>
          <a:p>
            <a:r>
              <a:rPr lang="en-US" sz="1200" dirty="0"/>
              <a:t>mp23</a:t>
            </a:r>
          </a:p>
        </p:txBody>
      </p:sp>
      <p:sp>
        <p:nvSpPr>
          <p:cNvPr id="15" name="TextBox 14">
            <a:extLst>
              <a:ext uri="{FF2B5EF4-FFF2-40B4-BE49-F238E27FC236}">
                <a16:creationId xmlns:a16="http://schemas.microsoft.com/office/drawing/2014/main" id="{254F7A66-C86F-4D4F-8145-10B9E9514E51}"/>
              </a:ext>
            </a:extLst>
          </p:cNvPr>
          <p:cNvSpPr txBox="1"/>
          <p:nvPr/>
        </p:nvSpPr>
        <p:spPr>
          <a:xfrm>
            <a:off x="8240765" y="4850001"/>
            <a:ext cx="603050" cy="276999"/>
          </a:xfrm>
          <a:prstGeom prst="rect">
            <a:avLst/>
          </a:prstGeom>
          <a:noFill/>
        </p:spPr>
        <p:txBody>
          <a:bodyPr wrap="none" rtlCol="0">
            <a:spAutoFit/>
          </a:bodyPr>
          <a:lstStyle/>
          <a:p>
            <a:r>
              <a:rPr lang="en-US" sz="1200" dirty="0"/>
              <a:t>mp12</a:t>
            </a:r>
          </a:p>
        </p:txBody>
      </p:sp>
      <p:sp>
        <p:nvSpPr>
          <p:cNvPr id="16" name="TextBox 15">
            <a:extLst>
              <a:ext uri="{FF2B5EF4-FFF2-40B4-BE49-F238E27FC236}">
                <a16:creationId xmlns:a16="http://schemas.microsoft.com/office/drawing/2014/main" id="{DE45EF34-FA0B-4F53-8B26-4275DF5D23A8}"/>
              </a:ext>
            </a:extLst>
          </p:cNvPr>
          <p:cNvSpPr txBox="1"/>
          <p:nvPr/>
        </p:nvSpPr>
        <p:spPr>
          <a:xfrm>
            <a:off x="9570444" y="2340587"/>
            <a:ext cx="603050" cy="276999"/>
          </a:xfrm>
          <a:prstGeom prst="rect">
            <a:avLst/>
          </a:prstGeom>
          <a:noFill/>
        </p:spPr>
        <p:txBody>
          <a:bodyPr wrap="none" rtlCol="0">
            <a:spAutoFit/>
          </a:bodyPr>
          <a:lstStyle/>
          <a:p>
            <a:r>
              <a:rPr lang="en-US" sz="1200" dirty="0"/>
              <a:t>mp34</a:t>
            </a:r>
          </a:p>
        </p:txBody>
      </p:sp>
    </p:spTree>
    <p:extLst>
      <p:ext uri="{BB962C8B-B14F-4D97-AF65-F5344CB8AC3E}">
        <p14:creationId xmlns:p14="http://schemas.microsoft.com/office/powerpoint/2010/main" val="3256659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D3C72E-805A-4886-A4AE-3293A361F9D1}"/>
              </a:ext>
            </a:extLst>
          </p:cNvPr>
          <p:cNvPicPr>
            <a:picLocks noChangeAspect="1"/>
          </p:cNvPicPr>
          <p:nvPr/>
        </p:nvPicPr>
        <p:blipFill rotWithShape="1">
          <a:blip r:embed="rId2"/>
          <a:srcRect l="14999" t="15751" r="52751" b="48832"/>
          <a:stretch/>
        </p:blipFill>
        <p:spPr>
          <a:xfrm>
            <a:off x="6173292" y="2233204"/>
            <a:ext cx="5341046" cy="3146663"/>
          </a:xfrm>
          <a:prstGeom prst="rect">
            <a:avLst/>
          </a:prstGeom>
        </p:spPr>
      </p:pic>
      <p:sp>
        <p:nvSpPr>
          <p:cNvPr id="3" name="Content Placeholder 2"/>
          <p:cNvSpPr>
            <a:spLocks noGrp="1"/>
          </p:cNvSpPr>
          <p:nvPr>
            <p:ph idx="1"/>
          </p:nvPr>
        </p:nvSpPr>
        <p:spPr/>
        <p:txBody>
          <a:bodyPr>
            <a:normAutofit/>
          </a:bodyPr>
          <a:lstStyle/>
          <a:p>
            <a:pPr marL="0" indent="0">
              <a:buNone/>
            </a:pPr>
            <a:r>
              <a:rPr lang="en-US" dirty="0"/>
              <a:t>2. Given the two lines defined by </a:t>
            </a:r>
          </a:p>
          <a:p>
            <a:pPr marL="0" indent="0">
              <a:buNone/>
            </a:pPr>
            <a:r>
              <a:rPr lang="en-US" dirty="0"/>
              <a:t>(mp12,mp34) and (mp23,mp41), </a:t>
            </a:r>
          </a:p>
          <a:p>
            <a:pPr marL="0" indent="0">
              <a:buNone/>
            </a:pPr>
            <a:r>
              <a:rPr lang="en-US" dirty="0"/>
              <a:t>find their intersection, point p0.</a:t>
            </a:r>
          </a:p>
          <a:p>
            <a:pPr marL="0" indent="0">
              <a:buNone/>
            </a:pPr>
            <a:endParaRPr lang="en-US" dirty="0"/>
          </a:p>
          <a:p>
            <a:pPr marL="0" indent="0">
              <a:buNone/>
            </a:pPr>
            <a:r>
              <a:rPr lang="en-US" dirty="0"/>
              <a:t>This may or may not be the centroid.</a:t>
            </a:r>
          </a:p>
          <a:p>
            <a:pPr marL="0" indent="0">
              <a:buNone/>
            </a:pPr>
            <a:r>
              <a:rPr lang="en-US" dirty="0"/>
              <a:t>     Determine if it is experimentally by</a:t>
            </a:r>
            <a:br>
              <a:rPr lang="en-US" dirty="0"/>
            </a:br>
            <a:r>
              <a:rPr lang="en-US" dirty="0"/>
              <a:t>     comparing it with the calculated </a:t>
            </a:r>
            <a:br>
              <a:rPr lang="en-US" dirty="0"/>
            </a:br>
            <a:r>
              <a:rPr lang="en-US" dirty="0"/>
              <a:t>     centroid (use </a:t>
            </a:r>
            <a:r>
              <a:rPr lang="en-US" dirty="0" err="1"/>
              <a:t>closeEnough</a:t>
            </a:r>
            <a:r>
              <a:rPr lang="en-US" dirty="0"/>
              <a:t>).</a:t>
            </a:r>
          </a:p>
          <a:p>
            <a:pPr marL="0" indent="0">
              <a:buNone/>
            </a:pPr>
            <a:r>
              <a:rPr lang="en-US" dirty="0"/>
              <a:t>     If it appears to be the same </a:t>
            </a:r>
            <a:br>
              <a:rPr lang="en-US" dirty="0"/>
            </a:br>
            <a:r>
              <a:rPr lang="en-US" dirty="0"/>
              <a:t>     experimentally, check algebraically.</a:t>
            </a:r>
          </a:p>
          <a:p>
            <a:pPr marL="0" indent="0">
              <a:buNone/>
            </a:pPr>
            <a:endParaRPr lang="en-US" dirty="0"/>
          </a:p>
        </p:txBody>
      </p:sp>
      <p:sp>
        <p:nvSpPr>
          <p:cNvPr id="7" name="Title 1">
            <a:extLst>
              <a:ext uri="{FF2B5EF4-FFF2-40B4-BE49-F238E27FC236}">
                <a16:creationId xmlns:a16="http://schemas.microsoft.com/office/drawing/2014/main" id="{A707300B-4E6B-44EE-A7E3-8C50331ECC69}"/>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ARa</a:t>
            </a:r>
            <a:r>
              <a:rPr lang="en-US" dirty="0"/>
              <a:t> (p. 114-5)</a:t>
            </a:r>
          </a:p>
        </p:txBody>
      </p:sp>
      <p:sp>
        <p:nvSpPr>
          <p:cNvPr id="10" name="Oval 9">
            <a:extLst>
              <a:ext uri="{FF2B5EF4-FFF2-40B4-BE49-F238E27FC236}">
                <a16:creationId xmlns:a16="http://schemas.microsoft.com/office/drawing/2014/main" id="{BD2CECB3-563D-4355-9210-0DC786979A60}"/>
              </a:ext>
            </a:extLst>
          </p:cNvPr>
          <p:cNvSpPr/>
          <p:nvPr/>
        </p:nvSpPr>
        <p:spPr>
          <a:xfrm>
            <a:off x="9037468" y="3278967"/>
            <a:ext cx="834501" cy="85225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TextBox 11">
            <a:extLst>
              <a:ext uri="{FF2B5EF4-FFF2-40B4-BE49-F238E27FC236}">
                <a16:creationId xmlns:a16="http://schemas.microsoft.com/office/drawing/2014/main" id="{CB21C7D1-AFF8-4FE1-8A34-F507711C34EF}"/>
              </a:ext>
            </a:extLst>
          </p:cNvPr>
          <p:cNvSpPr txBox="1"/>
          <p:nvPr/>
        </p:nvSpPr>
        <p:spPr>
          <a:xfrm>
            <a:off x="9219718" y="3428096"/>
            <a:ext cx="470000" cy="276999"/>
          </a:xfrm>
          <a:prstGeom prst="rect">
            <a:avLst/>
          </a:prstGeom>
          <a:noFill/>
        </p:spPr>
        <p:txBody>
          <a:bodyPr wrap="square" rtlCol="0">
            <a:spAutoFit/>
          </a:bodyPr>
          <a:lstStyle/>
          <a:p>
            <a:r>
              <a:rPr lang="en-US" sz="1200" dirty="0"/>
              <a:t>p</a:t>
            </a:r>
          </a:p>
        </p:txBody>
      </p:sp>
      <p:sp>
        <p:nvSpPr>
          <p:cNvPr id="13" name="TextBox 12">
            <a:extLst>
              <a:ext uri="{FF2B5EF4-FFF2-40B4-BE49-F238E27FC236}">
                <a16:creationId xmlns:a16="http://schemas.microsoft.com/office/drawing/2014/main" id="{5587389A-1319-41B4-A7E8-640A820ACFC5}"/>
              </a:ext>
            </a:extLst>
          </p:cNvPr>
          <p:cNvSpPr txBox="1"/>
          <p:nvPr/>
        </p:nvSpPr>
        <p:spPr>
          <a:xfrm>
            <a:off x="7303855" y="3428095"/>
            <a:ext cx="603050" cy="276999"/>
          </a:xfrm>
          <a:prstGeom prst="rect">
            <a:avLst/>
          </a:prstGeom>
          <a:noFill/>
        </p:spPr>
        <p:txBody>
          <a:bodyPr wrap="none" rtlCol="0">
            <a:spAutoFit/>
          </a:bodyPr>
          <a:lstStyle/>
          <a:p>
            <a:r>
              <a:rPr lang="en-US" sz="1200" dirty="0"/>
              <a:t>mp41</a:t>
            </a:r>
          </a:p>
        </p:txBody>
      </p:sp>
      <p:sp>
        <p:nvSpPr>
          <p:cNvPr id="14" name="TextBox 13">
            <a:extLst>
              <a:ext uri="{FF2B5EF4-FFF2-40B4-BE49-F238E27FC236}">
                <a16:creationId xmlns:a16="http://schemas.microsoft.com/office/drawing/2014/main" id="{7E879D75-CEF1-4E8D-9DFF-CBB94569AE27}"/>
              </a:ext>
            </a:extLst>
          </p:cNvPr>
          <p:cNvSpPr txBox="1"/>
          <p:nvPr/>
        </p:nvSpPr>
        <p:spPr>
          <a:xfrm>
            <a:off x="11093538" y="3428094"/>
            <a:ext cx="603050" cy="276999"/>
          </a:xfrm>
          <a:prstGeom prst="rect">
            <a:avLst/>
          </a:prstGeom>
          <a:noFill/>
        </p:spPr>
        <p:txBody>
          <a:bodyPr wrap="none" rtlCol="0">
            <a:spAutoFit/>
          </a:bodyPr>
          <a:lstStyle/>
          <a:p>
            <a:r>
              <a:rPr lang="en-US" sz="1200" dirty="0"/>
              <a:t>mp23</a:t>
            </a:r>
          </a:p>
        </p:txBody>
      </p:sp>
      <p:sp>
        <p:nvSpPr>
          <p:cNvPr id="15" name="TextBox 14">
            <a:extLst>
              <a:ext uri="{FF2B5EF4-FFF2-40B4-BE49-F238E27FC236}">
                <a16:creationId xmlns:a16="http://schemas.microsoft.com/office/drawing/2014/main" id="{7047415A-60C9-483F-83F6-7728665B080F}"/>
              </a:ext>
            </a:extLst>
          </p:cNvPr>
          <p:cNvSpPr txBox="1"/>
          <p:nvPr/>
        </p:nvSpPr>
        <p:spPr>
          <a:xfrm>
            <a:off x="8240765" y="4850001"/>
            <a:ext cx="603050" cy="276999"/>
          </a:xfrm>
          <a:prstGeom prst="rect">
            <a:avLst/>
          </a:prstGeom>
          <a:noFill/>
        </p:spPr>
        <p:txBody>
          <a:bodyPr wrap="none" rtlCol="0">
            <a:spAutoFit/>
          </a:bodyPr>
          <a:lstStyle/>
          <a:p>
            <a:r>
              <a:rPr lang="en-US" sz="1200" dirty="0"/>
              <a:t>mp12</a:t>
            </a:r>
          </a:p>
        </p:txBody>
      </p:sp>
      <p:sp>
        <p:nvSpPr>
          <p:cNvPr id="16" name="TextBox 15">
            <a:extLst>
              <a:ext uri="{FF2B5EF4-FFF2-40B4-BE49-F238E27FC236}">
                <a16:creationId xmlns:a16="http://schemas.microsoft.com/office/drawing/2014/main" id="{3B0EFADA-6997-4AFE-AD63-2F217CC4E2A8}"/>
              </a:ext>
            </a:extLst>
          </p:cNvPr>
          <p:cNvSpPr txBox="1"/>
          <p:nvPr/>
        </p:nvSpPr>
        <p:spPr>
          <a:xfrm>
            <a:off x="9570444" y="2340587"/>
            <a:ext cx="603050" cy="276999"/>
          </a:xfrm>
          <a:prstGeom prst="rect">
            <a:avLst/>
          </a:prstGeom>
          <a:noFill/>
        </p:spPr>
        <p:txBody>
          <a:bodyPr wrap="none" rtlCol="0">
            <a:spAutoFit/>
          </a:bodyPr>
          <a:lstStyle/>
          <a:p>
            <a:r>
              <a:rPr lang="en-US" sz="1200" dirty="0"/>
              <a:t>mp34</a:t>
            </a:r>
          </a:p>
        </p:txBody>
      </p:sp>
      <p:cxnSp>
        <p:nvCxnSpPr>
          <p:cNvPr id="18" name="Straight Connector 17">
            <a:extLst>
              <a:ext uri="{FF2B5EF4-FFF2-40B4-BE49-F238E27FC236}">
                <a16:creationId xmlns:a16="http://schemas.microsoft.com/office/drawing/2014/main" id="{892B0D89-9888-4BAA-B613-E860B8027801}"/>
              </a:ext>
            </a:extLst>
          </p:cNvPr>
          <p:cNvCxnSpPr>
            <a:cxnSpLocks/>
          </p:cNvCxnSpPr>
          <p:nvPr/>
        </p:nvCxnSpPr>
        <p:spPr>
          <a:xfrm>
            <a:off x="7906905" y="3705093"/>
            <a:ext cx="321829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90954E-FE7B-4932-90BC-623C277BA59A}"/>
              </a:ext>
            </a:extLst>
          </p:cNvPr>
          <p:cNvCxnSpPr>
            <a:cxnSpLocks/>
          </p:cNvCxnSpPr>
          <p:nvPr/>
        </p:nvCxnSpPr>
        <p:spPr>
          <a:xfrm flipV="1">
            <a:off x="8843815" y="2706255"/>
            <a:ext cx="1242294" cy="200098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393266"/>
            <a:ext cx="9068586" cy="2590800"/>
          </a:xfrm>
        </p:spPr>
        <p:txBody>
          <a:bodyPr>
            <a:normAutofit/>
          </a:bodyPr>
          <a:lstStyle/>
          <a:p>
            <a:r>
              <a:rPr lang="en-US" dirty="0"/>
              <a:t>QUAD ORIENTATION</a:t>
            </a:r>
            <a:br>
              <a:rPr lang="en-US" dirty="0"/>
            </a:br>
            <a:r>
              <a:rPr lang="en-US" sz="3200" dirty="0"/>
              <a:t>Shape Parameters &amp; Jacobian Analysis</a:t>
            </a:r>
            <a:endParaRPr lang="en-US" dirty="0"/>
          </a:p>
        </p:txBody>
      </p:sp>
    </p:spTree>
    <p:extLst>
      <p:ext uri="{BB962C8B-B14F-4D97-AF65-F5344CB8AC3E}">
        <p14:creationId xmlns:p14="http://schemas.microsoft.com/office/powerpoint/2010/main" val="3709023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103120"/>
            <a:ext cx="10058400" cy="3931920"/>
          </a:xfrm>
        </p:spPr>
        <p:txBody>
          <a:bodyPr>
            <a:normAutofit/>
          </a:bodyPr>
          <a:lstStyle/>
          <a:p>
            <a:pPr marL="0" indent="0">
              <a:buNone/>
            </a:pPr>
            <a:r>
              <a:rPr lang="en-US" dirty="0"/>
              <a:t>3. Calculate h1 which is the</a:t>
            </a:r>
          </a:p>
          <a:p>
            <a:pPr marL="0" indent="0">
              <a:buNone/>
            </a:pPr>
            <a:r>
              <a:rPr lang="en-US" dirty="0"/>
              <a:t>(Euclidean) distance between the </a:t>
            </a:r>
          </a:p>
          <a:p>
            <a:pPr marL="0" indent="0">
              <a:buNone/>
            </a:pPr>
            <a:r>
              <a:rPr lang="en-US" u="sng" dirty="0"/>
              <a:t>two points</a:t>
            </a:r>
            <a:r>
              <a:rPr lang="en-US" dirty="0"/>
              <a:t> p0 and mp23.</a:t>
            </a:r>
          </a:p>
          <a:p>
            <a:pPr marL="0" indent="0">
              <a:buNone/>
            </a:pPr>
            <a:endParaRPr lang="en-US" dirty="0"/>
          </a:p>
          <a:p>
            <a:pPr marL="0" indent="0">
              <a:buNone/>
            </a:pPr>
            <a:br>
              <a:rPr lang="en-US" dirty="0"/>
            </a:br>
            <a:br>
              <a:rPr lang="en-US" dirty="0"/>
            </a:br>
            <a:r>
              <a:rPr lang="en-US" dirty="0"/>
              <a:t>In this case,</a:t>
            </a:r>
            <a:br>
              <a:rPr lang="en-US" dirty="0"/>
            </a:br>
            <a:r>
              <a:rPr lang="en-US" dirty="0"/>
              <a:t>     sqrt((mp23.x – p0.x)^2 + </a:t>
            </a:r>
            <a:br>
              <a:rPr lang="en-US" dirty="0"/>
            </a:br>
            <a:r>
              <a:rPr lang="en-US" dirty="0"/>
              <a:t>            (mp23.y – p0.x)^2)</a:t>
            </a:r>
            <a:br>
              <a:rPr lang="en-US" dirty="0"/>
            </a:br>
            <a:endParaRPr lang="en-US" dirty="0"/>
          </a:p>
        </p:txBody>
      </p:sp>
      <p:sp>
        <p:nvSpPr>
          <p:cNvPr id="5" name="Title 1">
            <a:extLst>
              <a:ext uri="{FF2B5EF4-FFF2-40B4-BE49-F238E27FC236}">
                <a16:creationId xmlns:a16="http://schemas.microsoft.com/office/drawing/2014/main" id="{C3A019AB-DD77-4542-A9FE-D9B2374E8C68}"/>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ARa</a:t>
            </a:r>
            <a:r>
              <a:rPr lang="en-US" dirty="0"/>
              <a:t> (p. 114-5)</a:t>
            </a:r>
          </a:p>
        </p:txBody>
      </p:sp>
      <p:pic>
        <p:nvPicPr>
          <p:cNvPr id="8" name="Picture 7">
            <a:extLst>
              <a:ext uri="{FF2B5EF4-FFF2-40B4-BE49-F238E27FC236}">
                <a16:creationId xmlns:a16="http://schemas.microsoft.com/office/drawing/2014/main" id="{712CF4D7-535F-40A5-B0A0-E78A87446EAD}"/>
              </a:ext>
            </a:extLst>
          </p:cNvPr>
          <p:cNvPicPr>
            <a:picLocks noChangeAspect="1"/>
          </p:cNvPicPr>
          <p:nvPr/>
        </p:nvPicPr>
        <p:blipFill rotWithShape="1">
          <a:blip r:embed="rId2"/>
          <a:srcRect l="14999" t="15751" r="52751" b="48832"/>
          <a:stretch/>
        </p:blipFill>
        <p:spPr>
          <a:xfrm>
            <a:off x="6173292" y="2233204"/>
            <a:ext cx="5341046" cy="3146663"/>
          </a:xfrm>
          <a:prstGeom prst="rect">
            <a:avLst/>
          </a:prstGeom>
        </p:spPr>
      </p:pic>
      <p:sp>
        <p:nvSpPr>
          <p:cNvPr id="12" name="AutoShape 6" descr="{\mathrm  {d}}({\mathbf  {p}},{\mathbf  {q}})={\sqrt  {(q_{1}-p_{1})^{2}+(q_{2}-p_{2})^{2}}}.">
            <a:extLst>
              <a:ext uri="{FF2B5EF4-FFF2-40B4-BE49-F238E27FC236}">
                <a16:creationId xmlns:a16="http://schemas.microsoft.com/office/drawing/2014/main" id="{02AE90F1-6C72-4FA7-B2E8-5DEB37EBF3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E72ED0A1-59B3-43AF-8161-177B81561A73}"/>
              </a:ext>
            </a:extLst>
          </p:cNvPr>
          <p:cNvPicPr>
            <a:picLocks noChangeAspect="1"/>
          </p:cNvPicPr>
          <p:nvPr/>
        </p:nvPicPr>
        <p:blipFill>
          <a:blip r:embed="rId3"/>
          <a:stretch>
            <a:fillRect/>
          </a:stretch>
        </p:blipFill>
        <p:spPr>
          <a:xfrm>
            <a:off x="1386307" y="3429405"/>
            <a:ext cx="3992012" cy="611155"/>
          </a:xfrm>
          <a:prstGeom prst="rect">
            <a:avLst/>
          </a:prstGeom>
        </p:spPr>
      </p:pic>
      <p:sp>
        <p:nvSpPr>
          <p:cNvPr id="17" name="Rectangle 16">
            <a:extLst>
              <a:ext uri="{FF2B5EF4-FFF2-40B4-BE49-F238E27FC236}">
                <a16:creationId xmlns:a16="http://schemas.microsoft.com/office/drawing/2014/main" id="{D45BD7F2-0E61-4A37-A18C-F0ED24A262C7}"/>
              </a:ext>
            </a:extLst>
          </p:cNvPr>
          <p:cNvSpPr/>
          <p:nvPr/>
        </p:nvSpPr>
        <p:spPr>
          <a:xfrm>
            <a:off x="262374" y="6177960"/>
            <a:ext cx="7258099" cy="369332"/>
          </a:xfrm>
          <a:prstGeom prst="rect">
            <a:avLst/>
          </a:prstGeom>
        </p:spPr>
        <p:txBody>
          <a:bodyPr wrap="square">
            <a:spAutoFit/>
          </a:bodyPr>
          <a:lstStyle/>
          <a:p>
            <a:r>
              <a:rPr lang="en-US" dirty="0">
                <a:solidFill>
                  <a:schemeClr val="accent1">
                    <a:lumMod val="40000"/>
                    <a:lumOff val="60000"/>
                  </a:schemeClr>
                </a:solidFill>
              </a:rPr>
              <a:t>en.wikipedia.org/wiki/</a:t>
            </a:r>
            <a:r>
              <a:rPr lang="en-US" dirty="0" err="1">
                <a:solidFill>
                  <a:schemeClr val="accent1">
                    <a:lumMod val="40000"/>
                    <a:lumOff val="60000"/>
                  </a:schemeClr>
                </a:solidFill>
              </a:rPr>
              <a:t>Euclidean_distance#Two_dimensions</a:t>
            </a:r>
            <a:r>
              <a:rPr lang="en-US" dirty="0">
                <a:solidFill>
                  <a:schemeClr val="accent1">
                    <a:lumMod val="40000"/>
                    <a:lumOff val="60000"/>
                  </a:schemeClr>
                </a:solidFill>
              </a:rPr>
              <a:t>.</a:t>
            </a:r>
          </a:p>
        </p:txBody>
      </p:sp>
      <p:sp>
        <p:nvSpPr>
          <p:cNvPr id="18" name="TextBox 17">
            <a:extLst>
              <a:ext uri="{FF2B5EF4-FFF2-40B4-BE49-F238E27FC236}">
                <a16:creationId xmlns:a16="http://schemas.microsoft.com/office/drawing/2014/main" id="{164DF18D-FE8D-4555-BC4A-C63B63CE32FD}"/>
              </a:ext>
            </a:extLst>
          </p:cNvPr>
          <p:cNvSpPr txBox="1"/>
          <p:nvPr/>
        </p:nvSpPr>
        <p:spPr>
          <a:xfrm>
            <a:off x="9219718" y="3428096"/>
            <a:ext cx="470000" cy="276999"/>
          </a:xfrm>
          <a:prstGeom prst="rect">
            <a:avLst/>
          </a:prstGeom>
          <a:noFill/>
        </p:spPr>
        <p:txBody>
          <a:bodyPr wrap="square" rtlCol="0">
            <a:spAutoFit/>
          </a:bodyPr>
          <a:lstStyle/>
          <a:p>
            <a:r>
              <a:rPr lang="en-US" sz="1200" dirty="0"/>
              <a:t>p</a:t>
            </a:r>
          </a:p>
        </p:txBody>
      </p:sp>
      <p:sp>
        <p:nvSpPr>
          <p:cNvPr id="19" name="TextBox 18">
            <a:extLst>
              <a:ext uri="{FF2B5EF4-FFF2-40B4-BE49-F238E27FC236}">
                <a16:creationId xmlns:a16="http://schemas.microsoft.com/office/drawing/2014/main" id="{9812D0E7-AB6F-40F0-AA1D-714C1C4ECB9B}"/>
              </a:ext>
            </a:extLst>
          </p:cNvPr>
          <p:cNvSpPr txBox="1"/>
          <p:nvPr/>
        </p:nvSpPr>
        <p:spPr>
          <a:xfrm>
            <a:off x="7303855" y="3428095"/>
            <a:ext cx="603050" cy="276999"/>
          </a:xfrm>
          <a:prstGeom prst="rect">
            <a:avLst/>
          </a:prstGeom>
          <a:noFill/>
        </p:spPr>
        <p:txBody>
          <a:bodyPr wrap="none" rtlCol="0">
            <a:spAutoFit/>
          </a:bodyPr>
          <a:lstStyle/>
          <a:p>
            <a:r>
              <a:rPr lang="en-US" sz="1200" dirty="0"/>
              <a:t>mp41</a:t>
            </a:r>
          </a:p>
        </p:txBody>
      </p:sp>
      <p:sp>
        <p:nvSpPr>
          <p:cNvPr id="20" name="TextBox 19">
            <a:extLst>
              <a:ext uri="{FF2B5EF4-FFF2-40B4-BE49-F238E27FC236}">
                <a16:creationId xmlns:a16="http://schemas.microsoft.com/office/drawing/2014/main" id="{E43C9AFF-E218-46D1-B427-3E9046FC8337}"/>
              </a:ext>
            </a:extLst>
          </p:cNvPr>
          <p:cNvSpPr txBox="1"/>
          <p:nvPr/>
        </p:nvSpPr>
        <p:spPr>
          <a:xfrm>
            <a:off x="9570444" y="2340587"/>
            <a:ext cx="603050" cy="276999"/>
          </a:xfrm>
          <a:prstGeom prst="rect">
            <a:avLst/>
          </a:prstGeom>
          <a:noFill/>
        </p:spPr>
        <p:txBody>
          <a:bodyPr wrap="none" rtlCol="0">
            <a:spAutoFit/>
          </a:bodyPr>
          <a:lstStyle/>
          <a:p>
            <a:r>
              <a:rPr lang="en-US" sz="1200" dirty="0"/>
              <a:t>mp34</a:t>
            </a:r>
          </a:p>
        </p:txBody>
      </p:sp>
      <p:sp>
        <p:nvSpPr>
          <p:cNvPr id="21" name="TextBox 20">
            <a:extLst>
              <a:ext uri="{FF2B5EF4-FFF2-40B4-BE49-F238E27FC236}">
                <a16:creationId xmlns:a16="http://schemas.microsoft.com/office/drawing/2014/main" id="{BA8151A7-3E19-4F40-9D8C-61AF610662B9}"/>
              </a:ext>
            </a:extLst>
          </p:cNvPr>
          <p:cNvSpPr txBox="1"/>
          <p:nvPr/>
        </p:nvSpPr>
        <p:spPr>
          <a:xfrm>
            <a:off x="11093538" y="3428094"/>
            <a:ext cx="603050" cy="276999"/>
          </a:xfrm>
          <a:prstGeom prst="rect">
            <a:avLst/>
          </a:prstGeom>
          <a:noFill/>
        </p:spPr>
        <p:txBody>
          <a:bodyPr wrap="none" rtlCol="0">
            <a:spAutoFit/>
          </a:bodyPr>
          <a:lstStyle/>
          <a:p>
            <a:r>
              <a:rPr lang="en-US" sz="1200" dirty="0"/>
              <a:t>mp23</a:t>
            </a:r>
          </a:p>
        </p:txBody>
      </p:sp>
      <p:sp>
        <p:nvSpPr>
          <p:cNvPr id="22" name="TextBox 21">
            <a:extLst>
              <a:ext uri="{FF2B5EF4-FFF2-40B4-BE49-F238E27FC236}">
                <a16:creationId xmlns:a16="http://schemas.microsoft.com/office/drawing/2014/main" id="{8DCFDDF3-0121-41E7-85BE-19A3FB0F39CC}"/>
              </a:ext>
            </a:extLst>
          </p:cNvPr>
          <p:cNvSpPr txBox="1"/>
          <p:nvPr/>
        </p:nvSpPr>
        <p:spPr>
          <a:xfrm>
            <a:off x="8240765" y="4850001"/>
            <a:ext cx="603050" cy="276999"/>
          </a:xfrm>
          <a:prstGeom prst="rect">
            <a:avLst/>
          </a:prstGeom>
          <a:noFill/>
        </p:spPr>
        <p:txBody>
          <a:bodyPr wrap="none" rtlCol="0">
            <a:spAutoFit/>
          </a:bodyPr>
          <a:lstStyle/>
          <a:p>
            <a:r>
              <a:rPr lang="en-US" sz="1200" dirty="0"/>
              <a:t>mp12</a:t>
            </a:r>
          </a:p>
        </p:txBody>
      </p:sp>
      <p:sp>
        <p:nvSpPr>
          <p:cNvPr id="24" name="Oval 23">
            <a:extLst>
              <a:ext uri="{FF2B5EF4-FFF2-40B4-BE49-F238E27FC236}">
                <a16:creationId xmlns:a16="http://schemas.microsoft.com/office/drawing/2014/main" id="{F1340290-2258-49E0-805F-2F3916177A80}"/>
              </a:ext>
            </a:extLst>
          </p:cNvPr>
          <p:cNvSpPr/>
          <p:nvPr/>
        </p:nvSpPr>
        <p:spPr>
          <a:xfrm>
            <a:off x="9096493" y="3266793"/>
            <a:ext cx="769186"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5" name="Oval 24">
            <a:extLst>
              <a:ext uri="{FF2B5EF4-FFF2-40B4-BE49-F238E27FC236}">
                <a16:creationId xmlns:a16="http://schemas.microsoft.com/office/drawing/2014/main" id="{53C7410B-3D7C-4E0B-91D3-180177E89868}"/>
              </a:ext>
            </a:extLst>
          </p:cNvPr>
          <p:cNvSpPr/>
          <p:nvPr/>
        </p:nvSpPr>
        <p:spPr>
          <a:xfrm>
            <a:off x="10900712" y="3227041"/>
            <a:ext cx="766363"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02824C5-52B1-4550-9F6F-A0CA7BF4B851}"/>
              </a:ext>
            </a:extLst>
          </p:cNvPr>
          <p:cNvCxnSpPr>
            <a:stCxn id="18" idx="2"/>
          </p:cNvCxnSpPr>
          <p:nvPr/>
        </p:nvCxnSpPr>
        <p:spPr>
          <a:xfrm flipV="1">
            <a:off x="9454718" y="3705093"/>
            <a:ext cx="1670482" cy="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44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103120"/>
            <a:ext cx="10058400" cy="4241236"/>
          </a:xfrm>
        </p:spPr>
        <p:txBody>
          <a:bodyPr>
            <a:normAutofit/>
          </a:bodyPr>
          <a:lstStyle/>
          <a:p>
            <a:pPr marL="0" indent="0">
              <a:buNone/>
            </a:pPr>
            <a:r>
              <a:rPr lang="en-US" dirty="0"/>
              <a:t>4. Calculate h2 which is the</a:t>
            </a:r>
          </a:p>
          <a:p>
            <a:pPr marL="0" indent="0">
              <a:buNone/>
            </a:pPr>
            <a:r>
              <a:rPr lang="en-US" dirty="0"/>
              <a:t>distance </a:t>
            </a:r>
            <a:r>
              <a:rPr lang="en-US" u="sng" dirty="0"/>
              <a:t>between the point</a:t>
            </a:r>
            <a:r>
              <a:rPr lang="en-US" dirty="0"/>
              <a:t> mp34 </a:t>
            </a:r>
          </a:p>
          <a:p>
            <a:pPr marL="0" indent="0">
              <a:buNone/>
            </a:pPr>
            <a:r>
              <a:rPr lang="en-US" u="sng" dirty="0"/>
              <a:t>and the line</a:t>
            </a:r>
            <a:r>
              <a:rPr lang="en-US" dirty="0"/>
              <a:t> formed by mp41 and</a:t>
            </a:r>
          </a:p>
          <a:p>
            <a:pPr marL="0" indent="0">
              <a:buNone/>
            </a:pPr>
            <a:r>
              <a:rPr lang="en-US" dirty="0"/>
              <a:t>mp23.</a:t>
            </a:r>
            <a:br>
              <a:rPr lang="en-US" dirty="0"/>
            </a:br>
            <a:endParaRPr lang="en-US" dirty="0"/>
          </a:p>
          <a:p>
            <a:pPr marL="0" indent="0">
              <a:buNone/>
            </a:pPr>
            <a:br>
              <a:rPr lang="en-US" dirty="0"/>
            </a:br>
            <a:br>
              <a:rPr lang="en-US" dirty="0"/>
            </a:br>
            <a:br>
              <a:rPr lang="en-US" dirty="0"/>
            </a:br>
            <a:br>
              <a:rPr lang="en-US" dirty="0"/>
            </a:br>
            <a:r>
              <a:rPr lang="en-US" dirty="0"/>
              <a:t>In this case,     </a:t>
            </a:r>
          </a:p>
          <a:p>
            <a:pPr marL="0" indent="0">
              <a:buNone/>
            </a:pPr>
            <a:r>
              <a:rPr lang="en-US" sz="1600" u="sng" dirty="0"/>
              <a:t>| (mp23.y – mp41.y)mp34.x – (mp23.x – mp41.x)mp34.y + mp23.x*mp41.y – mp23.y*mp41.x |</a:t>
            </a:r>
            <a:br>
              <a:rPr lang="en-US" sz="1600" u="sng" dirty="0"/>
            </a:br>
            <a:r>
              <a:rPr lang="en-US" sz="1600" dirty="0"/>
              <a:t> 		  sqrt((mp23.y – mp41.y)^2 + (mp23.x – mp41.x)^2)</a:t>
            </a:r>
            <a:br>
              <a:rPr lang="en-US" dirty="0"/>
            </a:br>
            <a:endParaRPr lang="en-US" dirty="0"/>
          </a:p>
        </p:txBody>
      </p:sp>
      <p:sp>
        <p:nvSpPr>
          <p:cNvPr id="5" name="Title 1">
            <a:extLst>
              <a:ext uri="{FF2B5EF4-FFF2-40B4-BE49-F238E27FC236}">
                <a16:creationId xmlns:a16="http://schemas.microsoft.com/office/drawing/2014/main" id="{D0DCA8A2-5DED-4797-9281-5B5426B3D9C3}"/>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ARa</a:t>
            </a:r>
            <a:r>
              <a:rPr lang="en-US" dirty="0"/>
              <a:t> (p. 114-5)</a:t>
            </a:r>
          </a:p>
        </p:txBody>
      </p:sp>
      <p:pic>
        <p:nvPicPr>
          <p:cNvPr id="8" name="Picture 7">
            <a:extLst>
              <a:ext uri="{FF2B5EF4-FFF2-40B4-BE49-F238E27FC236}">
                <a16:creationId xmlns:a16="http://schemas.microsoft.com/office/drawing/2014/main" id="{18C409AD-392D-4CAC-B12C-A8F388BF9A8B}"/>
              </a:ext>
            </a:extLst>
          </p:cNvPr>
          <p:cNvPicPr>
            <a:picLocks noChangeAspect="1"/>
          </p:cNvPicPr>
          <p:nvPr/>
        </p:nvPicPr>
        <p:blipFill rotWithShape="1">
          <a:blip r:embed="rId2"/>
          <a:srcRect l="14999" t="15751" r="52751" b="48832"/>
          <a:stretch/>
        </p:blipFill>
        <p:spPr>
          <a:xfrm>
            <a:off x="6173292" y="2233204"/>
            <a:ext cx="5341046" cy="3146663"/>
          </a:xfrm>
          <a:prstGeom prst="rect">
            <a:avLst/>
          </a:prstGeom>
        </p:spPr>
      </p:pic>
      <p:sp>
        <p:nvSpPr>
          <p:cNvPr id="9" name="AutoShape 6" descr="{\mathrm  {d}}({\mathbf  {p}},{\mathbf  {q}})={\sqrt  {(q_{1}-p_{1})^{2}+(q_{2}-p_{2})^{2}}}.">
            <a:extLst>
              <a:ext uri="{FF2B5EF4-FFF2-40B4-BE49-F238E27FC236}">
                <a16:creationId xmlns:a16="http://schemas.microsoft.com/office/drawing/2014/main" id="{BF3214C7-8122-428F-B9AD-17F601015E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6C6ACBC-BD8B-4878-84A6-22EE57D07D4B}"/>
              </a:ext>
            </a:extLst>
          </p:cNvPr>
          <p:cNvSpPr txBox="1"/>
          <p:nvPr/>
        </p:nvSpPr>
        <p:spPr>
          <a:xfrm>
            <a:off x="9219718" y="3428096"/>
            <a:ext cx="470000" cy="276999"/>
          </a:xfrm>
          <a:prstGeom prst="rect">
            <a:avLst/>
          </a:prstGeom>
          <a:noFill/>
        </p:spPr>
        <p:txBody>
          <a:bodyPr wrap="square" rtlCol="0">
            <a:spAutoFit/>
          </a:bodyPr>
          <a:lstStyle/>
          <a:p>
            <a:r>
              <a:rPr lang="en-US" sz="1200" dirty="0"/>
              <a:t>p</a:t>
            </a:r>
          </a:p>
        </p:txBody>
      </p:sp>
      <p:sp>
        <p:nvSpPr>
          <p:cNvPr id="11" name="TextBox 10">
            <a:extLst>
              <a:ext uri="{FF2B5EF4-FFF2-40B4-BE49-F238E27FC236}">
                <a16:creationId xmlns:a16="http://schemas.microsoft.com/office/drawing/2014/main" id="{9090D885-DD41-4026-ADF2-B35F66BB6D3F}"/>
              </a:ext>
            </a:extLst>
          </p:cNvPr>
          <p:cNvSpPr txBox="1"/>
          <p:nvPr/>
        </p:nvSpPr>
        <p:spPr>
          <a:xfrm>
            <a:off x="7303855" y="3428095"/>
            <a:ext cx="603050" cy="276999"/>
          </a:xfrm>
          <a:prstGeom prst="rect">
            <a:avLst/>
          </a:prstGeom>
          <a:noFill/>
        </p:spPr>
        <p:txBody>
          <a:bodyPr wrap="none" rtlCol="0">
            <a:spAutoFit/>
          </a:bodyPr>
          <a:lstStyle/>
          <a:p>
            <a:r>
              <a:rPr lang="en-US" sz="1200" dirty="0"/>
              <a:t>mp41</a:t>
            </a:r>
          </a:p>
        </p:txBody>
      </p:sp>
      <p:sp>
        <p:nvSpPr>
          <p:cNvPr id="12" name="TextBox 11">
            <a:extLst>
              <a:ext uri="{FF2B5EF4-FFF2-40B4-BE49-F238E27FC236}">
                <a16:creationId xmlns:a16="http://schemas.microsoft.com/office/drawing/2014/main" id="{C8DEF177-5E85-4FE1-A550-FF5254DC3292}"/>
              </a:ext>
            </a:extLst>
          </p:cNvPr>
          <p:cNvSpPr txBox="1"/>
          <p:nvPr/>
        </p:nvSpPr>
        <p:spPr>
          <a:xfrm>
            <a:off x="9570444" y="2340587"/>
            <a:ext cx="603050" cy="276999"/>
          </a:xfrm>
          <a:prstGeom prst="rect">
            <a:avLst/>
          </a:prstGeom>
          <a:noFill/>
        </p:spPr>
        <p:txBody>
          <a:bodyPr wrap="none" rtlCol="0">
            <a:spAutoFit/>
          </a:bodyPr>
          <a:lstStyle/>
          <a:p>
            <a:r>
              <a:rPr lang="en-US" sz="1200" dirty="0"/>
              <a:t>mp34</a:t>
            </a:r>
          </a:p>
        </p:txBody>
      </p:sp>
      <p:sp>
        <p:nvSpPr>
          <p:cNvPr id="13" name="TextBox 12">
            <a:extLst>
              <a:ext uri="{FF2B5EF4-FFF2-40B4-BE49-F238E27FC236}">
                <a16:creationId xmlns:a16="http://schemas.microsoft.com/office/drawing/2014/main" id="{80689EDB-9C58-4949-83B1-C885E0630B51}"/>
              </a:ext>
            </a:extLst>
          </p:cNvPr>
          <p:cNvSpPr txBox="1"/>
          <p:nvPr/>
        </p:nvSpPr>
        <p:spPr>
          <a:xfrm>
            <a:off x="11093538" y="3428094"/>
            <a:ext cx="603050" cy="276999"/>
          </a:xfrm>
          <a:prstGeom prst="rect">
            <a:avLst/>
          </a:prstGeom>
          <a:noFill/>
        </p:spPr>
        <p:txBody>
          <a:bodyPr wrap="none" rtlCol="0">
            <a:spAutoFit/>
          </a:bodyPr>
          <a:lstStyle/>
          <a:p>
            <a:r>
              <a:rPr lang="en-US" sz="1200" dirty="0"/>
              <a:t>mp23</a:t>
            </a:r>
          </a:p>
        </p:txBody>
      </p:sp>
      <p:sp>
        <p:nvSpPr>
          <p:cNvPr id="14" name="TextBox 13">
            <a:extLst>
              <a:ext uri="{FF2B5EF4-FFF2-40B4-BE49-F238E27FC236}">
                <a16:creationId xmlns:a16="http://schemas.microsoft.com/office/drawing/2014/main" id="{B0258413-972B-4A79-A48A-91ECEEF7EB12}"/>
              </a:ext>
            </a:extLst>
          </p:cNvPr>
          <p:cNvSpPr txBox="1"/>
          <p:nvPr/>
        </p:nvSpPr>
        <p:spPr>
          <a:xfrm>
            <a:off x="8240765" y="4850001"/>
            <a:ext cx="603050" cy="276999"/>
          </a:xfrm>
          <a:prstGeom prst="rect">
            <a:avLst/>
          </a:prstGeom>
          <a:noFill/>
        </p:spPr>
        <p:txBody>
          <a:bodyPr wrap="none" rtlCol="0">
            <a:spAutoFit/>
          </a:bodyPr>
          <a:lstStyle/>
          <a:p>
            <a:r>
              <a:rPr lang="en-US" sz="1200" dirty="0"/>
              <a:t>mp12</a:t>
            </a:r>
          </a:p>
        </p:txBody>
      </p:sp>
      <p:sp>
        <p:nvSpPr>
          <p:cNvPr id="16" name="Oval 15">
            <a:extLst>
              <a:ext uri="{FF2B5EF4-FFF2-40B4-BE49-F238E27FC236}">
                <a16:creationId xmlns:a16="http://schemas.microsoft.com/office/drawing/2014/main" id="{3F1621F1-1BF8-458E-AD67-8BB142661562}"/>
              </a:ext>
            </a:extLst>
          </p:cNvPr>
          <p:cNvSpPr/>
          <p:nvPr/>
        </p:nvSpPr>
        <p:spPr>
          <a:xfrm>
            <a:off x="9689718" y="2199102"/>
            <a:ext cx="766363"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8892D2F-E213-48F6-9DCF-DEAF97104AA0}"/>
              </a:ext>
            </a:extLst>
          </p:cNvPr>
          <p:cNvCxnSpPr>
            <a:cxnSpLocks/>
          </p:cNvCxnSpPr>
          <p:nvPr/>
        </p:nvCxnSpPr>
        <p:spPr>
          <a:xfrm>
            <a:off x="7810604" y="3673564"/>
            <a:ext cx="3282934" cy="3152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6B45455-908C-437E-9BF2-33FC4ED3CD47}"/>
              </a:ext>
            </a:extLst>
          </p:cNvPr>
          <p:cNvSpPr/>
          <p:nvPr/>
        </p:nvSpPr>
        <p:spPr>
          <a:xfrm>
            <a:off x="248356" y="6230181"/>
            <a:ext cx="10363200" cy="369332"/>
          </a:xfrm>
          <a:prstGeom prst="rect">
            <a:avLst/>
          </a:prstGeom>
        </p:spPr>
        <p:txBody>
          <a:bodyPr wrap="square">
            <a:spAutoFit/>
          </a:bodyPr>
          <a:lstStyle/>
          <a:p>
            <a:r>
              <a:rPr lang="en-US" dirty="0">
                <a:solidFill>
                  <a:schemeClr val="accent1">
                    <a:lumMod val="40000"/>
                    <a:lumOff val="60000"/>
                  </a:schemeClr>
                </a:solidFill>
              </a:rPr>
              <a:t>en.wikipedia.org/wiki/</a:t>
            </a:r>
            <a:r>
              <a:rPr lang="en-US" dirty="0" err="1">
                <a:solidFill>
                  <a:schemeClr val="accent1">
                    <a:lumMod val="40000"/>
                    <a:lumOff val="60000"/>
                  </a:schemeClr>
                </a:solidFill>
              </a:rPr>
              <a:t>Distance_from_a_point_to_a_line#Line_defined_by_two_points</a:t>
            </a:r>
            <a:r>
              <a:rPr lang="en-US" dirty="0">
                <a:solidFill>
                  <a:schemeClr val="accent1">
                    <a:lumMod val="40000"/>
                    <a:lumOff val="60000"/>
                  </a:schemeClr>
                </a:solidFill>
              </a:rPr>
              <a:t>.</a:t>
            </a:r>
            <a:endParaRPr lang="en-US" sz="2800" dirty="0">
              <a:solidFill>
                <a:schemeClr val="accent1">
                  <a:lumMod val="40000"/>
                  <a:lumOff val="60000"/>
                </a:schemeClr>
              </a:solidFill>
            </a:endParaRPr>
          </a:p>
        </p:txBody>
      </p:sp>
      <p:pic>
        <p:nvPicPr>
          <p:cNvPr id="19" name="Picture 18">
            <a:extLst>
              <a:ext uri="{FF2B5EF4-FFF2-40B4-BE49-F238E27FC236}">
                <a16:creationId xmlns:a16="http://schemas.microsoft.com/office/drawing/2014/main" id="{E0D54868-DC03-45F3-9A54-41EC6F142783}"/>
              </a:ext>
            </a:extLst>
          </p:cNvPr>
          <p:cNvPicPr>
            <a:picLocks noChangeAspect="1"/>
          </p:cNvPicPr>
          <p:nvPr/>
        </p:nvPicPr>
        <p:blipFill>
          <a:blip r:embed="rId3"/>
          <a:stretch>
            <a:fillRect/>
          </a:stretch>
        </p:blipFill>
        <p:spPr>
          <a:xfrm>
            <a:off x="1326852" y="3806535"/>
            <a:ext cx="4457302" cy="491840"/>
          </a:xfrm>
          <a:prstGeom prst="rect">
            <a:avLst/>
          </a:prstGeom>
        </p:spPr>
      </p:pic>
      <p:cxnSp>
        <p:nvCxnSpPr>
          <p:cNvPr id="21" name="Straight Connector 20">
            <a:extLst>
              <a:ext uri="{FF2B5EF4-FFF2-40B4-BE49-F238E27FC236}">
                <a16:creationId xmlns:a16="http://schemas.microsoft.com/office/drawing/2014/main" id="{8764D76C-E979-4306-9C42-475A940B800A}"/>
              </a:ext>
            </a:extLst>
          </p:cNvPr>
          <p:cNvCxnSpPr>
            <a:cxnSpLocks/>
            <a:stCxn id="10" idx="2"/>
          </p:cNvCxnSpPr>
          <p:nvPr/>
        </p:nvCxnSpPr>
        <p:spPr>
          <a:xfrm flipV="1">
            <a:off x="9454718" y="2651688"/>
            <a:ext cx="643650" cy="105340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04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5. Calculate </a:t>
            </a:r>
            <a:r>
              <a:rPr lang="en-US" dirty="0" err="1"/>
              <a:t>ARa</a:t>
            </a:r>
            <a:r>
              <a:rPr lang="en-US" dirty="0"/>
              <a:t> by finding the maximum</a:t>
            </a:r>
            <a:br>
              <a:rPr lang="en-US" dirty="0"/>
            </a:br>
            <a:r>
              <a:rPr lang="en-US" dirty="0"/>
              <a:t>value between h1/h2 and h2/h1.</a:t>
            </a:r>
          </a:p>
          <a:p>
            <a:pPr marL="0" indent="0">
              <a:buNone/>
            </a:pPr>
            <a:endParaRPr lang="en-US" dirty="0"/>
          </a:p>
          <a:p>
            <a:pPr marL="0" indent="0">
              <a:buNone/>
            </a:pPr>
            <a:r>
              <a:rPr lang="en-US" dirty="0"/>
              <a:t>	max( h1/h2, h2/h1 )</a:t>
            </a:r>
            <a:endParaRPr lang="en-US" sz="2800" dirty="0"/>
          </a:p>
        </p:txBody>
      </p:sp>
      <p:pic>
        <p:nvPicPr>
          <p:cNvPr id="5" name="Picture 4">
            <a:extLst>
              <a:ext uri="{FF2B5EF4-FFF2-40B4-BE49-F238E27FC236}">
                <a16:creationId xmlns:a16="http://schemas.microsoft.com/office/drawing/2014/main" id="{2EC86EA5-EA8E-4E48-BC69-EEFC7BC45727}"/>
              </a:ext>
            </a:extLst>
          </p:cNvPr>
          <p:cNvPicPr>
            <a:picLocks noChangeAspect="1"/>
          </p:cNvPicPr>
          <p:nvPr/>
        </p:nvPicPr>
        <p:blipFill rotWithShape="1">
          <a:blip r:embed="rId2"/>
          <a:srcRect l="14999" t="15751" r="52751" b="48832"/>
          <a:stretch/>
        </p:blipFill>
        <p:spPr>
          <a:xfrm>
            <a:off x="6173292" y="2233204"/>
            <a:ext cx="5341046" cy="3146663"/>
          </a:xfrm>
          <a:prstGeom prst="rect">
            <a:avLst/>
          </a:prstGeom>
        </p:spPr>
      </p:pic>
      <p:sp>
        <p:nvSpPr>
          <p:cNvPr id="6" name="TextBox 5">
            <a:extLst>
              <a:ext uri="{FF2B5EF4-FFF2-40B4-BE49-F238E27FC236}">
                <a16:creationId xmlns:a16="http://schemas.microsoft.com/office/drawing/2014/main" id="{7C92B776-271A-4DC9-AA31-BE514AF228D1}"/>
              </a:ext>
            </a:extLst>
          </p:cNvPr>
          <p:cNvSpPr txBox="1"/>
          <p:nvPr/>
        </p:nvSpPr>
        <p:spPr>
          <a:xfrm>
            <a:off x="9219718" y="3428096"/>
            <a:ext cx="470000" cy="276999"/>
          </a:xfrm>
          <a:prstGeom prst="rect">
            <a:avLst/>
          </a:prstGeom>
          <a:noFill/>
        </p:spPr>
        <p:txBody>
          <a:bodyPr wrap="square" rtlCol="0">
            <a:spAutoFit/>
          </a:bodyPr>
          <a:lstStyle/>
          <a:p>
            <a:r>
              <a:rPr lang="en-US" sz="1200" dirty="0"/>
              <a:t>p</a:t>
            </a:r>
          </a:p>
        </p:txBody>
      </p:sp>
      <p:sp>
        <p:nvSpPr>
          <p:cNvPr id="7" name="TextBox 6">
            <a:extLst>
              <a:ext uri="{FF2B5EF4-FFF2-40B4-BE49-F238E27FC236}">
                <a16:creationId xmlns:a16="http://schemas.microsoft.com/office/drawing/2014/main" id="{364CA0C7-BB0F-4340-8DD8-6E9BE738D267}"/>
              </a:ext>
            </a:extLst>
          </p:cNvPr>
          <p:cNvSpPr txBox="1"/>
          <p:nvPr/>
        </p:nvSpPr>
        <p:spPr>
          <a:xfrm>
            <a:off x="7303855" y="3428095"/>
            <a:ext cx="603050" cy="276999"/>
          </a:xfrm>
          <a:prstGeom prst="rect">
            <a:avLst/>
          </a:prstGeom>
          <a:noFill/>
        </p:spPr>
        <p:txBody>
          <a:bodyPr wrap="none" rtlCol="0">
            <a:spAutoFit/>
          </a:bodyPr>
          <a:lstStyle/>
          <a:p>
            <a:r>
              <a:rPr lang="en-US" sz="1200" dirty="0"/>
              <a:t>mp41</a:t>
            </a:r>
          </a:p>
        </p:txBody>
      </p:sp>
      <p:sp>
        <p:nvSpPr>
          <p:cNvPr id="8" name="TextBox 7">
            <a:extLst>
              <a:ext uri="{FF2B5EF4-FFF2-40B4-BE49-F238E27FC236}">
                <a16:creationId xmlns:a16="http://schemas.microsoft.com/office/drawing/2014/main" id="{36552832-03DE-4216-91A6-8EBF670CB30E}"/>
              </a:ext>
            </a:extLst>
          </p:cNvPr>
          <p:cNvSpPr txBox="1"/>
          <p:nvPr/>
        </p:nvSpPr>
        <p:spPr>
          <a:xfrm>
            <a:off x="9570444" y="2340587"/>
            <a:ext cx="603050" cy="276999"/>
          </a:xfrm>
          <a:prstGeom prst="rect">
            <a:avLst/>
          </a:prstGeom>
          <a:noFill/>
        </p:spPr>
        <p:txBody>
          <a:bodyPr wrap="none" rtlCol="0">
            <a:spAutoFit/>
          </a:bodyPr>
          <a:lstStyle/>
          <a:p>
            <a:r>
              <a:rPr lang="en-US" sz="1200" dirty="0"/>
              <a:t>mp34</a:t>
            </a:r>
          </a:p>
        </p:txBody>
      </p:sp>
      <p:sp>
        <p:nvSpPr>
          <p:cNvPr id="9" name="TextBox 8">
            <a:extLst>
              <a:ext uri="{FF2B5EF4-FFF2-40B4-BE49-F238E27FC236}">
                <a16:creationId xmlns:a16="http://schemas.microsoft.com/office/drawing/2014/main" id="{034FA0A5-F773-471D-A628-83EA8A6E517E}"/>
              </a:ext>
            </a:extLst>
          </p:cNvPr>
          <p:cNvSpPr txBox="1"/>
          <p:nvPr/>
        </p:nvSpPr>
        <p:spPr>
          <a:xfrm>
            <a:off x="11093538" y="3428094"/>
            <a:ext cx="603050" cy="276999"/>
          </a:xfrm>
          <a:prstGeom prst="rect">
            <a:avLst/>
          </a:prstGeom>
          <a:noFill/>
        </p:spPr>
        <p:txBody>
          <a:bodyPr wrap="none" rtlCol="0">
            <a:spAutoFit/>
          </a:bodyPr>
          <a:lstStyle/>
          <a:p>
            <a:r>
              <a:rPr lang="en-US" sz="1200" dirty="0"/>
              <a:t>mp23</a:t>
            </a:r>
          </a:p>
        </p:txBody>
      </p:sp>
      <p:sp>
        <p:nvSpPr>
          <p:cNvPr id="10" name="TextBox 9">
            <a:extLst>
              <a:ext uri="{FF2B5EF4-FFF2-40B4-BE49-F238E27FC236}">
                <a16:creationId xmlns:a16="http://schemas.microsoft.com/office/drawing/2014/main" id="{A83C79A1-DF6D-42A4-8088-ABA98CB6EC4A}"/>
              </a:ext>
            </a:extLst>
          </p:cNvPr>
          <p:cNvSpPr txBox="1"/>
          <p:nvPr/>
        </p:nvSpPr>
        <p:spPr>
          <a:xfrm>
            <a:off x="8240765" y="4850001"/>
            <a:ext cx="603050" cy="276999"/>
          </a:xfrm>
          <a:prstGeom prst="rect">
            <a:avLst/>
          </a:prstGeom>
          <a:noFill/>
        </p:spPr>
        <p:txBody>
          <a:bodyPr wrap="none" rtlCol="0">
            <a:spAutoFit/>
          </a:bodyPr>
          <a:lstStyle/>
          <a:p>
            <a:r>
              <a:rPr lang="en-US" sz="1200" dirty="0"/>
              <a:t>mp12</a:t>
            </a:r>
          </a:p>
        </p:txBody>
      </p:sp>
      <p:sp>
        <p:nvSpPr>
          <p:cNvPr id="14" name="Title 1">
            <a:extLst>
              <a:ext uri="{FF2B5EF4-FFF2-40B4-BE49-F238E27FC236}">
                <a16:creationId xmlns:a16="http://schemas.microsoft.com/office/drawing/2014/main" id="{C1D80ED5-9072-454D-BFBC-32DCFB2A2E88}"/>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ARa</a:t>
            </a:r>
            <a:r>
              <a:rPr lang="en-US" dirty="0"/>
              <a:t> (p. 114-5)</a:t>
            </a:r>
          </a:p>
        </p:txBody>
      </p:sp>
    </p:spTree>
    <p:extLst>
      <p:ext uri="{BB962C8B-B14F-4D97-AF65-F5344CB8AC3E}">
        <p14:creationId xmlns:p14="http://schemas.microsoft.com/office/powerpoint/2010/main" val="1677359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a:t>
            </a:r>
            <a:r>
              <a:rPr lang="en-US" dirty="0" err="1"/>
              <a:t>AR</a:t>
            </a:r>
            <a:r>
              <a:rPr lang="en-US" sz="4400" dirty="0" err="1"/>
              <a:t>b</a:t>
            </a:r>
            <a:endParaRPr lang="en-US" dirty="0"/>
          </a:p>
        </p:txBody>
      </p:sp>
      <p:sp>
        <p:nvSpPr>
          <p:cNvPr id="5" name="Text Placeholder 4"/>
          <p:cNvSpPr>
            <a:spLocks noGrp="1"/>
          </p:cNvSpPr>
          <p:nvPr>
            <p:ph type="body" idx="1"/>
          </p:nvPr>
        </p:nvSpPr>
        <p:spPr/>
        <p:txBody>
          <a:bodyPr/>
          <a:lstStyle/>
          <a:p>
            <a:r>
              <a:rPr lang="en-US" dirty="0"/>
              <a:t>Aspect ratio, according to Figure 5(b)</a:t>
            </a:r>
          </a:p>
        </p:txBody>
      </p:sp>
    </p:spTree>
    <p:extLst>
      <p:ext uri="{BB962C8B-B14F-4D97-AF65-F5344CB8AC3E}">
        <p14:creationId xmlns:p14="http://schemas.microsoft.com/office/powerpoint/2010/main" val="1723301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103120"/>
            <a:ext cx="10058400" cy="3931920"/>
          </a:xfrm>
        </p:spPr>
        <p:txBody>
          <a:bodyPr>
            <a:normAutofit/>
          </a:bodyPr>
          <a:lstStyle/>
          <a:p>
            <a:pPr marL="0" indent="0">
              <a:buNone/>
            </a:pPr>
            <a:r>
              <a:rPr lang="en-US" dirty="0"/>
              <a:t>1. Calculate h1 which is the</a:t>
            </a:r>
          </a:p>
          <a:p>
            <a:pPr marL="0" indent="0">
              <a:buNone/>
            </a:pPr>
            <a:r>
              <a:rPr lang="en-US" dirty="0"/>
              <a:t>(Euclidean) distance between the </a:t>
            </a:r>
          </a:p>
          <a:p>
            <a:pPr marL="0" indent="0">
              <a:buNone/>
            </a:pPr>
            <a:r>
              <a:rPr lang="en-US" u="sng" dirty="0"/>
              <a:t>two points</a:t>
            </a:r>
            <a:r>
              <a:rPr lang="en-US" dirty="0"/>
              <a:t> p0 and mp34.</a:t>
            </a:r>
          </a:p>
          <a:p>
            <a:pPr marL="0" indent="0">
              <a:buNone/>
            </a:pPr>
            <a:endParaRPr lang="en-US" dirty="0"/>
          </a:p>
          <a:p>
            <a:pPr marL="0" indent="0">
              <a:buNone/>
            </a:pPr>
            <a:br>
              <a:rPr lang="en-US" dirty="0"/>
            </a:br>
            <a:br>
              <a:rPr lang="en-US" dirty="0"/>
            </a:br>
            <a:r>
              <a:rPr lang="en-US" dirty="0"/>
              <a:t>In this case,</a:t>
            </a:r>
            <a:br>
              <a:rPr lang="en-US" dirty="0"/>
            </a:br>
            <a:r>
              <a:rPr lang="en-US" dirty="0"/>
              <a:t>     sqrt((mp34.x – p0.x)^2 + </a:t>
            </a:r>
            <a:br>
              <a:rPr lang="en-US" dirty="0"/>
            </a:br>
            <a:r>
              <a:rPr lang="en-US" dirty="0"/>
              <a:t>            (mp34.y – p0.x)^2)</a:t>
            </a:r>
            <a:br>
              <a:rPr lang="en-US" dirty="0"/>
            </a:br>
            <a:endParaRPr lang="en-US" dirty="0"/>
          </a:p>
        </p:txBody>
      </p:sp>
      <p:sp>
        <p:nvSpPr>
          <p:cNvPr id="5" name="Title 1">
            <a:extLst>
              <a:ext uri="{FF2B5EF4-FFF2-40B4-BE49-F238E27FC236}">
                <a16:creationId xmlns:a16="http://schemas.microsoft.com/office/drawing/2014/main" id="{C3A019AB-DD77-4542-A9FE-D9B2374E8C68}"/>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ARb</a:t>
            </a:r>
            <a:r>
              <a:rPr lang="en-US" dirty="0"/>
              <a:t> (p. 114-5)</a:t>
            </a:r>
          </a:p>
        </p:txBody>
      </p:sp>
      <p:sp>
        <p:nvSpPr>
          <p:cNvPr id="12" name="AutoShape 6" descr="{\mathrm  {d}}({\mathbf  {p}},{\mathbf  {q}})={\sqrt  {(q_{1}-p_{1})^{2}+(q_{2}-p_{2})^{2}}}.">
            <a:extLst>
              <a:ext uri="{FF2B5EF4-FFF2-40B4-BE49-F238E27FC236}">
                <a16:creationId xmlns:a16="http://schemas.microsoft.com/office/drawing/2014/main" id="{02AE90F1-6C72-4FA7-B2E8-5DEB37EBF3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E72ED0A1-59B3-43AF-8161-177B81561A73}"/>
              </a:ext>
            </a:extLst>
          </p:cNvPr>
          <p:cNvPicPr>
            <a:picLocks noChangeAspect="1"/>
          </p:cNvPicPr>
          <p:nvPr/>
        </p:nvPicPr>
        <p:blipFill>
          <a:blip r:embed="rId2"/>
          <a:stretch>
            <a:fillRect/>
          </a:stretch>
        </p:blipFill>
        <p:spPr>
          <a:xfrm>
            <a:off x="1386307" y="3429405"/>
            <a:ext cx="3992012" cy="611155"/>
          </a:xfrm>
          <a:prstGeom prst="rect">
            <a:avLst/>
          </a:prstGeom>
        </p:spPr>
      </p:pic>
      <p:sp>
        <p:nvSpPr>
          <p:cNvPr id="17" name="Rectangle 16">
            <a:extLst>
              <a:ext uri="{FF2B5EF4-FFF2-40B4-BE49-F238E27FC236}">
                <a16:creationId xmlns:a16="http://schemas.microsoft.com/office/drawing/2014/main" id="{D45BD7F2-0E61-4A37-A18C-F0ED24A262C7}"/>
              </a:ext>
            </a:extLst>
          </p:cNvPr>
          <p:cNvSpPr/>
          <p:nvPr/>
        </p:nvSpPr>
        <p:spPr>
          <a:xfrm>
            <a:off x="262374" y="6177960"/>
            <a:ext cx="7258099" cy="369332"/>
          </a:xfrm>
          <a:prstGeom prst="rect">
            <a:avLst/>
          </a:prstGeom>
        </p:spPr>
        <p:txBody>
          <a:bodyPr wrap="square">
            <a:spAutoFit/>
          </a:bodyPr>
          <a:lstStyle/>
          <a:p>
            <a:r>
              <a:rPr lang="en-US" dirty="0">
                <a:solidFill>
                  <a:schemeClr val="accent1">
                    <a:lumMod val="40000"/>
                    <a:lumOff val="60000"/>
                  </a:schemeClr>
                </a:solidFill>
              </a:rPr>
              <a:t>en.wikipedia.org/wiki/</a:t>
            </a:r>
            <a:r>
              <a:rPr lang="en-US" dirty="0" err="1">
                <a:solidFill>
                  <a:schemeClr val="accent1">
                    <a:lumMod val="40000"/>
                    <a:lumOff val="60000"/>
                  </a:schemeClr>
                </a:solidFill>
              </a:rPr>
              <a:t>Euclidean_distance#Two_dimensions</a:t>
            </a:r>
            <a:r>
              <a:rPr lang="en-US" dirty="0">
                <a:solidFill>
                  <a:schemeClr val="accent1">
                    <a:lumMod val="40000"/>
                    <a:lumOff val="60000"/>
                  </a:schemeClr>
                </a:solidFill>
              </a:rPr>
              <a:t>.</a:t>
            </a:r>
          </a:p>
        </p:txBody>
      </p:sp>
      <p:sp>
        <p:nvSpPr>
          <p:cNvPr id="4" name="TextBox 3">
            <a:extLst>
              <a:ext uri="{FF2B5EF4-FFF2-40B4-BE49-F238E27FC236}">
                <a16:creationId xmlns:a16="http://schemas.microsoft.com/office/drawing/2014/main" id="{13A9A0E0-3589-4855-812D-212AD64288F5}"/>
              </a:ext>
            </a:extLst>
          </p:cNvPr>
          <p:cNvSpPr txBox="1"/>
          <p:nvPr/>
        </p:nvSpPr>
        <p:spPr>
          <a:xfrm>
            <a:off x="1066800" y="1542854"/>
            <a:ext cx="9237260" cy="646331"/>
          </a:xfrm>
          <a:prstGeom prst="rect">
            <a:avLst/>
          </a:prstGeom>
          <a:noFill/>
        </p:spPr>
        <p:txBody>
          <a:bodyPr wrap="square" rtlCol="0">
            <a:spAutoFit/>
          </a:bodyPr>
          <a:lstStyle/>
          <a:p>
            <a:r>
              <a:rPr lang="en-US" dirty="0">
                <a:solidFill>
                  <a:schemeClr val="accent1">
                    <a:lumMod val="40000"/>
                    <a:lumOff val="60000"/>
                  </a:schemeClr>
                </a:solidFill>
              </a:rPr>
              <a:t>Assuming previous steps were followed </a:t>
            </a:r>
            <a:br>
              <a:rPr lang="en-US" dirty="0">
                <a:solidFill>
                  <a:schemeClr val="accent1">
                    <a:lumMod val="40000"/>
                    <a:lumOff val="60000"/>
                  </a:schemeClr>
                </a:solidFill>
              </a:rPr>
            </a:br>
            <a:r>
              <a:rPr lang="en-US" dirty="0">
                <a:solidFill>
                  <a:schemeClr val="accent1">
                    <a:lumMod val="40000"/>
                    <a:lumOff val="60000"/>
                  </a:schemeClr>
                </a:solidFill>
              </a:rPr>
              <a:t>(calculated midpoints, centroid)</a:t>
            </a:r>
          </a:p>
        </p:txBody>
      </p:sp>
      <p:pic>
        <p:nvPicPr>
          <p:cNvPr id="26" name="Picture 25">
            <a:extLst>
              <a:ext uri="{FF2B5EF4-FFF2-40B4-BE49-F238E27FC236}">
                <a16:creationId xmlns:a16="http://schemas.microsoft.com/office/drawing/2014/main" id="{68A198B0-6EF5-4508-AC7E-92D7187386C0}"/>
              </a:ext>
            </a:extLst>
          </p:cNvPr>
          <p:cNvPicPr>
            <a:picLocks noChangeAspect="1"/>
          </p:cNvPicPr>
          <p:nvPr/>
        </p:nvPicPr>
        <p:blipFill rotWithShape="1">
          <a:blip r:embed="rId3"/>
          <a:srcRect l="14999" t="56145" r="52751" b="2844"/>
          <a:stretch/>
        </p:blipFill>
        <p:spPr>
          <a:xfrm>
            <a:off x="6248400" y="1706663"/>
            <a:ext cx="5357055" cy="3654425"/>
          </a:xfrm>
          <a:prstGeom prst="rect">
            <a:avLst/>
          </a:prstGeom>
        </p:spPr>
      </p:pic>
      <p:sp>
        <p:nvSpPr>
          <p:cNvPr id="28" name="TextBox 27">
            <a:extLst>
              <a:ext uri="{FF2B5EF4-FFF2-40B4-BE49-F238E27FC236}">
                <a16:creationId xmlns:a16="http://schemas.microsoft.com/office/drawing/2014/main" id="{BED85B3A-BC43-4B07-8306-690868BD7A1C}"/>
              </a:ext>
            </a:extLst>
          </p:cNvPr>
          <p:cNvSpPr txBox="1"/>
          <p:nvPr/>
        </p:nvSpPr>
        <p:spPr>
          <a:xfrm>
            <a:off x="9262719" y="3165524"/>
            <a:ext cx="470000" cy="276999"/>
          </a:xfrm>
          <a:prstGeom prst="rect">
            <a:avLst/>
          </a:prstGeom>
          <a:noFill/>
        </p:spPr>
        <p:txBody>
          <a:bodyPr wrap="square" rtlCol="0">
            <a:spAutoFit/>
          </a:bodyPr>
          <a:lstStyle/>
          <a:p>
            <a:r>
              <a:rPr lang="en-US" sz="1200" dirty="0"/>
              <a:t>p</a:t>
            </a:r>
          </a:p>
        </p:txBody>
      </p:sp>
      <p:sp>
        <p:nvSpPr>
          <p:cNvPr id="29" name="TextBox 28">
            <a:extLst>
              <a:ext uri="{FF2B5EF4-FFF2-40B4-BE49-F238E27FC236}">
                <a16:creationId xmlns:a16="http://schemas.microsoft.com/office/drawing/2014/main" id="{B590D27C-8CA6-43A1-8B6C-0326CA17E05C}"/>
              </a:ext>
            </a:extLst>
          </p:cNvPr>
          <p:cNvSpPr txBox="1"/>
          <p:nvPr/>
        </p:nvSpPr>
        <p:spPr>
          <a:xfrm>
            <a:off x="7317035" y="3242562"/>
            <a:ext cx="603050" cy="276999"/>
          </a:xfrm>
          <a:prstGeom prst="rect">
            <a:avLst/>
          </a:prstGeom>
          <a:noFill/>
        </p:spPr>
        <p:txBody>
          <a:bodyPr wrap="square" rtlCol="0">
            <a:spAutoFit/>
          </a:bodyPr>
          <a:lstStyle/>
          <a:p>
            <a:r>
              <a:rPr lang="en-US" sz="1200" dirty="0"/>
              <a:t>mp41</a:t>
            </a:r>
          </a:p>
        </p:txBody>
      </p:sp>
      <p:sp>
        <p:nvSpPr>
          <p:cNvPr id="30" name="TextBox 29">
            <a:extLst>
              <a:ext uri="{FF2B5EF4-FFF2-40B4-BE49-F238E27FC236}">
                <a16:creationId xmlns:a16="http://schemas.microsoft.com/office/drawing/2014/main" id="{715489E1-7BBE-4FC4-BE6F-E441B48E7517}"/>
              </a:ext>
            </a:extLst>
          </p:cNvPr>
          <p:cNvSpPr txBox="1"/>
          <p:nvPr/>
        </p:nvSpPr>
        <p:spPr>
          <a:xfrm>
            <a:off x="10138275" y="2194915"/>
            <a:ext cx="603050" cy="276999"/>
          </a:xfrm>
          <a:prstGeom prst="rect">
            <a:avLst/>
          </a:prstGeom>
          <a:noFill/>
        </p:spPr>
        <p:txBody>
          <a:bodyPr wrap="square" rtlCol="0">
            <a:spAutoFit/>
          </a:bodyPr>
          <a:lstStyle/>
          <a:p>
            <a:r>
              <a:rPr lang="en-US" sz="1200" dirty="0"/>
              <a:t>mp34</a:t>
            </a:r>
          </a:p>
        </p:txBody>
      </p:sp>
      <p:sp>
        <p:nvSpPr>
          <p:cNvPr id="31" name="TextBox 30">
            <a:extLst>
              <a:ext uri="{FF2B5EF4-FFF2-40B4-BE49-F238E27FC236}">
                <a16:creationId xmlns:a16="http://schemas.microsoft.com/office/drawing/2014/main" id="{0D13C9D1-586F-4828-98CD-132ECAE621F2}"/>
              </a:ext>
            </a:extLst>
          </p:cNvPr>
          <p:cNvSpPr txBox="1"/>
          <p:nvPr/>
        </p:nvSpPr>
        <p:spPr>
          <a:xfrm>
            <a:off x="11141788" y="3266907"/>
            <a:ext cx="603050" cy="276999"/>
          </a:xfrm>
          <a:prstGeom prst="rect">
            <a:avLst/>
          </a:prstGeom>
          <a:noFill/>
        </p:spPr>
        <p:txBody>
          <a:bodyPr wrap="square" rtlCol="0">
            <a:spAutoFit/>
          </a:bodyPr>
          <a:lstStyle/>
          <a:p>
            <a:r>
              <a:rPr lang="en-US" sz="1200" dirty="0"/>
              <a:t>mp23</a:t>
            </a:r>
          </a:p>
        </p:txBody>
      </p:sp>
      <p:sp>
        <p:nvSpPr>
          <p:cNvPr id="32" name="TextBox 31">
            <a:extLst>
              <a:ext uri="{FF2B5EF4-FFF2-40B4-BE49-F238E27FC236}">
                <a16:creationId xmlns:a16="http://schemas.microsoft.com/office/drawing/2014/main" id="{C8D7F23F-6BF9-44A4-93B8-31DC52FA373D}"/>
              </a:ext>
            </a:extLst>
          </p:cNvPr>
          <p:cNvSpPr txBox="1"/>
          <p:nvPr/>
        </p:nvSpPr>
        <p:spPr>
          <a:xfrm>
            <a:off x="8214696" y="4644891"/>
            <a:ext cx="603050" cy="276999"/>
          </a:xfrm>
          <a:prstGeom prst="rect">
            <a:avLst/>
          </a:prstGeom>
          <a:noFill/>
        </p:spPr>
        <p:txBody>
          <a:bodyPr wrap="square" rtlCol="0">
            <a:spAutoFit/>
          </a:bodyPr>
          <a:lstStyle/>
          <a:p>
            <a:r>
              <a:rPr lang="en-US" sz="1200" dirty="0"/>
              <a:t>mp12</a:t>
            </a:r>
          </a:p>
        </p:txBody>
      </p:sp>
      <p:sp>
        <p:nvSpPr>
          <p:cNvPr id="33" name="Oval 32">
            <a:extLst>
              <a:ext uri="{FF2B5EF4-FFF2-40B4-BE49-F238E27FC236}">
                <a16:creationId xmlns:a16="http://schemas.microsoft.com/office/drawing/2014/main" id="{40D34908-4E72-4153-8348-05BD2ED67AFD}"/>
              </a:ext>
            </a:extLst>
          </p:cNvPr>
          <p:cNvSpPr/>
          <p:nvPr/>
        </p:nvSpPr>
        <p:spPr>
          <a:xfrm>
            <a:off x="9107936" y="3102539"/>
            <a:ext cx="769186"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4" name="Oval 33">
            <a:extLst>
              <a:ext uri="{FF2B5EF4-FFF2-40B4-BE49-F238E27FC236}">
                <a16:creationId xmlns:a16="http://schemas.microsoft.com/office/drawing/2014/main" id="{B59D3737-44E0-41AE-8FA8-59C9D0C74DFD}"/>
              </a:ext>
            </a:extLst>
          </p:cNvPr>
          <p:cNvSpPr/>
          <p:nvPr/>
        </p:nvSpPr>
        <p:spPr>
          <a:xfrm>
            <a:off x="9686943" y="2005937"/>
            <a:ext cx="766363"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551E9EF-DF82-4BA3-B4B2-6A54C8468C58}"/>
              </a:ext>
            </a:extLst>
          </p:cNvPr>
          <p:cNvCxnSpPr>
            <a:cxnSpLocks/>
          </p:cNvCxnSpPr>
          <p:nvPr/>
        </p:nvCxnSpPr>
        <p:spPr>
          <a:xfrm flipV="1">
            <a:off x="9488683" y="2503511"/>
            <a:ext cx="581441" cy="10160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913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103120"/>
            <a:ext cx="10058400" cy="4241236"/>
          </a:xfrm>
        </p:spPr>
        <p:txBody>
          <a:bodyPr>
            <a:normAutofit/>
          </a:bodyPr>
          <a:lstStyle/>
          <a:p>
            <a:pPr marL="0" indent="0">
              <a:buNone/>
            </a:pPr>
            <a:r>
              <a:rPr lang="en-US" dirty="0"/>
              <a:t>2. Calculate h2 which is the</a:t>
            </a:r>
          </a:p>
          <a:p>
            <a:pPr marL="0" indent="0">
              <a:buNone/>
            </a:pPr>
            <a:r>
              <a:rPr lang="en-US" dirty="0"/>
              <a:t>distance </a:t>
            </a:r>
            <a:r>
              <a:rPr lang="en-US" u="sng" dirty="0"/>
              <a:t>between the point</a:t>
            </a:r>
            <a:r>
              <a:rPr lang="en-US" dirty="0"/>
              <a:t> mp41 </a:t>
            </a:r>
          </a:p>
          <a:p>
            <a:pPr marL="0" indent="0">
              <a:buNone/>
            </a:pPr>
            <a:r>
              <a:rPr lang="en-US" u="sng" dirty="0"/>
              <a:t>and the line</a:t>
            </a:r>
            <a:r>
              <a:rPr lang="en-US" dirty="0"/>
              <a:t> formed by mp12 and</a:t>
            </a:r>
          </a:p>
          <a:p>
            <a:pPr marL="0" indent="0">
              <a:buNone/>
            </a:pPr>
            <a:r>
              <a:rPr lang="en-US" dirty="0"/>
              <a:t>mp34.</a:t>
            </a:r>
            <a:br>
              <a:rPr lang="en-US" dirty="0"/>
            </a:br>
            <a:endParaRPr lang="en-US" dirty="0"/>
          </a:p>
          <a:p>
            <a:pPr marL="0" indent="0">
              <a:buNone/>
            </a:pPr>
            <a:br>
              <a:rPr lang="en-US" dirty="0"/>
            </a:br>
            <a:br>
              <a:rPr lang="en-US" dirty="0"/>
            </a:br>
            <a:br>
              <a:rPr lang="en-US" dirty="0"/>
            </a:br>
            <a:br>
              <a:rPr lang="en-US" dirty="0"/>
            </a:br>
            <a:r>
              <a:rPr lang="en-US" dirty="0"/>
              <a:t>In this case,     </a:t>
            </a:r>
          </a:p>
          <a:p>
            <a:pPr marL="0" indent="0">
              <a:buNone/>
            </a:pPr>
            <a:r>
              <a:rPr lang="en-US" sz="1600" u="sng" dirty="0"/>
              <a:t>| (mp34.y – mp12.y)mp41.x – (mp34.x – mp12.x)mp41.y + mp34.x*mp12.y – mp34.y*mp12.x |</a:t>
            </a:r>
            <a:br>
              <a:rPr lang="en-US" sz="1600" u="sng" dirty="0"/>
            </a:br>
            <a:r>
              <a:rPr lang="en-US" sz="1600" dirty="0"/>
              <a:t> 		  sqrt((mp34.y – mp12.y)^2 + (mp34.x – mp12.x)^2)</a:t>
            </a:r>
            <a:br>
              <a:rPr lang="en-US" dirty="0"/>
            </a:br>
            <a:endParaRPr lang="en-US" dirty="0"/>
          </a:p>
        </p:txBody>
      </p:sp>
      <p:sp>
        <p:nvSpPr>
          <p:cNvPr id="9" name="AutoShape 6" descr="{\mathrm  {d}}({\mathbf  {p}},{\mathbf  {q}})={\sqrt  {(q_{1}-p_{1})^{2}+(q_{2}-p_{2})^{2}}}.">
            <a:extLst>
              <a:ext uri="{FF2B5EF4-FFF2-40B4-BE49-F238E27FC236}">
                <a16:creationId xmlns:a16="http://schemas.microsoft.com/office/drawing/2014/main" id="{BF3214C7-8122-428F-B9AD-17F601015E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6B45455-908C-437E-9BF2-33FC4ED3CD47}"/>
              </a:ext>
            </a:extLst>
          </p:cNvPr>
          <p:cNvSpPr/>
          <p:nvPr/>
        </p:nvSpPr>
        <p:spPr>
          <a:xfrm>
            <a:off x="248356" y="6230181"/>
            <a:ext cx="10363200" cy="369332"/>
          </a:xfrm>
          <a:prstGeom prst="rect">
            <a:avLst/>
          </a:prstGeom>
        </p:spPr>
        <p:txBody>
          <a:bodyPr wrap="square">
            <a:spAutoFit/>
          </a:bodyPr>
          <a:lstStyle/>
          <a:p>
            <a:r>
              <a:rPr lang="en-US" dirty="0">
                <a:solidFill>
                  <a:schemeClr val="accent1">
                    <a:lumMod val="40000"/>
                    <a:lumOff val="60000"/>
                  </a:schemeClr>
                </a:solidFill>
              </a:rPr>
              <a:t>en.wikipedia.org/wiki/</a:t>
            </a:r>
            <a:r>
              <a:rPr lang="en-US" dirty="0" err="1">
                <a:solidFill>
                  <a:schemeClr val="accent1">
                    <a:lumMod val="40000"/>
                    <a:lumOff val="60000"/>
                  </a:schemeClr>
                </a:solidFill>
              </a:rPr>
              <a:t>Distance_from_a_point_to_a_line#Line_defined_by_two_points</a:t>
            </a:r>
            <a:r>
              <a:rPr lang="en-US" dirty="0">
                <a:solidFill>
                  <a:schemeClr val="accent1">
                    <a:lumMod val="40000"/>
                    <a:lumOff val="60000"/>
                  </a:schemeClr>
                </a:solidFill>
              </a:rPr>
              <a:t>.</a:t>
            </a:r>
            <a:endParaRPr lang="en-US" sz="2800" dirty="0">
              <a:solidFill>
                <a:schemeClr val="accent1">
                  <a:lumMod val="40000"/>
                  <a:lumOff val="60000"/>
                </a:schemeClr>
              </a:solidFill>
            </a:endParaRPr>
          </a:p>
        </p:txBody>
      </p:sp>
      <p:pic>
        <p:nvPicPr>
          <p:cNvPr id="19" name="Picture 18">
            <a:extLst>
              <a:ext uri="{FF2B5EF4-FFF2-40B4-BE49-F238E27FC236}">
                <a16:creationId xmlns:a16="http://schemas.microsoft.com/office/drawing/2014/main" id="{E0D54868-DC03-45F3-9A54-41EC6F142783}"/>
              </a:ext>
            </a:extLst>
          </p:cNvPr>
          <p:cNvPicPr>
            <a:picLocks noChangeAspect="1"/>
          </p:cNvPicPr>
          <p:nvPr/>
        </p:nvPicPr>
        <p:blipFill>
          <a:blip r:embed="rId2"/>
          <a:stretch>
            <a:fillRect/>
          </a:stretch>
        </p:blipFill>
        <p:spPr>
          <a:xfrm>
            <a:off x="1326852" y="3806535"/>
            <a:ext cx="4457302" cy="491840"/>
          </a:xfrm>
          <a:prstGeom prst="rect">
            <a:avLst/>
          </a:prstGeom>
        </p:spPr>
      </p:pic>
      <p:sp>
        <p:nvSpPr>
          <p:cNvPr id="20" name="Title 1">
            <a:extLst>
              <a:ext uri="{FF2B5EF4-FFF2-40B4-BE49-F238E27FC236}">
                <a16:creationId xmlns:a16="http://schemas.microsoft.com/office/drawing/2014/main" id="{35891936-D7D1-4423-85E4-F41775501E31}"/>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ARb</a:t>
            </a:r>
            <a:r>
              <a:rPr lang="en-US" dirty="0"/>
              <a:t> (p. 114-5)</a:t>
            </a:r>
          </a:p>
        </p:txBody>
      </p:sp>
      <p:pic>
        <p:nvPicPr>
          <p:cNvPr id="31" name="Picture 30">
            <a:extLst>
              <a:ext uri="{FF2B5EF4-FFF2-40B4-BE49-F238E27FC236}">
                <a16:creationId xmlns:a16="http://schemas.microsoft.com/office/drawing/2014/main" id="{846EDD3D-DA52-4EFE-AAD7-CAC6D48D5872}"/>
              </a:ext>
            </a:extLst>
          </p:cNvPr>
          <p:cNvPicPr>
            <a:picLocks noChangeAspect="1"/>
          </p:cNvPicPr>
          <p:nvPr/>
        </p:nvPicPr>
        <p:blipFill rotWithShape="1">
          <a:blip r:embed="rId3"/>
          <a:srcRect l="14999" t="56145" r="52751" b="2844"/>
          <a:stretch/>
        </p:blipFill>
        <p:spPr>
          <a:xfrm>
            <a:off x="6248400" y="1706663"/>
            <a:ext cx="5357055" cy="3654425"/>
          </a:xfrm>
          <a:prstGeom prst="rect">
            <a:avLst/>
          </a:prstGeom>
        </p:spPr>
      </p:pic>
      <p:sp>
        <p:nvSpPr>
          <p:cNvPr id="32" name="TextBox 31">
            <a:extLst>
              <a:ext uri="{FF2B5EF4-FFF2-40B4-BE49-F238E27FC236}">
                <a16:creationId xmlns:a16="http://schemas.microsoft.com/office/drawing/2014/main" id="{B583C21A-6CCD-4869-8041-DF3936B37672}"/>
              </a:ext>
            </a:extLst>
          </p:cNvPr>
          <p:cNvSpPr txBox="1"/>
          <p:nvPr/>
        </p:nvSpPr>
        <p:spPr>
          <a:xfrm>
            <a:off x="9262719" y="3165524"/>
            <a:ext cx="470000" cy="276999"/>
          </a:xfrm>
          <a:prstGeom prst="rect">
            <a:avLst/>
          </a:prstGeom>
          <a:noFill/>
        </p:spPr>
        <p:txBody>
          <a:bodyPr wrap="square" rtlCol="0">
            <a:spAutoFit/>
          </a:bodyPr>
          <a:lstStyle/>
          <a:p>
            <a:r>
              <a:rPr lang="en-US" sz="1200" dirty="0"/>
              <a:t>p</a:t>
            </a:r>
          </a:p>
        </p:txBody>
      </p:sp>
      <p:sp>
        <p:nvSpPr>
          <p:cNvPr id="33" name="TextBox 32">
            <a:extLst>
              <a:ext uri="{FF2B5EF4-FFF2-40B4-BE49-F238E27FC236}">
                <a16:creationId xmlns:a16="http://schemas.microsoft.com/office/drawing/2014/main" id="{A8F44CA6-312E-471A-ABC3-FE11DAEE3EE4}"/>
              </a:ext>
            </a:extLst>
          </p:cNvPr>
          <p:cNvSpPr txBox="1"/>
          <p:nvPr/>
        </p:nvSpPr>
        <p:spPr>
          <a:xfrm>
            <a:off x="7317035" y="3242562"/>
            <a:ext cx="603050" cy="276999"/>
          </a:xfrm>
          <a:prstGeom prst="rect">
            <a:avLst/>
          </a:prstGeom>
          <a:noFill/>
        </p:spPr>
        <p:txBody>
          <a:bodyPr wrap="square" rtlCol="0">
            <a:spAutoFit/>
          </a:bodyPr>
          <a:lstStyle/>
          <a:p>
            <a:r>
              <a:rPr lang="en-US" sz="1200" dirty="0"/>
              <a:t>mp41</a:t>
            </a:r>
          </a:p>
        </p:txBody>
      </p:sp>
      <p:sp>
        <p:nvSpPr>
          <p:cNvPr id="34" name="TextBox 33">
            <a:extLst>
              <a:ext uri="{FF2B5EF4-FFF2-40B4-BE49-F238E27FC236}">
                <a16:creationId xmlns:a16="http://schemas.microsoft.com/office/drawing/2014/main" id="{25983ADA-1E0B-489E-AB21-CAE182846A3A}"/>
              </a:ext>
            </a:extLst>
          </p:cNvPr>
          <p:cNvSpPr txBox="1"/>
          <p:nvPr/>
        </p:nvSpPr>
        <p:spPr>
          <a:xfrm>
            <a:off x="10138275" y="2194915"/>
            <a:ext cx="603050" cy="276999"/>
          </a:xfrm>
          <a:prstGeom prst="rect">
            <a:avLst/>
          </a:prstGeom>
          <a:noFill/>
        </p:spPr>
        <p:txBody>
          <a:bodyPr wrap="square" rtlCol="0">
            <a:spAutoFit/>
          </a:bodyPr>
          <a:lstStyle/>
          <a:p>
            <a:r>
              <a:rPr lang="en-US" sz="1200" dirty="0"/>
              <a:t>mp34</a:t>
            </a:r>
          </a:p>
        </p:txBody>
      </p:sp>
      <p:sp>
        <p:nvSpPr>
          <p:cNvPr id="35" name="TextBox 34">
            <a:extLst>
              <a:ext uri="{FF2B5EF4-FFF2-40B4-BE49-F238E27FC236}">
                <a16:creationId xmlns:a16="http://schemas.microsoft.com/office/drawing/2014/main" id="{DF9875A0-D474-428B-9820-C9C6C6C76347}"/>
              </a:ext>
            </a:extLst>
          </p:cNvPr>
          <p:cNvSpPr txBox="1"/>
          <p:nvPr/>
        </p:nvSpPr>
        <p:spPr>
          <a:xfrm>
            <a:off x="11141788" y="3266907"/>
            <a:ext cx="603050" cy="276999"/>
          </a:xfrm>
          <a:prstGeom prst="rect">
            <a:avLst/>
          </a:prstGeom>
          <a:noFill/>
        </p:spPr>
        <p:txBody>
          <a:bodyPr wrap="square" rtlCol="0">
            <a:spAutoFit/>
          </a:bodyPr>
          <a:lstStyle/>
          <a:p>
            <a:r>
              <a:rPr lang="en-US" sz="1200" dirty="0"/>
              <a:t>mp23</a:t>
            </a:r>
          </a:p>
        </p:txBody>
      </p:sp>
      <p:sp>
        <p:nvSpPr>
          <p:cNvPr id="36" name="TextBox 35">
            <a:extLst>
              <a:ext uri="{FF2B5EF4-FFF2-40B4-BE49-F238E27FC236}">
                <a16:creationId xmlns:a16="http://schemas.microsoft.com/office/drawing/2014/main" id="{0092AA2F-745C-484B-9374-D2EF946A1658}"/>
              </a:ext>
            </a:extLst>
          </p:cNvPr>
          <p:cNvSpPr txBox="1"/>
          <p:nvPr/>
        </p:nvSpPr>
        <p:spPr>
          <a:xfrm>
            <a:off x="8214696" y="4644891"/>
            <a:ext cx="603050" cy="276999"/>
          </a:xfrm>
          <a:prstGeom prst="rect">
            <a:avLst/>
          </a:prstGeom>
          <a:noFill/>
        </p:spPr>
        <p:txBody>
          <a:bodyPr wrap="square" rtlCol="0">
            <a:spAutoFit/>
          </a:bodyPr>
          <a:lstStyle/>
          <a:p>
            <a:r>
              <a:rPr lang="en-US" sz="1200" dirty="0"/>
              <a:t>mp12</a:t>
            </a:r>
          </a:p>
        </p:txBody>
      </p:sp>
      <p:sp>
        <p:nvSpPr>
          <p:cNvPr id="38" name="Oval 37">
            <a:extLst>
              <a:ext uri="{FF2B5EF4-FFF2-40B4-BE49-F238E27FC236}">
                <a16:creationId xmlns:a16="http://schemas.microsoft.com/office/drawing/2014/main" id="{AFD6D136-94C2-4211-9D93-F5699D4E2173}"/>
              </a:ext>
            </a:extLst>
          </p:cNvPr>
          <p:cNvSpPr/>
          <p:nvPr/>
        </p:nvSpPr>
        <p:spPr>
          <a:xfrm>
            <a:off x="7534469" y="3150808"/>
            <a:ext cx="766363" cy="73750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927BF53-885D-48A3-A0EC-AC8924F343E9}"/>
              </a:ext>
            </a:extLst>
          </p:cNvPr>
          <p:cNvCxnSpPr>
            <a:cxnSpLocks/>
          </p:cNvCxnSpPr>
          <p:nvPr/>
        </p:nvCxnSpPr>
        <p:spPr>
          <a:xfrm flipV="1">
            <a:off x="8817746" y="2503511"/>
            <a:ext cx="1252378" cy="21413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54F4FA-3005-467E-894C-AB109F83C328}"/>
              </a:ext>
            </a:extLst>
          </p:cNvPr>
          <p:cNvCxnSpPr>
            <a:cxnSpLocks/>
          </p:cNvCxnSpPr>
          <p:nvPr/>
        </p:nvCxnSpPr>
        <p:spPr>
          <a:xfrm flipH="1">
            <a:off x="7917650" y="3519561"/>
            <a:ext cx="15800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46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3. Calculate </a:t>
            </a:r>
            <a:r>
              <a:rPr lang="en-US" dirty="0" err="1"/>
              <a:t>ARb</a:t>
            </a:r>
            <a:r>
              <a:rPr lang="en-US" dirty="0"/>
              <a:t> by finding the maximum</a:t>
            </a:r>
            <a:br>
              <a:rPr lang="en-US" dirty="0"/>
            </a:br>
            <a:r>
              <a:rPr lang="en-US" dirty="0"/>
              <a:t>value between h1/h2 and h2/h1.</a:t>
            </a:r>
          </a:p>
          <a:p>
            <a:pPr marL="0" indent="0">
              <a:buNone/>
            </a:pPr>
            <a:endParaRPr lang="en-US" dirty="0"/>
          </a:p>
          <a:p>
            <a:pPr marL="0" indent="0">
              <a:buNone/>
            </a:pPr>
            <a:r>
              <a:rPr lang="en-US" dirty="0"/>
              <a:t>	max( h1/h2, h2/h1 )</a:t>
            </a:r>
            <a:endParaRPr lang="en-US" sz="2800" dirty="0"/>
          </a:p>
        </p:txBody>
      </p:sp>
      <p:sp>
        <p:nvSpPr>
          <p:cNvPr id="14" name="Title 1">
            <a:extLst>
              <a:ext uri="{FF2B5EF4-FFF2-40B4-BE49-F238E27FC236}">
                <a16:creationId xmlns:a16="http://schemas.microsoft.com/office/drawing/2014/main" id="{C1D80ED5-9072-454D-BFBC-32DCFB2A2E88}"/>
              </a:ext>
            </a:extLst>
          </p:cNvPr>
          <p:cNvSpPr txBox="1">
            <a:spLocks/>
          </p:cNvSpPr>
          <p:nvPr/>
        </p:nvSpPr>
        <p:spPr>
          <a:xfrm>
            <a:off x="374342" y="416584"/>
            <a:ext cx="7642194"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a:t>
            </a:r>
            <a:r>
              <a:rPr lang="en-US" dirty="0" err="1"/>
              <a:t>ARb</a:t>
            </a:r>
            <a:r>
              <a:rPr lang="en-US" dirty="0"/>
              <a:t> (p. 114-5)</a:t>
            </a:r>
          </a:p>
        </p:txBody>
      </p:sp>
      <p:sp>
        <p:nvSpPr>
          <p:cNvPr id="20" name="AutoShape 6" descr="{\mathrm  {d}}({\mathbf  {p}},{\mathbf  {q}})={\sqrt  {(q_{1}-p_{1})^{2}+(q_{2}-p_{2})^{2}}}.">
            <a:extLst>
              <a:ext uri="{FF2B5EF4-FFF2-40B4-BE49-F238E27FC236}">
                <a16:creationId xmlns:a16="http://schemas.microsoft.com/office/drawing/2014/main" id="{69612FF1-71FF-4DCC-B43D-8B219E05F7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a:extLst>
              <a:ext uri="{FF2B5EF4-FFF2-40B4-BE49-F238E27FC236}">
                <a16:creationId xmlns:a16="http://schemas.microsoft.com/office/drawing/2014/main" id="{8C348AB9-03CD-4B63-AA58-2C4A052A44F9}"/>
              </a:ext>
            </a:extLst>
          </p:cNvPr>
          <p:cNvPicPr>
            <a:picLocks noChangeAspect="1"/>
          </p:cNvPicPr>
          <p:nvPr/>
        </p:nvPicPr>
        <p:blipFill rotWithShape="1">
          <a:blip r:embed="rId2"/>
          <a:srcRect l="14999" t="56145" r="52751" b="2844"/>
          <a:stretch/>
        </p:blipFill>
        <p:spPr>
          <a:xfrm>
            <a:off x="6248400" y="1706663"/>
            <a:ext cx="5357055" cy="3654425"/>
          </a:xfrm>
          <a:prstGeom prst="rect">
            <a:avLst/>
          </a:prstGeom>
        </p:spPr>
      </p:pic>
      <p:sp>
        <p:nvSpPr>
          <p:cNvPr id="22" name="TextBox 21">
            <a:extLst>
              <a:ext uri="{FF2B5EF4-FFF2-40B4-BE49-F238E27FC236}">
                <a16:creationId xmlns:a16="http://schemas.microsoft.com/office/drawing/2014/main" id="{28A5984C-4E2F-4039-9872-159D942C8E6F}"/>
              </a:ext>
            </a:extLst>
          </p:cNvPr>
          <p:cNvSpPr txBox="1"/>
          <p:nvPr/>
        </p:nvSpPr>
        <p:spPr>
          <a:xfrm>
            <a:off x="9262719" y="3165524"/>
            <a:ext cx="470000" cy="276999"/>
          </a:xfrm>
          <a:prstGeom prst="rect">
            <a:avLst/>
          </a:prstGeom>
          <a:noFill/>
        </p:spPr>
        <p:txBody>
          <a:bodyPr wrap="square" rtlCol="0">
            <a:spAutoFit/>
          </a:bodyPr>
          <a:lstStyle/>
          <a:p>
            <a:r>
              <a:rPr lang="en-US" sz="1200" dirty="0"/>
              <a:t>p</a:t>
            </a:r>
          </a:p>
        </p:txBody>
      </p:sp>
      <p:sp>
        <p:nvSpPr>
          <p:cNvPr id="23" name="TextBox 22">
            <a:extLst>
              <a:ext uri="{FF2B5EF4-FFF2-40B4-BE49-F238E27FC236}">
                <a16:creationId xmlns:a16="http://schemas.microsoft.com/office/drawing/2014/main" id="{616A7243-2DF1-4E82-9DAB-50588B00CF1A}"/>
              </a:ext>
            </a:extLst>
          </p:cNvPr>
          <p:cNvSpPr txBox="1"/>
          <p:nvPr/>
        </p:nvSpPr>
        <p:spPr>
          <a:xfrm>
            <a:off x="7317035" y="3242562"/>
            <a:ext cx="603050" cy="276999"/>
          </a:xfrm>
          <a:prstGeom prst="rect">
            <a:avLst/>
          </a:prstGeom>
          <a:noFill/>
        </p:spPr>
        <p:txBody>
          <a:bodyPr wrap="square" rtlCol="0">
            <a:spAutoFit/>
          </a:bodyPr>
          <a:lstStyle/>
          <a:p>
            <a:r>
              <a:rPr lang="en-US" sz="1200" dirty="0"/>
              <a:t>mp41</a:t>
            </a:r>
          </a:p>
        </p:txBody>
      </p:sp>
      <p:sp>
        <p:nvSpPr>
          <p:cNvPr id="24" name="TextBox 23">
            <a:extLst>
              <a:ext uri="{FF2B5EF4-FFF2-40B4-BE49-F238E27FC236}">
                <a16:creationId xmlns:a16="http://schemas.microsoft.com/office/drawing/2014/main" id="{7E5D044D-978E-467D-8CC8-C45FC684AB4A}"/>
              </a:ext>
            </a:extLst>
          </p:cNvPr>
          <p:cNvSpPr txBox="1"/>
          <p:nvPr/>
        </p:nvSpPr>
        <p:spPr>
          <a:xfrm>
            <a:off x="10138275" y="2194915"/>
            <a:ext cx="603050" cy="276999"/>
          </a:xfrm>
          <a:prstGeom prst="rect">
            <a:avLst/>
          </a:prstGeom>
          <a:noFill/>
        </p:spPr>
        <p:txBody>
          <a:bodyPr wrap="square" rtlCol="0">
            <a:spAutoFit/>
          </a:bodyPr>
          <a:lstStyle/>
          <a:p>
            <a:r>
              <a:rPr lang="en-US" sz="1200" dirty="0"/>
              <a:t>mp34</a:t>
            </a:r>
          </a:p>
        </p:txBody>
      </p:sp>
      <p:sp>
        <p:nvSpPr>
          <p:cNvPr id="25" name="TextBox 24">
            <a:extLst>
              <a:ext uri="{FF2B5EF4-FFF2-40B4-BE49-F238E27FC236}">
                <a16:creationId xmlns:a16="http://schemas.microsoft.com/office/drawing/2014/main" id="{9A6E0449-4C03-4DED-A8BB-6D46C76923D4}"/>
              </a:ext>
            </a:extLst>
          </p:cNvPr>
          <p:cNvSpPr txBox="1"/>
          <p:nvPr/>
        </p:nvSpPr>
        <p:spPr>
          <a:xfrm>
            <a:off x="11141788" y="3266907"/>
            <a:ext cx="603050" cy="276999"/>
          </a:xfrm>
          <a:prstGeom prst="rect">
            <a:avLst/>
          </a:prstGeom>
          <a:noFill/>
        </p:spPr>
        <p:txBody>
          <a:bodyPr wrap="square" rtlCol="0">
            <a:spAutoFit/>
          </a:bodyPr>
          <a:lstStyle/>
          <a:p>
            <a:r>
              <a:rPr lang="en-US" sz="1200" dirty="0"/>
              <a:t>mp23</a:t>
            </a:r>
          </a:p>
        </p:txBody>
      </p:sp>
      <p:sp>
        <p:nvSpPr>
          <p:cNvPr id="26" name="TextBox 25">
            <a:extLst>
              <a:ext uri="{FF2B5EF4-FFF2-40B4-BE49-F238E27FC236}">
                <a16:creationId xmlns:a16="http://schemas.microsoft.com/office/drawing/2014/main" id="{6EA7285E-23C8-4C42-BDEB-0FBF219CC00D}"/>
              </a:ext>
            </a:extLst>
          </p:cNvPr>
          <p:cNvSpPr txBox="1"/>
          <p:nvPr/>
        </p:nvSpPr>
        <p:spPr>
          <a:xfrm>
            <a:off x="8214696" y="4644891"/>
            <a:ext cx="603050" cy="276999"/>
          </a:xfrm>
          <a:prstGeom prst="rect">
            <a:avLst/>
          </a:prstGeom>
          <a:noFill/>
        </p:spPr>
        <p:txBody>
          <a:bodyPr wrap="square" rtlCol="0">
            <a:spAutoFit/>
          </a:bodyPr>
          <a:lstStyle/>
          <a:p>
            <a:r>
              <a:rPr lang="en-US" sz="1200" dirty="0"/>
              <a:t>mp12</a:t>
            </a:r>
          </a:p>
        </p:txBody>
      </p:sp>
    </p:spTree>
    <p:extLst>
      <p:ext uri="{BB962C8B-B14F-4D97-AF65-F5344CB8AC3E}">
        <p14:creationId xmlns:p14="http://schemas.microsoft.com/office/powerpoint/2010/main" val="2768595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0576" y="2339969"/>
            <a:ext cx="9070848" cy="2587752"/>
          </a:xfrm>
        </p:spPr>
        <p:txBody>
          <a:bodyPr/>
          <a:lstStyle/>
          <a:p>
            <a:r>
              <a:rPr lang="en-US" dirty="0"/>
              <a:t>Calculate AR</a:t>
            </a:r>
          </a:p>
        </p:txBody>
      </p:sp>
    </p:spTree>
    <p:extLst>
      <p:ext uri="{BB962C8B-B14F-4D97-AF65-F5344CB8AC3E}">
        <p14:creationId xmlns:p14="http://schemas.microsoft.com/office/powerpoint/2010/main" val="1299869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4816"/>
            <a:ext cx="10058400" cy="2168629"/>
          </a:xfrm>
          <a:effectLst>
            <a:outerShdw blurRad="50800" dist="38100" dir="5400000" algn="t" rotWithShape="0">
              <a:prstClr val="black">
                <a:alpha val="40000"/>
              </a:prstClr>
            </a:outerShdw>
          </a:effectLst>
        </p:spPr>
        <p:txBody>
          <a:bodyPr>
            <a:normAutofit/>
          </a:bodyPr>
          <a:lstStyle/>
          <a:p>
            <a:pPr marL="0" indent="0" algn="ctr">
              <a:buNone/>
            </a:pPr>
            <a:r>
              <a:rPr lang="en-US" sz="2800" dirty="0"/>
              <a:t>Simply find the maximum between </a:t>
            </a:r>
            <a:r>
              <a:rPr lang="en-US" sz="2800" dirty="0" err="1"/>
              <a:t>ARa</a:t>
            </a:r>
            <a:r>
              <a:rPr lang="en-US" sz="2800" dirty="0"/>
              <a:t> and </a:t>
            </a:r>
            <a:r>
              <a:rPr lang="en-US" sz="2800" dirty="0" err="1"/>
              <a:t>ARb</a:t>
            </a:r>
            <a:r>
              <a:rPr lang="en-US" sz="2800" dirty="0"/>
              <a:t>. </a:t>
            </a:r>
            <a:br>
              <a:rPr lang="en-US" sz="2800" dirty="0"/>
            </a:br>
            <a:r>
              <a:rPr lang="en-US" sz="2800" dirty="0"/>
              <a:t>The maximum value will be your aspect ratio.</a:t>
            </a:r>
          </a:p>
          <a:p>
            <a:pPr algn="ctr"/>
            <a:endParaRPr lang="en-US" sz="2800" dirty="0"/>
          </a:p>
          <a:p>
            <a:pPr marL="0" indent="0" algn="ctr">
              <a:buNone/>
            </a:pPr>
            <a:r>
              <a:rPr lang="en-US" sz="2800" dirty="0"/>
              <a:t>AR = max( </a:t>
            </a:r>
            <a:r>
              <a:rPr lang="en-US" sz="2800" dirty="0" err="1"/>
              <a:t>ARa</a:t>
            </a:r>
            <a:r>
              <a:rPr lang="en-US" sz="2800" dirty="0"/>
              <a:t>, </a:t>
            </a:r>
            <a:r>
              <a:rPr lang="en-US" sz="2800" dirty="0" err="1"/>
              <a:t>ARb</a:t>
            </a:r>
            <a:r>
              <a:rPr lang="en-US" sz="2800" dirty="0"/>
              <a:t> )</a:t>
            </a:r>
          </a:p>
        </p:txBody>
      </p:sp>
      <p:sp>
        <p:nvSpPr>
          <p:cNvPr id="7" name="Title 3">
            <a:extLst>
              <a:ext uri="{FF2B5EF4-FFF2-40B4-BE49-F238E27FC236}">
                <a16:creationId xmlns:a16="http://schemas.microsoft.com/office/drawing/2014/main" id="{B0480E7A-86B7-40E6-BC0E-CE42438E44C6}"/>
              </a:ext>
            </a:extLst>
          </p:cNvPr>
          <p:cNvSpPr>
            <a:spLocks noGrp="1"/>
          </p:cNvSpPr>
          <p:nvPr>
            <p:ph type="title"/>
          </p:nvPr>
        </p:nvSpPr>
        <p:spPr>
          <a:xfrm>
            <a:off x="1066800" y="1184132"/>
            <a:ext cx="10058400" cy="1371600"/>
          </a:xfrm>
        </p:spPr>
        <p:style>
          <a:lnRef idx="1">
            <a:schemeClr val="accent2"/>
          </a:lnRef>
          <a:fillRef idx="2">
            <a:schemeClr val="accent2"/>
          </a:fillRef>
          <a:effectRef idx="1">
            <a:schemeClr val="accent2"/>
          </a:effectRef>
          <a:fontRef idx="minor">
            <a:schemeClr val="dk1"/>
          </a:fontRef>
        </p:style>
        <p:txBody>
          <a:bodyPr/>
          <a:lstStyle/>
          <a:p>
            <a:pPr algn="ctr"/>
            <a:r>
              <a:rPr lang="en-US" dirty="0"/>
              <a:t>Calculate AR</a:t>
            </a:r>
          </a:p>
        </p:txBody>
      </p:sp>
    </p:spTree>
    <p:extLst>
      <p:ext uri="{BB962C8B-B14F-4D97-AF65-F5344CB8AC3E}">
        <p14:creationId xmlns:p14="http://schemas.microsoft.com/office/powerpoint/2010/main" val="2261552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skew angle</a:t>
            </a:r>
          </a:p>
        </p:txBody>
      </p:sp>
      <p:sp>
        <p:nvSpPr>
          <p:cNvPr id="5" name="Text Placeholder 4"/>
          <p:cNvSpPr>
            <a:spLocks noGrp="1"/>
          </p:cNvSpPr>
          <p:nvPr>
            <p:ph type="body" idx="1"/>
          </p:nvPr>
        </p:nvSpPr>
        <p:spPr/>
        <p:txBody>
          <a:bodyPr/>
          <a:lstStyle/>
          <a:p>
            <a:r>
              <a:rPr lang="en-US" dirty="0"/>
              <a:t>Figure 7</a:t>
            </a:r>
          </a:p>
        </p:txBody>
      </p:sp>
    </p:spTree>
    <p:extLst>
      <p:ext uri="{BB962C8B-B14F-4D97-AF65-F5344CB8AC3E}">
        <p14:creationId xmlns:p14="http://schemas.microsoft.com/office/powerpoint/2010/main" val="23489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dirty="0"/>
              <a:t>A graph has four quadrants. I (top right), II (top left), III (bot left), IV (bot right).</a:t>
            </a:r>
          </a:p>
          <a:p>
            <a:r>
              <a:rPr lang="en-US" dirty="0"/>
              <a:t>The centroid of the quad is calculated, thus becoming the origin reference point to decipher where the other points lie.</a:t>
            </a:r>
          </a:p>
          <a:p>
            <a:pPr marL="0" indent="0">
              <a:buNone/>
            </a:pPr>
            <a:r>
              <a:rPr lang="en-US" dirty="0"/>
              <a:t>	(x1 + x2 + x3 + x4) / 4</a:t>
            </a:r>
            <a:br>
              <a:rPr lang="en-US" dirty="0"/>
            </a:br>
            <a:r>
              <a:rPr lang="en-US" dirty="0"/>
              <a:t>	(y1 + y2 + y3 + y4) / 4</a:t>
            </a:r>
            <a:br>
              <a:rPr lang="en-US" dirty="0"/>
            </a:br>
            <a:endParaRPr lang="en-US" dirty="0"/>
          </a:p>
          <a:p>
            <a:r>
              <a:rPr lang="en-US" dirty="0"/>
              <a:t>Once the centroid is calculated, cases </a:t>
            </a:r>
            <a:br>
              <a:rPr lang="en-US" dirty="0"/>
            </a:br>
            <a:r>
              <a:rPr lang="en-US" dirty="0"/>
              <a:t>are used to check:</a:t>
            </a:r>
          </a:p>
          <a:p>
            <a:pPr lvl="1"/>
            <a:r>
              <a:rPr lang="en-US" dirty="0">
                <a:solidFill>
                  <a:schemeClr val="tx2"/>
                </a:solidFill>
              </a:rPr>
              <a:t>To the right and above the centroid (I)</a:t>
            </a:r>
          </a:p>
          <a:p>
            <a:pPr lvl="1"/>
            <a:r>
              <a:rPr lang="en-US" dirty="0">
                <a:solidFill>
                  <a:schemeClr val="accent2"/>
                </a:solidFill>
              </a:rPr>
              <a:t>To the left and above the centroid (II)</a:t>
            </a:r>
          </a:p>
          <a:p>
            <a:pPr lvl="1"/>
            <a:r>
              <a:rPr lang="en-US" dirty="0">
                <a:solidFill>
                  <a:schemeClr val="accent4"/>
                </a:solidFill>
              </a:rPr>
              <a:t>To the left and below the centroid (III)</a:t>
            </a:r>
          </a:p>
          <a:p>
            <a:pPr lvl="1"/>
            <a:r>
              <a:rPr lang="en-US" dirty="0">
                <a:solidFill>
                  <a:schemeClr val="accent6"/>
                </a:solidFill>
              </a:rPr>
              <a:t>To the right and below the centroid (IV)</a:t>
            </a:r>
          </a:p>
          <a:p>
            <a:pPr marL="0" indent="0">
              <a:buNone/>
            </a:pPr>
            <a:endParaRPr lang="en-US" dirty="0"/>
          </a:p>
        </p:txBody>
      </p:sp>
      <p:cxnSp>
        <p:nvCxnSpPr>
          <p:cNvPr id="17" name="Straight Connector 16">
            <a:extLst>
              <a:ext uri="{FF2B5EF4-FFF2-40B4-BE49-F238E27FC236}">
                <a16:creationId xmlns:a16="http://schemas.microsoft.com/office/drawing/2014/main" id="{F15DD091-A476-4E67-B423-A89BFACF6ECA}"/>
              </a:ext>
            </a:extLst>
          </p:cNvPr>
          <p:cNvCxnSpPr>
            <a:cxnSpLocks/>
          </p:cNvCxnSpPr>
          <p:nvPr/>
        </p:nvCxnSpPr>
        <p:spPr>
          <a:xfrm>
            <a:off x="8827075" y="3103635"/>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24F8D3-4BDF-4D2F-B0D0-28B174AD34BB}"/>
              </a:ext>
            </a:extLst>
          </p:cNvPr>
          <p:cNvCxnSpPr>
            <a:cxnSpLocks/>
          </p:cNvCxnSpPr>
          <p:nvPr/>
        </p:nvCxnSpPr>
        <p:spPr>
          <a:xfrm flipH="1">
            <a:off x="7488132" y="4109475"/>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D359DC-0781-4F7A-89A4-7A5585EDBE3B}"/>
              </a:ext>
            </a:extLst>
          </p:cNvPr>
          <p:cNvSpPr txBox="1"/>
          <p:nvPr/>
        </p:nvSpPr>
        <p:spPr>
          <a:xfrm>
            <a:off x="7915941" y="3283388"/>
            <a:ext cx="653143" cy="646331"/>
          </a:xfrm>
          <a:prstGeom prst="rect">
            <a:avLst/>
          </a:prstGeom>
          <a:noFill/>
        </p:spPr>
        <p:txBody>
          <a:bodyPr wrap="square" rtlCol="0">
            <a:spAutoFit/>
          </a:bodyPr>
          <a:lstStyle/>
          <a:p>
            <a:r>
              <a:rPr lang="en-US" sz="3600" dirty="0">
                <a:solidFill>
                  <a:schemeClr val="accent2"/>
                </a:solidFill>
                <a:latin typeface="Bell MT" panose="02020503060305020303" pitchFamily="18" charset="0"/>
              </a:rPr>
              <a:t>II</a:t>
            </a:r>
          </a:p>
        </p:txBody>
      </p:sp>
      <p:sp>
        <p:nvSpPr>
          <p:cNvPr id="20" name="TextBox 19">
            <a:extLst>
              <a:ext uri="{FF2B5EF4-FFF2-40B4-BE49-F238E27FC236}">
                <a16:creationId xmlns:a16="http://schemas.microsoft.com/office/drawing/2014/main" id="{44F50D1E-6053-4945-90A1-06BE3A7317C0}"/>
              </a:ext>
            </a:extLst>
          </p:cNvPr>
          <p:cNvSpPr txBox="1"/>
          <p:nvPr/>
        </p:nvSpPr>
        <p:spPr>
          <a:xfrm>
            <a:off x="9343058" y="3283389"/>
            <a:ext cx="653143" cy="646331"/>
          </a:xfrm>
          <a:prstGeom prst="rect">
            <a:avLst/>
          </a:prstGeom>
          <a:noFill/>
        </p:spPr>
        <p:txBody>
          <a:bodyPr wrap="square" rtlCol="0">
            <a:spAutoFit/>
          </a:bodyPr>
          <a:lstStyle/>
          <a:p>
            <a:r>
              <a:rPr lang="en-US" sz="3600" dirty="0">
                <a:solidFill>
                  <a:schemeClr val="tx2"/>
                </a:solidFill>
                <a:latin typeface="Bell MT" panose="02020503060305020303" pitchFamily="18" charset="0"/>
              </a:rPr>
              <a:t>I</a:t>
            </a:r>
          </a:p>
        </p:txBody>
      </p:sp>
      <p:sp>
        <p:nvSpPr>
          <p:cNvPr id="21" name="TextBox 20">
            <a:extLst>
              <a:ext uri="{FF2B5EF4-FFF2-40B4-BE49-F238E27FC236}">
                <a16:creationId xmlns:a16="http://schemas.microsoft.com/office/drawing/2014/main" id="{C4132E1A-270C-459C-A84B-1F31A2E60345}"/>
              </a:ext>
            </a:extLst>
          </p:cNvPr>
          <p:cNvSpPr txBox="1"/>
          <p:nvPr/>
        </p:nvSpPr>
        <p:spPr>
          <a:xfrm>
            <a:off x="7858544" y="4377541"/>
            <a:ext cx="760911" cy="646331"/>
          </a:xfrm>
          <a:prstGeom prst="rect">
            <a:avLst/>
          </a:prstGeom>
          <a:noFill/>
        </p:spPr>
        <p:txBody>
          <a:bodyPr wrap="square" rtlCol="0">
            <a:spAutoFit/>
          </a:bodyPr>
          <a:lstStyle/>
          <a:p>
            <a:r>
              <a:rPr lang="en-US" sz="3600" dirty="0">
                <a:solidFill>
                  <a:schemeClr val="accent4"/>
                </a:solidFill>
                <a:latin typeface="Bell MT" panose="02020503060305020303" pitchFamily="18" charset="0"/>
              </a:rPr>
              <a:t>III</a:t>
            </a:r>
          </a:p>
        </p:txBody>
      </p:sp>
      <p:sp>
        <p:nvSpPr>
          <p:cNvPr id="22" name="TextBox 21">
            <a:extLst>
              <a:ext uri="{FF2B5EF4-FFF2-40B4-BE49-F238E27FC236}">
                <a16:creationId xmlns:a16="http://schemas.microsoft.com/office/drawing/2014/main" id="{5FFA8FFA-F552-4C37-83BD-F026A404EB07}"/>
              </a:ext>
            </a:extLst>
          </p:cNvPr>
          <p:cNvSpPr txBox="1"/>
          <p:nvPr/>
        </p:nvSpPr>
        <p:spPr>
          <a:xfrm>
            <a:off x="9211641" y="4377540"/>
            <a:ext cx="698861" cy="646331"/>
          </a:xfrm>
          <a:prstGeom prst="rect">
            <a:avLst/>
          </a:prstGeom>
          <a:noFill/>
        </p:spPr>
        <p:txBody>
          <a:bodyPr wrap="square" rtlCol="0">
            <a:spAutoFit/>
          </a:bodyPr>
          <a:lstStyle/>
          <a:p>
            <a:r>
              <a:rPr lang="en-US" sz="3600" dirty="0">
                <a:solidFill>
                  <a:schemeClr val="accent6"/>
                </a:solidFill>
                <a:latin typeface="Bell MT" panose="02020503060305020303" pitchFamily="18" charset="0"/>
              </a:rPr>
              <a:t>IV</a:t>
            </a:r>
          </a:p>
        </p:txBody>
      </p:sp>
      <p:sp>
        <p:nvSpPr>
          <p:cNvPr id="23" name="Oval 22">
            <a:extLst>
              <a:ext uri="{FF2B5EF4-FFF2-40B4-BE49-F238E27FC236}">
                <a16:creationId xmlns:a16="http://schemas.microsoft.com/office/drawing/2014/main" id="{A78ED7A6-FC90-4447-8320-C6BA648556FC}"/>
              </a:ext>
            </a:extLst>
          </p:cNvPr>
          <p:cNvSpPr/>
          <p:nvPr/>
        </p:nvSpPr>
        <p:spPr>
          <a:xfrm>
            <a:off x="8723264" y="3985101"/>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81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7749" t="15747" r="28003" b="31128"/>
          <a:stretch/>
        </p:blipFill>
        <p:spPr>
          <a:xfrm>
            <a:off x="6096000" y="2103120"/>
            <a:ext cx="5394960" cy="3474720"/>
          </a:xfrm>
          <a:prstGeom prst="rect">
            <a:avLst/>
          </a:prstGeom>
        </p:spPr>
      </p:pic>
      <p:sp>
        <p:nvSpPr>
          <p:cNvPr id="3" name="Content Placeholder 2"/>
          <p:cNvSpPr>
            <a:spLocks noGrp="1"/>
          </p:cNvSpPr>
          <p:nvPr>
            <p:ph idx="1"/>
          </p:nvPr>
        </p:nvSpPr>
        <p:spPr/>
        <p:txBody>
          <a:bodyPr/>
          <a:lstStyle/>
          <a:p>
            <a:pPr marL="0" indent="0">
              <a:buNone/>
            </a:pPr>
            <a:r>
              <a:rPr lang="en-US" dirty="0"/>
              <a:t>Calculate dot product to get the angle </a:t>
            </a:r>
          </a:p>
          <a:p>
            <a:pPr marL="0" indent="0">
              <a:buNone/>
            </a:pPr>
            <a:r>
              <a:rPr lang="en-US" dirty="0"/>
              <a:t>between two vectors.</a:t>
            </a:r>
          </a:p>
          <a:p>
            <a:pPr marL="0" indent="0">
              <a:buNone/>
            </a:pPr>
            <a:endParaRPr lang="en-US" dirty="0"/>
          </a:p>
          <a:p>
            <a:pPr marL="0" indent="0">
              <a:buNone/>
            </a:pPr>
            <a:r>
              <a:rPr lang="en-US" dirty="0"/>
              <a:t>1. Subtract p0 from mp23 and mp34 to </a:t>
            </a:r>
            <a:br>
              <a:rPr lang="en-US" dirty="0"/>
            </a:br>
            <a:r>
              <a:rPr lang="en-US" dirty="0"/>
              <a:t>yield vectors mp23’ and mp34’.</a:t>
            </a:r>
          </a:p>
        </p:txBody>
      </p:sp>
      <p:sp>
        <p:nvSpPr>
          <p:cNvPr id="6" name="Title 1">
            <a:extLst>
              <a:ext uri="{FF2B5EF4-FFF2-40B4-BE49-F238E27FC236}">
                <a16:creationId xmlns:a16="http://schemas.microsoft.com/office/drawing/2014/main" id="{F87B46D5-FBEB-45C2-9202-5F09BFF962AA}"/>
              </a:ext>
            </a:extLst>
          </p:cNvPr>
          <p:cNvSpPr txBox="1">
            <a:spLocks/>
          </p:cNvSpPr>
          <p:nvPr/>
        </p:nvSpPr>
        <p:spPr>
          <a:xfrm>
            <a:off x="374342" y="416584"/>
            <a:ext cx="7937146"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Skew Angle (p. 115)</a:t>
            </a:r>
          </a:p>
        </p:txBody>
      </p:sp>
      <p:sp>
        <p:nvSpPr>
          <p:cNvPr id="8" name="TextBox 7">
            <a:extLst>
              <a:ext uri="{FF2B5EF4-FFF2-40B4-BE49-F238E27FC236}">
                <a16:creationId xmlns:a16="http://schemas.microsoft.com/office/drawing/2014/main" id="{1270FFA3-CAED-4D11-AC09-A85A4CC0C9A3}"/>
              </a:ext>
            </a:extLst>
          </p:cNvPr>
          <p:cNvSpPr txBox="1"/>
          <p:nvPr/>
        </p:nvSpPr>
        <p:spPr>
          <a:xfrm>
            <a:off x="8817746" y="3543905"/>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9" name="TextBox 8">
            <a:extLst>
              <a:ext uri="{FF2B5EF4-FFF2-40B4-BE49-F238E27FC236}">
                <a16:creationId xmlns:a16="http://schemas.microsoft.com/office/drawing/2014/main" id="{C0C7B1C2-476A-45D2-8975-B36E477370F8}"/>
              </a:ext>
            </a:extLst>
          </p:cNvPr>
          <p:cNvSpPr txBox="1"/>
          <p:nvPr/>
        </p:nvSpPr>
        <p:spPr>
          <a:xfrm>
            <a:off x="6784773" y="3543906"/>
            <a:ext cx="603050" cy="276999"/>
          </a:xfrm>
          <a:prstGeom prst="rect">
            <a:avLst/>
          </a:prstGeom>
          <a:noFill/>
        </p:spPr>
        <p:txBody>
          <a:bodyPr wrap="square" rtlCol="0">
            <a:spAutoFit/>
          </a:bodyPr>
          <a:lstStyle/>
          <a:p>
            <a:r>
              <a:rPr lang="en-US" sz="1200" dirty="0"/>
              <a:t>mp41</a:t>
            </a:r>
          </a:p>
        </p:txBody>
      </p:sp>
      <p:sp>
        <p:nvSpPr>
          <p:cNvPr id="10" name="TextBox 9">
            <a:extLst>
              <a:ext uri="{FF2B5EF4-FFF2-40B4-BE49-F238E27FC236}">
                <a16:creationId xmlns:a16="http://schemas.microsoft.com/office/drawing/2014/main" id="{FFB7A8EC-C1C2-4ADD-8ECF-EAC5E1AD0A49}"/>
              </a:ext>
            </a:extLst>
          </p:cNvPr>
          <p:cNvSpPr txBox="1"/>
          <p:nvPr/>
        </p:nvSpPr>
        <p:spPr>
          <a:xfrm>
            <a:off x="9865320" y="2563405"/>
            <a:ext cx="603050" cy="276999"/>
          </a:xfrm>
          <a:prstGeom prst="rect">
            <a:avLst/>
          </a:prstGeom>
          <a:noFill/>
        </p:spPr>
        <p:txBody>
          <a:bodyPr wrap="square" rtlCol="0">
            <a:spAutoFit/>
          </a:bodyPr>
          <a:lstStyle/>
          <a:p>
            <a:r>
              <a:rPr lang="en-US" sz="1200" dirty="0"/>
              <a:t>mp34</a:t>
            </a:r>
          </a:p>
        </p:txBody>
      </p:sp>
      <p:sp>
        <p:nvSpPr>
          <p:cNvPr id="11" name="TextBox 10">
            <a:extLst>
              <a:ext uri="{FF2B5EF4-FFF2-40B4-BE49-F238E27FC236}">
                <a16:creationId xmlns:a16="http://schemas.microsoft.com/office/drawing/2014/main" id="{0C78BEFB-E944-48E8-8A2F-7E8E274052BB}"/>
              </a:ext>
            </a:extLst>
          </p:cNvPr>
          <p:cNvSpPr txBox="1"/>
          <p:nvPr/>
        </p:nvSpPr>
        <p:spPr>
          <a:xfrm>
            <a:off x="10958242" y="3701980"/>
            <a:ext cx="603050" cy="276999"/>
          </a:xfrm>
          <a:prstGeom prst="rect">
            <a:avLst/>
          </a:prstGeom>
          <a:noFill/>
        </p:spPr>
        <p:txBody>
          <a:bodyPr wrap="square" rtlCol="0">
            <a:spAutoFit/>
          </a:bodyPr>
          <a:lstStyle/>
          <a:p>
            <a:r>
              <a:rPr lang="en-US" sz="1200" dirty="0"/>
              <a:t>mp23</a:t>
            </a:r>
          </a:p>
        </p:txBody>
      </p:sp>
      <p:sp>
        <p:nvSpPr>
          <p:cNvPr id="12" name="TextBox 11">
            <a:extLst>
              <a:ext uri="{FF2B5EF4-FFF2-40B4-BE49-F238E27FC236}">
                <a16:creationId xmlns:a16="http://schemas.microsoft.com/office/drawing/2014/main" id="{6E5DF95A-B825-4DF9-AD85-F93F2D9A32E0}"/>
              </a:ext>
            </a:extLst>
          </p:cNvPr>
          <p:cNvSpPr txBox="1"/>
          <p:nvPr/>
        </p:nvSpPr>
        <p:spPr>
          <a:xfrm>
            <a:off x="8214696" y="4984690"/>
            <a:ext cx="603050" cy="276999"/>
          </a:xfrm>
          <a:prstGeom prst="rect">
            <a:avLst/>
          </a:prstGeom>
          <a:noFill/>
        </p:spPr>
        <p:txBody>
          <a:bodyPr wrap="square" rtlCol="0">
            <a:spAutoFit/>
          </a:bodyPr>
          <a:lstStyle/>
          <a:p>
            <a:r>
              <a:rPr lang="en-US" sz="1200" dirty="0"/>
              <a:t>mp12</a:t>
            </a:r>
          </a:p>
        </p:txBody>
      </p:sp>
      <p:sp>
        <p:nvSpPr>
          <p:cNvPr id="13" name="Oval 12">
            <a:extLst>
              <a:ext uri="{FF2B5EF4-FFF2-40B4-BE49-F238E27FC236}">
                <a16:creationId xmlns:a16="http://schemas.microsoft.com/office/drawing/2014/main" id="{7DC59520-BDFC-44D8-BFDE-1D1E261FA7F6}"/>
              </a:ext>
            </a:extLst>
          </p:cNvPr>
          <p:cNvSpPr/>
          <p:nvPr/>
        </p:nvSpPr>
        <p:spPr>
          <a:xfrm>
            <a:off x="10328390" y="3588772"/>
            <a:ext cx="831976" cy="7804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FB506B36-8693-42A0-B7D9-F09660747B4D}"/>
              </a:ext>
            </a:extLst>
          </p:cNvPr>
          <p:cNvSpPr/>
          <p:nvPr/>
        </p:nvSpPr>
        <p:spPr>
          <a:xfrm>
            <a:off x="9449332" y="2450197"/>
            <a:ext cx="831976" cy="7804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A8B4394-6A6D-4192-AE17-603981F96DE3}"/>
              </a:ext>
            </a:extLst>
          </p:cNvPr>
          <p:cNvSpPr/>
          <p:nvPr/>
        </p:nvSpPr>
        <p:spPr>
          <a:xfrm>
            <a:off x="8765500" y="3430697"/>
            <a:ext cx="831976" cy="7804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186660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Calculate dot product to get the angle </a:t>
            </a:r>
          </a:p>
          <a:p>
            <a:pPr marL="0" indent="0">
              <a:buNone/>
            </a:pPr>
            <a:r>
              <a:rPr lang="en-US" dirty="0"/>
              <a:t>between two vectors.</a:t>
            </a:r>
          </a:p>
          <a:p>
            <a:pPr marL="0" indent="0">
              <a:buNone/>
            </a:pPr>
            <a:endParaRPr lang="en-US" dirty="0"/>
          </a:p>
          <a:p>
            <a:pPr marL="0" indent="0">
              <a:buNone/>
            </a:pPr>
            <a:r>
              <a:rPr lang="en-US" dirty="0"/>
              <a:t>2. Calculate dot product</a:t>
            </a:r>
            <a:br>
              <a:rPr lang="en-US" dirty="0"/>
            </a:br>
            <a:br>
              <a:rPr lang="en-US" dirty="0"/>
            </a:br>
            <a:br>
              <a:rPr lang="en-US" dirty="0"/>
            </a:br>
            <a:br>
              <a:rPr lang="en-US" dirty="0"/>
            </a:br>
            <a:br>
              <a:rPr lang="en-US" dirty="0"/>
            </a:br>
            <a:r>
              <a:rPr lang="en-US" dirty="0"/>
              <a:t>In this case,</a:t>
            </a:r>
            <a:br>
              <a:rPr lang="en-US" dirty="0"/>
            </a:br>
            <a:r>
              <a:rPr lang="en-US" dirty="0"/>
              <a:t>     mp23’.x * mp34’.x + mp23’.y * mp34’.y</a:t>
            </a:r>
            <a:br>
              <a:rPr lang="en-US" dirty="0"/>
            </a:br>
            <a:r>
              <a:rPr lang="en-US" dirty="0"/>
              <a:t>     </a:t>
            </a:r>
            <a:br>
              <a:rPr lang="en-US" dirty="0"/>
            </a:br>
            <a:endParaRPr lang="en-US" dirty="0"/>
          </a:p>
        </p:txBody>
      </p:sp>
      <p:sp>
        <p:nvSpPr>
          <p:cNvPr id="6" name="Title 1">
            <a:extLst>
              <a:ext uri="{FF2B5EF4-FFF2-40B4-BE49-F238E27FC236}">
                <a16:creationId xmlns:a16="http://schemas.microsoft.com/office/drawing/2014/main" id="{F87B46D5-FBEB-45C2-9202-5F09BFF962AA}"/>
              </a:ext>
            </a:extLst>
          </p:cNvPr>
          <p:cNvSpPr txBox="1">
            <a:spLocks/>
          </p:cNvSpPr>
          <p:nvPr/>
        </p:nvSpPr>
        <p:spPr>
          <a:xfrm>
            <a:off x="374342" y="416584"/>
            <a:ext cx="7937146"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Skew Angle (p. 115)</a:t>
            </a:r>
          </a:p>
        </p:txBody>
      </p:sp>
      <p:pic>
        <p:nvPicPr>
          <p:cNvPr id="7" name="Picture 6">
            <a:extLst>
              <a:ext uri="{FF2B5EF4-FFF2-40B4-BE49-F238E27FC236}">
                <a16:creationId xmlns:a16="http://schemas.microsoft.com/office/drawing/2014/main" id="{64841956-D714-45B9-A87A-FDD2764788BF}"/>
              </a:ext>
            </a:extLst>
          </p:cNvPr>
          <p:cNvPicPr>
            <a:picLocks noChangeAspect="1"/>
          </p:cNvPicPr>
          <p:nvPr/>
        </p:nvPicPr>
        <p:blipFill rotWithShape="1">
          <a:blip r:embed="rId2"/>
          <a:srcRect l="27749" t="15747" r="28003" b="31128"/>
          <a:stretch/>
        </p:blipFill>
        <p:spPr>
          <a:xfrm>
            <a:off x="6096000" y="2103120"/>
            <a:ext cx="5394960" cy="3474720"/>
          </a:xfrm>
          <a:prstGeom prst="rect">
            <a:avLst/>
          </a:prstGeom>
        </p:spPr>
      </p:pic>
      <p:sp>
        <p:nvSpPr>
          <p:cNvPr id="8" name="TextBox 7">
            <a:extLst>
              <a:ext uri="{FF2B5EF4-FFF2-40B4-BE49-F238E27FC236}">
                <a16:creationId xmlns:a16="http://schemas.microsoft.com/office/drawing/2014/main" id="{4C3B7E0E-98DE-4BE1-B5CB-95B917D22C60}"/>
              </a:ext>
            </a:extLst>
          </p:cNvPr>
          <p:cNvSpPr txBox="1"/>
          <p:nvPr/>
        </p:nvSpPr>
        <p:spPr>
          <a:xfrm>
            <a:off x="8817746" y="3543905"/>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9" name="TextBox 8">
            <a:extLst>
              <a:ext uri="{FF2B5EF4-FFF2-40B4-BE49-F238E27FC236}">
                <a16:creationId xmlns:a16="http://schemas.microsoft.com/office/drawing/2014/main" id="{8A20EC64-F2E1-4524-924D-0D42973A7083}"/>
              </a:ext>
            </a:extLst>
          </p:cNvPr>
          <p:cNvSpPr txBox="1"/>
          <p:nvPr/>
        </p:nvSpPr>
        <p:spPr>
          <a:xfrm>
            <a:off x="6784773" y="3543906"/>
            <a:ext cx="603050" cy="276999"/>
          </a:xfrm>
          <a:prstGeom prst="rect">
            <a:avLst/>
          </a:prstGeom>
          <a:noFill/>
        </p:spPr>
        <p:txBody>
          <a:bodyPr wrap="square" rtlCol="0">
            <a:spAutoFit/>
          </a:bodyPr>
          <a:lstStyle/>
          <a:p>
            <a:r>
              <a:rPr lang="en-US" sz="1200" dirty="0"/>
              <a:t>mp41</a:t>
            </a:r>
          </a:p>
        </p:txBody>
      </p:sp>
      <p:sp>
        <p:nvSpPr>
          <p:cNvPr id="10" name="TextBox 9">
            <a:extLst>
              <a:ext uri="{FF2B5EF4-FFF2-40B4-BE49-F238E27FC236}">
                <a16:creationId xmlns:a16="http://schemas.microsoft.com/office/drawing/2014/main" id="{E832831E-7A59-4907-8E49-4A871AF4C186}"/>
              </a:ext>
            </a:extLst>
          </p:cNvPr>
          <p:cNvSpPr txBox="1"/>
          <p:nvPr/>
        </p:nvSpPr>
        <p:spPr>
          <a:xfrm>
            <a:off x="9865320" y="2563405"/>
            <a:ext cx="603050" cy="276999"/>
          </a:xfrm>
          <a:prstGeom prst="rect">
            <a:avLst/>
          </a:prstGeom>
          <a:noFill/>
        </p:spPr>
        <p:txBody>
          <a:bodyPr wrap="square" rtlCol="0">
            <a:spAutoFit/>
          </a:bodyPr>
          <a:lstStyle/>
          <a:p>
            <a:r>
              <a:rPr lang="en-US" sz="1200" dirty="0"/>
              <a:t>mp34</a:t>
            </a:r>
          </a:p>
        </p:txBody>
      </p:sp>
      <p:sp>
        <p:nvSpPr>
          <p:cNvPr id="11" name="TextBox 10">
            <a:extLst>
              <a:ext uri="{FF2B5EF4-FFF2-40B4-BE49-F238E27FC236}">
                <a16:creationId xmlns:a16="http://schemas.microsoft.com/office/drawing/2014/main" id="{5B527EFB-9834-4F40-9232-0F7505B107D5}"/>
              </a:ext>
            </a:extLst>
          </p:cNvPr>
          <p:cNvSpPr txBox="1"/>
          <p:nvPr/>
        </p:nvSpPr>
        <p:spPr>
          <a:xfrm>
            <a:off x="10958242" y="3701980"/>
            <a:ext cx="603050" cy="276999"/>
          </a:xfrm>
          <a:prstGeom prst="rect">
            <a:avLst/>
          </a:prstGeom>
          <a:noFill/>
        </p:spPr>
        <p:txBody>
          <a:bodyPr wrap="square" rtlCol="0">
            <a:spAutoFit/>
          </a:bodyPr>
          <a:lstStyle/>
          <a:p>
            <a:r>
              <a:rPr lang="en-US" sz="1200" dirty="0"/>
              <a:t>mp23</a:t>
            </a:r>
          </a:p>
        </p:txBody>
      </p:sp>
      <p:sp>
        <p:nvSpPr>
          <p:cNvPr id="12" name="TextBox 11">
            <a:extLst>
              <a:ext uri="{FF2B5EF4-FFF2-40B4-BE49-F238E27FC236}">
                <a16:creationId xmlns:a16="http://schemas.microsoft.com/office/drawing/2014/main" id="{20223B2C-2C4C-4907-9417-8B2B94ABBEB5}"/>
              </a:ext>
            </a:extLst>
          </p:cNvPr>
          <p:cNvSpPr txBox="1"/>
          <p:nvPr/>
        </p:nvSpPr>
        <p:spPr>
          <a:xfrm>
            <a:off x="8214696" y="4984690"/>
            <a:ext cx="603050" cy="276999"/>
          </a:xfrm>
          <a:prstGeom prst="rect">
            <a:avLst/>
          </a:prstGeom>
          <a:noFill/>
        </p:spPr>
        <p:txBody>
          <a:bodyPr wrap="square" rtlCol="0">
            <a:spAutoFit/>
          </a:bodyPr>
          <a:lstStyle/>
          <a:p>
            <a:r>
              <a:rPr lang="en-US" sz="1200" dirty="0"/>
              <a:t>mp12</a:t>
            </a:r>
          </a:p>
        </p:txBody>
      </p:sp>
      <p:sp>
        <p:nvSpPr>
          <p:cNvPr id="15" name="Oval 14">
            <a:extLst>
              <a:ext uri="{FF2B5EF4-FFF2-40B4-BE49-F238E27FC236}">
                <a16:creationId xmlns:a16="http://schemas.microsoft.com/office/drawing/2014/main" id="{3F04A7B2-5E67-45EA-92B2-931D0B0CA20B}"/>
              </a:ext>
            </a:extLst>
          </p:cNvPr>
          <p:cNvSpPr/>
          <p:nvPr/>
        </p:nvSpPr>
        <p:spPr>
          <a:xfrm>
            <a:off x="9147806" y="3430697"/>
            <a:ext cx="717513" cy="64998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 name="Rectangle 1">
            <a:extLst>
              <a:ext uri="{FF2B5EF4-FFF2-40B4-BE49-F238E27FC236}">
                <a16:creationId xmlns:a16="http://schemas.microsoft.com/office/drawing/2014/main" id="{BFADE189-7DC6-404E-BF32-B9C9AEF72CC7}"/>
              </a:ext>
            </a:extLst>
          </p:cNvPr>
          <p:cNvSpPr/>
          <p:nvPr/>
        </p:nvSpPr>
        <p:spPr>
          <a:xfrm>
            <a:off x="277503" y="6118250"/>
            <a:ext cx="7324299" cy="369332"/>
          </a:xfrm>
          <a:prstGeom prst="rect">
            <a:avLst/>
          </a:prstGeom>
        </p:spPr>
        <p:txBody>
          <a:bodyPr wrap="square">
            <a:spAutoFit/>
          </a:bodyPr>
          <a:lstStyle/>
          <a:p>
            <a:r>
              <a:rPr lang="en-US" dirty="0">
                <a:solidFill>
                  <a:schemeClr val="accent1">
                    <a:lumMod val="40000"/>
                    <a:lumOff val="60000"/>
                  </a:schemeClr>
                </a:solidFill>
              </a:rPr>
              <a:t>en.wikipedia.org/wiki/</a:t>
            </a:r>
            <a:r>
              <a:rPr lang="en-US" dirty="0" err="1">
                <a:solidFill>
                  <a:schemeClr val="accent1">
                    <a:lumMod val="40000"/>
                    <a:lumOff val="60000"/>
                  </a:schemeClr>
                </a:solidFill>
              </a:rPr>
              <a:t>Dot_product#Geometric_definition</a:t>
            </a:r>
            <a:r>
              <a:rPr lang="en-US" dirty="0">
                <a:solidFill>
                  <a:schemeClr val="accent1">
                    <a:lumMod val="40000"/>
                    <a:lumOff val="60000"/>
                  </a:schemeClr>
                </a:solidFill>
              </a:rPr>
              <a:t>).</a:t>
            </a:r>
          </a:p>
        </p:txBody>
      </p:sp>
      <p:pic>
        <p:nvPicPr>
          <p:cNvPr id="4" name="Picture 3">
            <a:extLst>
              <a:ext uri="{FF2B5EF4-FFF2-40B4-BE49-F238E27FC236}">
                <a16:creationId xmlns:a16="http://schemas.microsoft.com/office/drawing/2014/main" id="{3CD98252-1894-44F7-B05C-2EC03EC4559A}"/>
              </a:ext>
            </a:extLst>
          </p:cNvPr>
          <p:cNvPicPr>
            <a:picLocks noChangeAspect="1"/>
          </p:cNvPicPr>
          <p:nvPr/>
        </p:nvPicPr>
        <p:blipFill>
          <a:blip r:embed="rId3"/>
          <a:stretch>
            <a:fillRect/>
          </a:stretch>
        </p:blipFill>
        <p:spPr>
          <a:xfrm>
            <a:off x="1436474" y="3701980"/>
            <a:ext cx="4221803" cy="667206"/>
          </a:xfrm>
          <a:prstGeom prst="rect">
            <a:avLst/>
          </a:prstGeom>
        </p:spPr>
      </p:pic>
    </p:spTree>
    <p:extLst>
      <p:ext uri="{BB962C8B-B14F-4D97-AF65-F5344CB8AC3E}">
        <p14:creationId xmlns:p14="http://schemas.microsoft.com/office/powerpoint/2010/main" val="51103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Calculate dot product to get the angle </a:t>
            </a:r>
          </a:p>
          <a:p>
            <a:pPr marL="0" indent="0">
              <a:buNone/>
            </a:pPr>
            <a:r>
              <a:rPr lang="en-US" dirty="0"/>
              <a:t>between two vectors.</a:t>
            </a:r>
          </a:p>
          <a:p>
            <a:pPr marL="0" indent="0">
              <a:buNone/>
            </a:pPr>
            <a:endParaRPr lang="en-US" dirty="0"/>
          </a:p>
          <a:p>
            <a:pPr marL="0" indent="0">
              <a:buNone/>
            </a:pPr>
            <a:r>
              <a:rPr lang="en-US" dirty="0"/>
              <a:t>3. Dot product result is cos of angle.  </a:t>
            </a:r>
            <a:br>
              <a:rPr lang="en-US" dirty="0"/>
            </a:br>
            <a:r>
              <a:rPr lang="en-US" dirty="0"/>
              <a:t>Use </a:t>
            </a:r>
            <a:r>
              <a:rPr lang="en-US" dirty="0" err="1"/>
              <a:t>acos</a:t>
            </a:r>
            <a:r>
              <a:rPr lang="en-US" dirty="0"/>
              <a:t> of dot product to get angle.</a:t>
            </a:r>
          </a:p>
          <a:p>
            <a:pPr marL="0" indent="0">
              <a:buNone/>
            </a:pPr>
            <a:r>
              <a:rPr lang="en-US" i="1" dirty="0">
                <a:solidFill>
                  <a:schemeClr val="accent1">
                    <a:lumMod val="40000"/>
                    <a:lumOff val="60000"/>
                  </a:schemeClr>
                </a:solidFill>
              </a:rPr>
              <a:t>(Be careful about degrees vs. radians, </a:t>
            </a:r>
            <a:br>
              <a:rPr lang="en-US" i="1" dirty="0">
                <a:solidFill>
                  <a:schemeClr val="accent1">
                    <a:lumMod val="40000"/>
                    <a:lumOff val="60000"/>
                  </a:schemeClr>
                </a:solidFill>
              </a:rPr>
            </a:br>
            <a:r>
              <a:rPr lang="en-US" i="1" dirty="0">
                <a:solidFill>
                  <a:schemeClr val="accent1">
                    <a:lumMod val="40000"/>
                    <a:lumOff val="60000"/>
                  </a:schemeClr>
                </a:solidFill>
              </a:rPr>
              <a:t>negative angles, and min(skew, </a:t>
            </a:r>
            <a:r>
              <a:rPr lang="en-US" i="1" dirty="0">
                <a:solidFill>
                  <a:schemeClr val="accent1">
                    <a:lumMod val="40000"/>
                    <a:lumOff val="60000"/>
                  </a:schemeClr>
                </a:solidFill>
                <a:sym typeface="Symbol" panose="05050102010706020507" pitchFamily="18" charset="2"/>
              </a:rPr>
              <a:t></a:t>
            </a:r>
            <a:r>
              <a:rPr lang="en-US" i="1" dirty="0">
                <a:solidFill>
                  <a:schemeClr val="accent1">
                    <a:lumMod val="40000"/>
                    <a:lumOff val="60000"/>
                  </a:schemeClr>
                </a:solidFill>
              </a:rPr>
              <a:t>-skew) </a:t>
            </a:r>
            <a:br>
              <a:rPr lang="en-US" i="1" dirty="0">
                <a:solidFill>
                  <a:schemeClr val="accent1">
                    <a:lumMod val="40000"/>
                    <a:lumOff val="60000"/>
                  </a:schemeClr>
                </a:solidFill>
              </a:rPr>
            </a:br>
            <a:r>
              <a:rPr lang="en-US" i="1" dirty="0">
                <a:solidFill>
                  <a:schemeClr val="accent1">
                    <a:lumMod val="40000"/>
                    <a:lumOff val="60000"/>
                  </a:schemeClr>
                </a:solidFill>
              </a:rPr>
              <a:t>(or min(skew, 180</a:t>
            </a:r>
            <a:r>
              <a:rPr lang="en-US" i="1" dirty="0">
                <a:solidFill>
                  <a:schemeClr val="accent1">
                    <a:lumMod val="40000"/>
                    <a:lumOff val="60000"/>
                  </a:schemeClr>
                </a:solidFill>
                <a:sym typeface="Symbol" panose="05050102010706020507" pitchFamily="18" charset="2"/>
              </a:rPr>
              <a:t></a:t>
            </a:r>
            <a:r>
              <a:rPr lang="en-US" i="1" dirty="0">
                <a:solidFill>
                  <a:schemeClr val="accent1">
                    <a:lumMod val="40000"/>
                    <a:lumOff val="60000"/>
                  </a:schemeClr>
                </a:solidFill>
              </a:rPr>
              <a:t>-skew))</a:t>
            </a:r>
          </a:p>
          <a:p>
            <a:pPr marL="0" indent="0">
              <a:buNone/>
            </a:pPr>
            <a:br>
              <a:rPr lang="en-US" dirty="0"/>
            </a:br>
            <a:r>
              <a:rPr lang="en-US" dirty="0"/>
              <a:t>	</a:t>
            </a:r>
            <a:r>
              <a:rPr lang="en-US" dirty="0" err="1"/>
              <a:t>acos</a:t>
            </a:r>
            <a:r>
              <a:rPr lang="en-US" dirty="0"/>
              <a:t>(mp23’ * mp34’)</a:t>
            </a:r>
          </a:p>
        </p:txBody>
      </p:sp>
      <p:sp>
        <p:nvSpPr>
          <p:cNvPr id="6" name="Title 1">
            <a:extLst>
              <a:ext uri="{FF2B5EF4-FFF2-40B4-BE49-F238E27FC236}">
                <a16:creationId xmlns:a16="http://schemas.microsoft.com/office/drawing/2014/main" id="{F87B46D5-FBEB-45C2-9202-5F09BFF962AA}"/>
              </a:ext>
            </a:extLst>
          </p:cNvPr>
          <p:cNvSpPr txBox="1">
            <a:spLocks/>
          </p:cNvSpPr>
          <p:nvPr/>
        </p:nvSpPr>
        <p:spPr>
          <a:xfrm>
            <a:off x="374342" y="416584"/>
            <a:ext cx="7937146"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Skew Angle (p. 115)</a:t>
            </a:r>
          </a:p>
        </p:txBody>
      </p:sp>
      <p:pic>
        <p:nvPicPr>
          <p:cNvPr id="8" name="Picture 7">
            <a:extLst>
              <a:ext uri="{FF2B5EF4-FFF2-40B4-BE49-F238E27FC236}">
                <a16:creationId xmlns:a16="http://schemas.microsoft.com/office/drawing/2014/main" id="{2A26F078-2AF3-4977-BEF4-22E734CC8164}"/>
              </a:ext>
            </a:extLst>
          </p:cNvPr>
          <p:cNvPicPr>
            <a:picLocks noChangeAspect="1"/>
          </p:cNvPicPr>
          <p:nvPr/>
        </p:nvPicPr>
        <p:blipFill rotWithShape="1">
          <a:blip r:embed="rId2"/>
          <a:srcRect l="27749" t="15747" r="28003" b="31128"/>
          <a:stretch/>
        </p:blipFill>
        <p:spPr>
          <a:xfrm>
            <a:off x="6096000" y="2103120"/>
            <a:ext cx="5394960" cy="3474720"/>
          </a:xfrm>
          <a:prstGeom prst="rect">
            <a:avLst/>
          </a:prstGeom>
        </p:spPr>
      </p:pic>
      <p:sp>
        <p:nvSpPr>
          <p:cNvPr id="9" name="TextBox 8">
            <a:extLst>
              <a:ext uri="{FF2B5EF4-FFF2-40B4-BE49-F238E27FC236}">
                <a16:creationId xmlns:a16="http://schemas.microsoft.com/office/drawing/2014/main" id="{A6969B3A-60BF-4343-A73A-CC33518D0534}"/>
              </a:ext>
            </a:extLst>
          </p:cNvPr>
          <p:cNvSpPr txBox="1"/>
          <p:nvPr/>
        </p:nvSpPr>
        <p:spPr>
          <a:xfrm>
            <a:off x="8817746" y="3543905"/>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0" name="TextBox 9">
            <a:extLst>
              <a:ext uri="{FF2B5EF4-FFF2-40B4-BE49-F238E27FC236}">
                <a16:creationId xmlns:a16="http://schemas.microsoft.com/office/drawing/2014/main" id="{8717338F-2CBE-4015-A3D9-93A2570C4EE8}"/>
              </a:ext>
            </a:extLst>
          </p:cNvPr>
          <p:cNvSpPr txBox="1"/>
          <p:nvPr/>
        </p:nvSpPr>
        <p:spPr>
          <a:xfrm>
            <a:off x="6784773" y="3543906"/>
            <a:ext cx="603050" cy="276999"/>
          </a:xfrm>
          <a:prstGeom prst="rect">
            <a:avLst/>
          </a:prstGeom>
          <a:noFill/>
        </p:spPr>
        <p:txBody>
          <a:bodyPr wrap="square" rtlCol="0">
            <a:spAutoFit/>
          </a:bodyPr>
          <a:lstStyle/>
          <a:p>
            <a:r>
              <a:rPr lang="en-US" sz="1200" dirty="0"/>
              <a:t>mp41</a:t>
            </a:r>
          </a:p>
        </p:txBody>
      </p:sp>
      <p:sp>
        <p:nvSpPr>
          <p:cNvPr id="11" name="TextBox 10">
            <a:extLst>
              <a:ext uri="{FF2B5EF4-FFF2-40B4-BE49-F238E27FC236}">
                <a16:creationId xmlns:a16="http://schemas.microsoft.com/office/drawing/2014/main" id="{1418A066-4AD9-42B6-8BA8-9A6123DF14AA}"/>
              </a:ext>
            </a:extLst>
          </p:cNvPr>
          <p:cNvSpPr txBox="1"/>
          <p:nvPr/>
        </p:nvSpPr>
        <p:spPr>
          <a:xfrm>
            <a:off x="9865320" y="2563405"/>
            <a:ext cx="603050" cy="276999"/>
          </a:xfrm>
          <a:prstGeom prst="rect">
            <a:avLst/>
          </a:prstGeom>
          <a:noFill/>
        </p:spPr>
        <p:txBody>
          <a:bodyPr wrap="square" rtlCol="0">
            <a:spAutoFit/>
          </a:bodyPr>
          <a:lstStyle/>
          <a:p>
            <a:r>
              <a:rPr lang="en-US" sz="1200" dirty="0"/>
              <a:t>mp34</a:t>
            </a:r>
          </a:p>
        </p:txBody>
      </p:sp>
      <p:sp>
        <p:nvSpPr>
          <p:cNvPr id="12" name="TextBox 11">
            <a:extLst>
              <a:ext uri="{FF2B5EF4-FFF2-40B4-BE49-F238E27FC236}">
                <a16:creationId xmlns:a16="http://schemas.microsoft.com/office/drawing/2014/main" id="{692A4B79-BD75-4E52-BBBD-9870D9C64BA0}"/>
              </a:ext>
            </a:extLst>
          </p:cNvPr>
          <p:cNvSpPr txBox="1"/>
          <p:nvPr/>
        </p:nvSpPr>
        <p:spPr>
          <a:xfrm>
            <a:off x="10958242" y="3701980"/>
            <a:ext cx="603050" cy="276999"/>
          </a:xfrm>
          <a:prstGeom prst="rect">
            <a:avLst/>
          </a:prstGeom>
          <a:noFill/>
        </p:spPr>
        <p:txBody>
          <a:bodyPr wrap="square" rtlCol="0">
            <a:spAutoFit/>
          </a:bodyPr>
          <a:lstStyle/>
          <a:p>
            <a:r>
              <a:rPr lang="en-US" sz="1200" dirty="0"/>
              <a:t>mp23</a:t>
            </a:r>
          </a:p>
        </p:txBody>
      </p:sp>
      <p:sp>
        <p:nvSpPr>
          <p:cNvPr id="13" name="TextBox 12">
            <a:extLst>
              <a:ext uri="{FF2B5EF4-FFF2-40B4-BE49-F238E27FC236}">
                <a16:creationId xmlns:a16="http://schemas.microsoft.com/office/drawing/2014/main" id="{43563AEB-658C-4B9A-AE82-D45470968AF0}"/>
              </a:ext>
            </a:extLst>
          </p:cNvPr>
          <p:cNvSpPr txBox="1"/>
          <p:nvPr/>
        </p:nvSpPr>
        <p:spPr>
          <a:xfrm>
            <a:off x="8214696" y="4984690"/>
            <a:ext cx="603050" cy="276999"/>
          </a:xfrm>
          <a:prstGeom prst="rect">
            <a:avLst/>
          </a:prstGeom>
          <a:noFill/>
        </p:spPr>
        <p:txBody>
          <a:bodyPr wrap="square" rtlCol="0">
            <a:spAutoFit/>
          </a:bodyPr>
          <a:lstStyle/>
          <a:p>
            <a:r>
              <a:rPr lang="en-US" sz="1200" dirty="0"/>
              <a:t>mp12</a:t>
            </a:r>
          </a:p>
        </p:txBody>
      </p:sp>
      <p:sp>
        <p:nvSpPr>
          <p:cNvPr id="14" name="Oval 13">
            <a:extLst>
              <a:ext uri="{FF2B5EF4-FFF2-40B4-BE49-F238E27FC236}">
                <a16:creationId xmlns:a16="http://schemas.microsoft.com/office/drawing/2014/main" id="{599DB62B-BCDF-4912-89D4-FA71E5055421}"/>
              </a:ext>
            </a:extLst>
          </p:cNvPr>
          <p:cNvSpPr/>
          <p:nvPr/>
        </p:nvSpPr>
        <p:spPr>
          <a:xfrm>
            <a:off x="9147806" y="3430697"/>
            <a:ext cx="717513" cy="64998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71408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0576" y="2380912"/>
            <a:ext cx="9070848" cy="2587752"/>
          </a:xfrm>
        </p:spPr>
        <p:txBody>
          <a:bodyPr/>
          <a:lstStyle/>
          <a:p>
            <a:r>
              <a:rPr lang="en-US" dirty="0"/>
              <a:t>Calculate X &amp; Y tapers</a:t>
            </a:r>
          </a:p>
        </p:txBody>
      </p:sp>
    </p:spTree>
    <p:extLst>
      <p:ext uri="{BB962C8B-B14F-4D97-AF65-F5344CB8AC3E}">
        <p14:creationId xmlns:p14="http://schemas.microsoft.com/office/powerpoint/2010/main" val="85973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p:txBody>
          <a:bodyPr/>
          <a:lstStyle/>
          <a:p>
            <a:pPr marL="0" indent="0">
              <a:buNone/>
            </a:pPr>
            <a:r>
              <a:rPr lang="en-US" dirty="0"/>
              <a:t>Objective is to calculate T1 and T2.</a:t>
            </a:r>
          </a:p>
          <a:p>
            <a:pPr marL="0" indent="0">
              <a:buNone/>
            </a:pPr>
            <a:endParaRPr lang="en-US" dirty="0"/>
          </a:p>
          <a:p>
            <a:pPr marL="0" indent="0">
              <a:buNone/>
            </a:pPr>
            <a:r>
              <a:rPr lang="en-US" dirty="0"/>
              <a:t>1. Given the two points, mp41 and mp23, </a:t>
            </a:r>
            <a:br>
              <a:rPr lang="en-US" dirty="0"/>
            </a:br>
            <a:r>
              <a:rPr lang="en-US" dirty="0"/>
              <a:t>calculate the slope of the line </a:t>
            </a:r>
            <a:br>
              <a:rPr lang="en-US" dirty="0"/>
            </a:br>
            <a:r>
              <a:rPr lang="en-US" dirty="0"/>
              <a:t>between them.</a:t>
            </a:r>
            <a:br>
              <a:rPr lang="en-US" dirty="0"/>
            </a:br>
            <a:br>
              <a:rPr lang="en-US" dirty="0"/>
            </a:br>
            <a:br>
              <a:rPr lang="en-US" dirty="0"/>
            </a:br>
            <a:br>
              <a:rPr lang="en-US" dirty="0"/>
            </a:br>
            <a:br>
              <a:rPr lang="en-US" dirty="0"/>
            </a:br>
            <a:r>
              <a:rPr lang="en-US" dirty="0"/>
              <a:t>In this case,</a:t>
            </a:r>
            <a:br>
              <a:rPr lang="en-US" dirty="0"/>
            </a:br>
            <a:r>
              <a:rPr lang="en-US" dirty="0"/>
              <a:t>	</a:t>
            </a:r>
            <a:r>
              <a:rPr lang="en-US" u="sng" dirty="0"/>
              <a:t>mp23.y – mp41.y</a:t>
            </a:r>
            <a:br>
              <a:rPr lang="en-US" u="sng" dirty="0"/>
            </a:br>
            <a:r>
              <a:rPr lang="en-US" dirty="0"/>
              <a:t>	mp23.x – mp41.x</a:t>
            </a: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6" y="6164910"/>
            <a:ext cx="3996246" cy="369332"/>
          </a:xfrm>
          <a:prstGeom prst="rect">
            <a:avLst/>
          </a:prstGeom>
        </p:spPr>
        <p:txBody>
          <a:bodyPr wrap="square">
            <a:spAutoFit/>
          </a:bodyPr>
          <a:lstStyle/>
          <a:p>
            <a:pPr lvl="1"/>
            <a:r>
              <a:rPr lang="en-US" dirty="0">
                <a:solidFill>
                  <a:schemeClr val="accent1">
                    <a:lumMod val="40000"/>
                    <a:lumOff val="60000"/>
                  </a:schemeClr>
                </a:solidFill>
              </a:rPr>
              <a:t>en.wikipedia.org/wiki/Slope</a:t>
            </a:r>
          </a:p>
        </p:txBody>
      </p:sp>
      <p:cxnSp>
        <p:nvCxnSpPr>
          <p:cNvPr id="20" name="Straight Connector 19">
            <a:extLst>
              <a:ext uri="{FF2B5EF4-FFF2-40B4-BE49-F238E27FC236}">
                <a16:creationId xmlns:a16="http://schemas.microsoft.com/office/drawing/2014/main" id="{75C5F285-1FA5-47F3-86C4-8392D6DB09AE}"/>
              </a:ext>
            </a:extLst>
          </p:cNvPr>
          <p:cNvCxnSpPr/>
          <p:nvPr/>
        </p:nvCxnSpPr>
        <p:spPr>
          <a:xfrm>
            <a:off x="7317266" y="3794159"/>
            <a:ext cx="3027737" cy="18312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066D5AD-6C5D-48D0-A2C5-A6B839F83D12}"/>
              </a:ext>
            </a:extLst>
          </p:cNvPr>
          <p:cNvPicPr>
            <a:picLocks noChangeAspect="1"/>
          </p:cNvPicPr>
          <p:nvPr/>
        </p:nvPicPr>
        <p:blipFill>
          <a:blip r:embed="rId3"/>
          <a:stretch>
            <a:fillRect/>
          </a:stretch>
        </p:blipFill>
        <p:spPr>
          <a:xfrm>
            <a:off x="1826388" y="3885720"/>
            <a:ext cx="1755012" cy="761866"/>
          </a:xfrm>
          <a:prstGeom prst="rect">
            <a:avLst/>
          </a:prstGeom>
        </p:spPr>
      </p:pic>
    </p:spTree>
    <p:extLst>
      <p:ext uri="{BB962C8B-B14F-4D97-AF65-F5344CB8AC3E}">
        <p14:creationId xmlns:p14="http://schemas.microsoft.com/office/powerpoint/2010/main" val="2803408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184784"/>
          </a:xfrm>
        </p:spPr>
        <p:txBody>
          <a:bodyPr>
            <a:normAutofit/>
          </a:bodyPr>
          <a:lstStyle/>
          <a:p>
            <a:pPr marL="0" indent="0">
              <a:buNone/>
            </a:pPr>
            <a:r>
              <a:rPr lang="en-US" dirty="0"/>
              <a:t>Objective is to calculate T1 and T2.</a:t>
            </a:r>
          </a:p>
          <a:p>
            <a:pPr marL="0" indent="0">
              <a:buNone/>
            </a:pPr>
            <a:endParaRPr lang="en-US" dirty="0"/>
          </a:p>
          <a:p>
            <a:pPr marL="0" indent="0">
              <a:buNone/>
            </a:pPr>
            <a:r>
              <a:rPr lang="en-US" dirty="0"/>
              <a:t>2. Use the slope from the previous step </a:t>
            </a:r>
            <a:br>
              <a:rPr lang="en-US" dirty="0"/>
            </a:br>
            <a:r>
              <a:rPr lang="en-US" dirty="0"/>
              <a:t>(from the line between mp41 and mp23) </a:t>
            </a:r>
            <a:br>
              <a:rPr lang="en-US" dirty="0"/>
            </a:br>
            <a:r>
              <a:rPr lang="en-US" dirty="0"/>
              <a:t>and the point p3 to determine the line </a:t>
            </a:r>
            <a:br>
              <a:rPr lang="en-US" dirty="0"/>
            </a:br>
            <a:r>
              <a:rPr lang="en-US" dirty="0"/>
              <a:t>through p3 and parallel to the line </a:t>
            </a:r>
            <a:br>
              <a:rPr lang="en-US" dirty="0"/>
            </a:br>
            <a:r>
              <a:rPr lang="en-US" dirty="0"/>
              <a:t>between mp41 and mp23.</a:t>
            </a:r>
          </a:p>
          <a:p>
            <a:pPr marL="0" indent="0">
              <a:buNone/>
            </a:pPr>
            <a:br>
              <a:rPr lang="en-US" dirty="0"/>
            </a:br>
            <a:br>
              <a:rPr lang="en-US" dirty="0"/>
            </a:br>
            <a:br>
              <a:rPr lang="en-US" dirty="0"/>
            </a:br>
            <a:r>
              <a:rPr lang="en-US" dirty="0"/>
              <a:t>In this case,</a:t>
            </a:r>
            <a:br>
              <a:rPr lang="en-US" dirty="0"/>
            </a:br>
            <a:r>
              <a:rPr lang="en-US" dirty="0"/>
              <a:t>     y – p3.y = mp41_mp23m(x – p3.x)</a:t>
            </a: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9144001" cy="369332"/>
          </a:xfrm>
          <a:prstGeom prst="rect">
            <a:avLst/>
          </a:prstGeom>
        </p:spPr>
        <p:txBody>
          <a:bodyPr wrap="square">
            <a:spAutoFit/>
          </a:bodyPr>
          <a:lstStyle/>
          <a:p>
            <a:pPr lvl="1"/>
            <a:r>
              <a:rPr lang="en-US" dirty="0">
                <a:solidFill>
                  <a:schemeClr val="accent1">
                    <a:lumMod val="40000"/>
                    <a:lumOff val="60000"/>
                  </a:schemeClr>
                </a:solidFill>
              </a:rPr>
              <a:t>en.wikipedia.org/wiki/Linear_equation#Point.E2.80.93slope_form</a:t>
            </a:r>
          </a:p>
        </p:txBody>
      </p:sp>
      <p:cxnSp>
        <p:nvCxnSpPr>
          <p:cNvPr id="20" name="Straight Connector 19">
            <a:extLst>
              <a:ext uri="{FF2B5EF4-FFF2-40B4-BE49-F238E27FC236}">
                <a16:creationId xmlns:a16="http://schemas.microsoft.com/office/drawing/2014/main" id="{75C5F285-1FA5-47F3-86C4-8392D6DB09AE}"/>
              </a:ext>
            </a:extLst>
          </p:cNvPr>
          <p:cNvCxnSpPr/>
          <p:nvPr/>
        </p:nvCxnSpPr>
        <p:spPr>
          <a:xfrm>
            <a:off x="7494413" y="3009520"/>
            <a:ext cx="3027737" cy="1831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82975A-50EA-4D02-9A66-6552BD39CB64}"/>
              </a:ext>
            </a:extLst>
          </p:cNvPr>
          <p:cNvCxnSpPr/>
          <p:nvPr/>
        </p:nvCxnSpPr>
        <p:spPr>
          <a:xfrm>
            <a:off x="7340832" y="3783258"/>
            <a:ext cx="3027737" cy="18312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06D716-95DB-4433-ADC8-C7DC01277461}"/>
              </a:ext>
            </a:extLst>
          </p:cNvPr>
          <p:cNvPicPr>
            <a:picLocks noChangeAspect="1"/>
          </p:cNvPicPr>
          <p:nvPr/>
        </p:nvPicPr>
        <p:blipFill>
          <a:blip r:embed="rId3"/>
          <a:stretch>
            <a:fillRect/>
          </a:stretch>
        </p:blipFill>
        <p:spPr>
          <a:xfrm>
            <a:off x="1538003" y="4431008"/>
            <a:ext cx="2801985" cy="497394"/>
          </a:xfrm>
          <a:prstGeom prst="rect">
            <a:avLst/>
          </a:prstGeom>
        </p:spPr>
      </p:pic>
    </p:spTree>
    <p:extLst>
      <p:ext uri="{BB962C8B-B14F-4D97-AF65-F5344CB8AC3E}">
        <p14:creationId xmlns:p14="http://schemas.microsoft.com/office/powerpoint/2010/main" val="1802730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p:txBody>
          <a:bodyPr/>
          <a:lstStyle/>
          <a:p>
            <a:pPr marL="0" indent="0">
              <a:buNone/>
            </a:pPr>
            <a:r>
              <a:rPr lang="en-US" dirty="0"/>
              <a:t>Objective is to calculate T1 and T2.</a:t>
            </a:r>
          </a:p>
          <a:p>
            <a:pPr marL="0" indent="0">
              <a:buNone/>
            </a:pPr>
            <a:endParaRPr lang="en-US" dirty="0"/>
          </a:p>
          <a:p>
            <a:pPr marL="0" indent="0">
              <a:buNone/>
            </a:pPr>
            <a:r>
              <a:rPr lang="en-US" dirty="0"/>
              <a:t>3. Given the two points, mp12 and mp34, </a:t>
            </a:r>
            <a:br>
              <a:rPr lang="en-US" dirty="0"/>
            </a:br>
            <a:r>
              <a:rPr lang="en-US" dirty="0"/>
              <a:t>calculate the slope of the line </a:t>
            </a:r>
            <a:br>
              <a:rPr lang="en-US" dirty="0"/>
            </a:br>
            <a:r>
              <a:rPr lang="en-US" dirty="0"/>
              <a:t>between them.</a:t>
            </a:r>
            <a:br>
              <a:rPr lang="en-US" dirty="0"/>
            </a:br>
            <a:br>
              <a:rPr lang="en-US" dirty="0"/>
            </a:br>
            <a:br>
              <a:rPr lang="en-US" dirty="0"/>
            </a:br>
            <a:br>
              <a:rPr lang="en-US" dirty="0"/>
            </a:br>
            <a:br>
              <a:rPr lang="en-US" dirty="0"/>
            </a:br>
            <a:r>
              <a:rPr lang="en-US" dirty="0"/>
              <a:t>In this case,</a:t>
            </a:r>
            <a:br>
              <a:rPr lang="en-US" dirty="0"/>
            </a:br>
            <a:r>
              <a:rPr lang="en-US" dirty="0"/>
              <a:t>	</a:t>
            </a:r>
            <a:r>
              <a:rPr lang="en-US" u="sng" dirty="0"/>
              <a:t>mp34.y – mp12.y</a:t>
            </a:r>
            <a:br>
              <a:rPr lang="en-US" u="sng" dirty="0"/>
            </a:br>
            <a:r>
              <a:rPr lang="en-US" dirty="0"/>
              <a:t>	mp34.x – mp12.x</a:t>
            </a: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6" y="6164910"/>
            <a:ext cx="3996246" cy="369332"/>
          </a:xfrm>
          <a:prstGeom prst="rect">
            <a:avLst/>
          </a:prstGeom>
        </p:spPr>
        <p:txBody>
          <a:bodyPr wrap="square">
            <a:spAutoFit/>
          </a:bodyPr>
          <a:lstStyle/>
          <a:p>
            <a:pPr lvl="1"/>
            <a:r>
              <a:rPr lang="en-US" dirty="0">
                <a:solidFill>
                  <a:schemeClr val="accent1">
                    <a:lumMod val="40000"/>
                    <a:lumOff val="60000"/>
                  </a:schemeClr>
                </a:solidFill>
              </a:rPr>
              <a:t>en.wikipedia.org/wiki/Slope</a:t>
            </a:r>
          </a:p>
        </p:txBody>
      </p:sp>
      <p:cxnSp>
        <p:nvCxnSpPr>
          <p:cNvPr id="20" name="Straight Connector 19">
            <a:extLst>
              <a:ext uri="{FF2B5EF4-FFF2-40B4-BE49-F238E27FC236}">
                <a16:creationId xmlns:a16="http://schemas.microsoft.com/office/drawing/2014/main" id="{75C5F285-1FA5-47F3-86C4-8392D6DB09AE}"/>
              </a:ext>
            </a:extLst>
          </p:cNvPr>
          <p:cNvCxnSpPr>
            <a:cxnSpLocks/>
          </p:cNvCxnSpPr>
          <p:nvPr/>
        </p:nvCxnSpPr>
        <p:spPr>
          <a:xfrm flipV="1">
            <a:off x="8204200" y="2984501"/>
            <a:ext cx="1270000" cy="185419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066D5AD-6C5D-48D0-A2C5-A6B839F83D12}"/>
              </a:ext>
            </a:extLst>
          </p:cNvPr>
          <p:cNvPicPr>
            <a:picLocks noChangeAspect="1"/>
          </p:cNvPicPr>
          <p:nvPr/>
        </p:nvPicPr>
        <p:blipFill>
          <a:blip r:embed="rId3"/>
          <a:stretch>
            <a:fillRect/>
          </a:stretch>
        </p:blipFill>
        <p:spPr>
          <a:xfrm>
            <a:off x="1826388" y="3885720"/>
            <a:ext cx="1755012" cy="761866"/>
          </a:xfrm>
          <a:prstGeom prst="rect">
            <a:avLst/>
          </a:prstGeom>
        </p:spPr>
      </p:pic>
    </p:spTree>
    <p:extLst>
      <p:ext uri="{BB962C8B-B14F-4D97-AF65-F5344CB8AC3E}">
        <p14:creationId xmlns:p14="http://schemas.microsoft.com/office/powerpoint/2010/main" val="2253810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184784"/>
          </a:xfrm>
        </p:spPr>
        <p:txBody>
          <a:bodyPr>
            <a:normAutofit/>
          </a:bodyPr>
          <a:lstStyle/>
          <a:p>
            <a:pPr marL="0" indent="0">
              <a:buNone/>
            </a:pPr>
            <a:r>
              <a:rPr lang="en-US" dirty="0"/>
              <a:t>Objective is to calculate T1 and T2.</a:t>
            </a:r>
          </a:p>
          <a:p>
            <a:pPr marL="0" indent="0">
              <a:buNone/>
            </a:pPr>
            <a:endParaRPr lang="en-US" dirty="0"/>
          </a:p>
          <a:p>
            <a:pPr marL="0" indent="0">
              <a:buNone/>
            </a:pPr>
            <a:r>
              <a:rPr lang="en-US" dirty="0"/>
              <a:t>4. Use the slope from the previous step </a:t>
            </a:r>
            <a:br>
              <a:rPr lang="en-US" dirty="0"/>
            </a:br>
            <a:r>
              <a:rPr lang="en-US" dirty="0"/>
              <a:t>(from the line between mp41 and mp23) </a:t>
            </a:r>
            <a:br>
              <a:rPr lang="en-US" dirty="0"/>
            </a:br>
            <a:r>
              <a:rPr lang="en-US" dirty="0"/>
              <a:t>and the point mp23 to determine the line </a:t>
            </a:r>
            <a:br>
              <a:rPr lang="en-US" dirty="0"/>
            </a:br>
            <a:r>
              <a:rPr lang="en-US" dirty="0"/>
              <a:t>through mp23 and parallel to the line </a:t>
            </a:r>
            <a:br>
              <a:rPr lang="en-US" dirty="0"/>
            </a:br>
            <a:r>
              <a:rPr lang="en-US" dirty="0"/>
              <a:t>between mp12 and mp34.</a:t>
            </a:r>
          </a:p>
          <a:p>
            <a:pPr marL="0" indent="0">
              <a:buNone/>
            </a:pPr>
            <a:br>
              <a:rPr lang="en-US" dirty="0"/>
            </a:br>
            <a:br>
              <a:rPr lang="en-US" dirty="0"/>
            </a:br>
            <a:br>
              <a:rPr lang="en-US" dirty="0"/>
            </a:br>
            <a:r>
              <a:rPr lang="en-US" dirty="0"/>
              <a:t>In this case,</a:t>
            </a:r>
            <a:br>
              <a:rPr lang="en-US" dirty="0"/>
            </a:br>
            <a:r>
              <a:rPr lang="en-US" dirty="0"/>
              <a:t>     y – mp23.y = mp12_mp34m(x – mp23.x)</a:t>
            </a: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9144001" cy="369332"/>
          </a:xfrm>
          <a:prstGeom prst="rect">
            <a:avLst/>
          </a:prstGeom>
        </p:spPr>
        <p:txBody>
          <a:bodyPr wrap="square">
            <a:spAutoFit/>
          </a:bodyPr>
          <a:lstStyle/>
          <a:p>
            <a:pPr lvl="1"/>
            <a:r>
              <a:rPr lang="en-US" dirty="0">
                <a:solidFill>
                  <a:schemeClr val="accent1">
                    <a:lumMod val="40000"/>
                    <a:lumOff val="60000"/>
                  </a:schemeClr>
                </a:solidFill>
              </a:rPr>
              <a:t>en.wikipedia.org/wiki/Linear_equation#Point.E2.80.93slope_form</a:t>
            </a:r>
          </a:p>
        </p:txBody>
      </p:sp>
      <p:cxnSp>
        <p:nvCxnSpPr>
          <p:cNvPr id="15" name="Straight Connector 14">
            <a:extLst>
              <a:ext uri="{FF2B5EF4-FFF2-40B4-BE49-F238E27FC236}">
                <a16:creationId xmlns:a16="http://schemas.microsoft.com/office/drawing/2014/main" id="{6982975A-50EA-4D02-9A66-6552BD39CB64}"/>
              </a:ext>
            </a:extLst>
          </p:cNvPr>
          <p:cNvCxnSpPr>
            <a:cxnSpLocks/>
          </p:cNvCxnSpPr>
          <p:nvPr/>
        </p:nvCxnSpPr>
        <p:spPr>
          <a:xfrm flipV="1">
            <a:off x="8204200" y="3009520"/>
            <a:ext cx="1244600" cy="180378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06D716-95DB-4433-ADC8-C7DC01277461}"/>
              </a:ext>
            </a:extLst>
          </p:cNvPr>
          <p:cNvPicPr>
            <a:picLocks noChangeAspect="1"/>
          </p:cNvPicPr>
          <p:nvPr/>
        </p:nvPicPr>
        <p:blipFill>
          <a:blip r:embed="rId3"/>
          <a:stretch>
            <a:fillRect/>
          </a:stretch>
        </p:blipFill>
        <p:spPr>
          <a:xfrm>
            <a:off x="1538003" y="4431008"/>
            <a:ext cx="2801985" cy="497394"/>
          </a:xfrm>
          <a:prstGeom prst="rect">
            <a:avLst/>
          </a:prstGeom>
        </p:spPr>
      </p:pic>
      <p:cxnSp>
        <p:nvCxnSpPr>
          <p:cNvPr id="17" name="Straight Connector 16">
            <a:extLst>
              <a:ext uri="{FF2B5EF4-FFF2-40B4-BE49-F238E27FC236}">
                <a16:creationId xmlns:a16="http://schemas.microsoft.com/office/drawing/2014/main" id="{194B94AD-60AB-400A-8A03-94F2E930A81A}"/>
              </a:ext>
            </a:extLst>
          </p:cNvPr>
          <p:cNvCxnSpPr>
            <a:cxnSpLocks/>
          </p:cNvCxnSpPr>
          <p:nvPr/>
        </p:nvCxnSpPr>
        <p:spPr>
          <a:xfrm flipV="1">
            <a:off x="9664700" y="3200469"/>
            <a:ext cx="1244600" cy="18037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9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923280"/>
          </a:xfrm>
        </p:spPr>
        <p:txBody>
          <a:bodyPr>
            <a:normAutofit/>
          </a:bodyPr>
          <a:lstStyle/>
          <a:p>
            <a:pPr marL="0" indent="0">
              <a:buNone/>
            </a:pPr>
            <a:r>
              <a:rPr lang="en-US" dirty="0"/>
              <a:t>Objective is to calculate T1 and T2.</a:t>
            </a:r>
          </a:p>
          <a:p>
            <a:pPr marL="0" indent="0">
              <a:buNone/>
            </a:pPr>
            <a:endParaRPr lang="en-US" dirty="0"/>
          </a:p>
          <a:p>
            <a:pPr marL="0" indent="0">
              <a:buNone/>
            </a:pPr>
            <a:r>
              <a:rPr lang="en-US" dirty="0"/>
              <a:t>5. Calculate the point of intersection </a:t>
            </a:r>
            <a:br>
              <a:rPr lang="en-US" dirty="0"/>
            </a:br>
            <a:r>
              <a:rPr lang="en-US" dirty="0"/>
              <a:t>between the two lines as shown.  </a:t>
            </a:r>
            <a:br>
              <a:rPr lang="en-US" dirty="0"/>
            </a:br>
            <a:r>
              <a:rPr lang="en-US" dirty="0"/>
              <a:t>Call it pt1.</a:t>
            </a:r>
          </a:p>
          <a:p>
            <a:pPr marL="0" indent="0">
              <a:buNone/>
            </a:pPr>
            <a:r>
              <a:rPr lang="es-ES" sz="1400" i="1" dirty="0">
                <a:solidFill>
                  <a:schemeClr val="accent1">
                    <a:lumMod val="40000"/>
                    <a:lumOff val="60000"/>
                  </a:schemeClr>
                </a:solidFill>
              </a:rPr>
              <a:t>y = </a:t>
            </a:r>
            <a:r>
              <a:rPr lang="es-ES" sz="1400" i="1" dirty="0" err="1">
                <a:solidFill>
                  <a:schemeClr val="accent1">
                    <a:lumMod val="40000"/>
                    <a:lumOff val="60000"/>
                  </a:schemeClr>
                </a:solidFill>
              </a:rPr>
              <a:t>ax</a:t>
            </a:r>
            <a:r>
              <a:rPr lang="es-ES" sz="1400" i="1" dirty="0">
                <a:solidFill>
                  <a:schemeClr val="accent1">
                    <a:lumMod val="40000"/>
                    <a:lumOff val="60000"/>
                  </a:schemeClr>
                </a:solidFill>
              </a:rPr>
              <a:t> + c and y = </a:t>
            </a:r>
            <a:r>
              <a:rPr lang="es-ES" sz="1400" i="1" dirty="0" err="1">
                <a:solidFill>
                  <a:schemeClr val="accent1">
                    <a:lumMod val="40000"/>
                    <a:lumOff val="60000"/>
                  </a:schemeClr>
                </a:solidFill>
              </a:rPr>
              <a:t>bx</a:t>
            </a:r>
            <a:r>
              <a:rPr lang="es-ES" sz="1400" i="1" dirty="0">
                <a:solidFill>
                  <a:schemeClr val="accent1">
                    <a:lumMod val="40000"/>
                    <a:lumOff val="60000"/>
                  </a:schemeClr>
                </a:solidFill>
              </a:rPr>
              <a:t> + d</a:t>
            </a:r>
            <a:br>
              <a:rPr lang="es-ES" sz="1400" i="1" dirty="0">
                <a:solidFill>
                  <a:schemeClr val="accent1">
                    <a:lumMod val="40000"/>
                    <a:lumOff val="60000"/>
                  </a:schemeClr>
                </a:solidFill>
              </a:rPr>
            </a:br>
            <a:r>
              <a:rPr lang="en-US" sz="1400" dirty="0"/>
              <a:t>y = mp41_mp23m(x – p3.x) + p3.y</a:t>
            </a:r>
            <a:br>
              <a:rPr lang="es-ES" sz="1400" i="1" dirty="0">
                <a:solidFill>
                  <a:schemeClr val="accent1">
                    <a:lumMod val="40000"/>
                    <a:lumOff val="60000"/>
                  </a:schemeClr>
                </a:solidFill>
              </a:rPr>
            </a:br>
            <a:r>
              <a:rPr lang="en-US" sz="1400" dirty="0"/>
              <a:t>y = mp12_mp34m(x – mp23.x) + mp23.y</a:t>
            </a:r>
            <a:br>
              <a:rPr lang="es-ES" i="1" dirty="0">
                <a:solidFill>
                  <a:schemeClr val="accent1">
                    <a:lumMod val="40000"/>
                    <a:lumOff val="60000"/>
                  </a:schemeClr>
                </a:solidFill>
              </a:rPr>
            </a:br>
            <a:br>
              <a:rPr lang="es-ES" i="1" dirty="0">
                <a:solidFill>
                  <a:schemeClr val="accent1">
                    <a:lumMod val="40000"/>
                    <a:lumOff val="60000"/>
                  </a:schemeClr>
                </a:solidFill>
              </a:rPr>
            </a:br>
            <a:br>
              <a:rPr lang="es-ES" sz="1400" i="1" dirty="0">
                <a:solidFill>
                  <a:schemeClr val="accent1">
                    <a:lumMod val="40000"/>
                    <a:lumOff val="60000"/>
                  </a:schemeClr>
                </a:solidFill>
              </a:rPr>
            </a:br>
            <a:br>
              <a:rPr lang="es-ES" sz="1400" i="1" dirty="0">
                <a:solidFill>
                  <a:schemeClr val="accent1">
                    <a:lumMod val="40000"/>
                    <a:lumOff val="60000"/>
                  </a:schemeClr>
                </a:solidFill>
              </a:rPr>
            </a:br>
            <a:br>
              <a:rPr lang="es-ES" i="1" dirty="0">
                <a:solidFill>
                  <a:schemeClr val="accent1">
                    <a:lumMod val="40000"/>
                    <a:lumOff val="60000"/>
                  </a:schemeClr>
                </a:solidFill>
              </a:rPr>
            </a:br>
            <a:r>
              <a:rPr lang="en-US" dirty="0">
                <a:solidFill>
                  <a:srgbClr val="002060"/>
                </a:solidFill>
              </a:rPr>
              <a:t>In this case,</a:t>
            </a:r>
            <a:br>
              <a:rPr lang="en-US" dirty="0">
                <a:solidFill>
                  <a:srgbClr val="002060"/>
                </a:solidFill>
              </a:rPr>
            </a:br>
            <a:r>
              <a:rPr lang="en-US" sz="1400" dirty="0">
                <a:solidFill>
                  <a:srgbClr val="002060"/>
                </a:solidFill>
              </a:rPr>
              <a:t>     P ( 	         </a:t>
            </a:r>
            <a:r>
              <a:rPr lang="en-US" sz="1400" u="sng" dirty="0">
                <a:solidFill>
                  <a:srgbClr val="002060"/>
                </a:solidFill>
              </a:rPr>
              <a:t>mp23.y – p3.y</a:t>
            </a:r>
            <a:r>
              <a:rPr lang="en-US" sz="1400" dirty="0">
                <a:solidFill>
                  <a:srgbClr val="002060"/>
                </a:solidFill>
              </a:rPr>
              <a:t>                        ,                   </a:t>
            </a:r>
            <a:r>
              <a:rPr lang="en-US" sz="1400" u="sng" dirty="0">
                <a:solidFill>
                  <a:srgbClr val="002060"/>
                </a:solidFill>
              </a:rPr>
              <a:t>(mp41_mp23m * mp23.y) – (mp12_mp34m * p3.y)</a:t>
            </a:r>
            <a:r>
              <a:rPr lang="en-US" sz="1400" dirty="0">
                <a:solidFill>
                  <a:srgbClr val="002060"/>
                </a:solidFill>
              </a:rPr>
              <a:t> )</a:t>
            </a:r>
            <a:br>
              <a:rPr lang="en-US" sz="1400" dirty="0">
                <a:solidFill>
                  <a:srgbClr val="002060"/>
                </a:solidFill>
              </a:rPr>
            </a:br>
            <a:r>
              <a:rPr lang="en-US" sz="1400" dirty="0">
                <a:solidFill>
                  <a:srgbClr val="002060"/>
                </a:solidFill>
              </a:rPr>
              <a:t>             mp41_mp23m – mp12_mp34m	 	  	mp41_mp23m – mp12_mp34m</a:t>
            </a:r>
            <a:br>
              <a:rPr lang="en-US" dirty="0"/>
            </a:br>
            <a:br>
              <a:rPr lang="en-US" dirty="0"/>
            </a:br>
            <a:br>
              <a:rPr lang="en-US" dirty="0"/>
            </a:b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10909300" y="2812063"/>
            <a:ext cx="603050" cy="276999"/>
          </a:xfrm>
          <a:prstGeom prst="rect">
            <a:avLst/>
          </a:prstGeom>
          <a:noFill/>
        </p:spPr>
        <p:txBody>
          <a:bodyPr wrap="square" rtlCol="0">
            <a:spAutoFit/>
          </a:bodyPr>
          <a:lstStyle/>
          <a:p>
            <a:r>
              <a:rPr lang="en-US" sz="1200" dirty="0"/>
              <a:t>pt1</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11059427" cy="369332"/>
          </a:xfrm>
          <a:prstGeom prst="rect">
            <a:avLst/>
          </a:prstGeom>
        </p:spPr>
        <p:txBody>
          <a:bodyPr wrap="square">
            <a:spAutoFit/>
          </a:bodyPr>
          <a:lstStyle/>
          <a:p>
            <a:pPr lvl="1"/>
            <a:r>
              <a:rPr lang="en-US" dirty="0">
                <a:solidFill>
                  <a:schemeClr val="accent1">
                    <a:lumMod val="40000"/>
                    <a:lumOff val="60000"/>
                  </a:schemeClr>
                </a:solidFill>
              </a:rPr>
              <a:t>en.wikipedia.org/wiki/Line%E2%80%93line_intersection#Given_the_equations_of_the_lines.</a:t>
            </a:r>
          </a:p>
        </p:txBody>
      </p:sp>
      <p:cxnSp>
        <p:nvCxnSpPr>
          <p:cNvPr id="15" name="Straight Connector 14">
            <a:extLst>
              <a:ext uri="{FF2B5EF4-FFF2-40B4-BE49-F238E27FC236}">
                <a16:creationId xmlns:a16="http://schemas.microsoft.com/office/drawing/2014/main" id="{6982975A-50EA-4D02-9A66-6552BD39CB64}"/>
              </a:ext>
            </a:extLst>
          </p:cNvPr>
          <p:cNvCxnSpPr>
            <a:cxnSpLocks/>
          </p:cNvCxnSpPr>
          <p:nvPr/>
        </p:nvCxnSpPr>
        <p:spPr>
          <a:xfrm>
            <a:off x="7831616" y="3041359"/>
            <a:ext cx="3077684" cy="1868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4B94AD-60AB-400A-8A03-94F2E930A81A}"/>
              </a:ext>
            </a:extLst>
          </p:cNvPr>
          <p:cNvCxnSpPr>
            <a:cxnSpLocks/>
          </p:cNvCxnSpPr>
          <p:nvPr/>
        </p:nvCxnSpPr>
        <p:spPr>
          <a:xfrm flipV="1">
            <a:off x="9664700" y="3200469"/>
            <a:ext cx="1244600" cy="180378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076418F-3E39-4FA1-9A14-3049B0C0088A}"/>
              </a:ext>
            </a:extLst>
          </p:cNvPr>
          <p:cNvPicPr>
            <a:picLocks noChangeAspect="1"/>
          </p:cNvPicPr>
          <p:nvPr/>
        </p:nvPicPr>
        <p:blipFill>
          <a:blip r:embed="rId3"/>
          <a:stretch>
            <a:fillRect/>
          </a:stretch>
        </p:blipFill>
        <p:spPr>
          <a:xfrm>
            <a:off x="1914594" y="4684411"/>
            <a:ext cx="2084871" cy="639676"/>
          </a:xfrm>
          <a:prstGeom prst="rect">
            <a:avLst/>
          </a:prstGeom>
        </p:spPr>
      </p:pic>
      <p:sp>
        <p:nvSpPr>
          <p:cNvPr id="21" name="TextBox 20">
            <a:extLst>
              <a:ext uri="{FF2B5EF4-FFF2-40B4-BE49-F238E27FC236}">
                <a16:creationId xmlns:a16="http://schemas.microsoft.com/office/drawing/2014/main" id="{16A4B249-C1DC-49A8-8934-EA02A9CBBE8A}"/>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Tree>
    <p:extLst>
      <p:ext uri="{BB962C8B-B14F-4D97-AF65-F5344CB8AC3E}">
        <p14:creationId xmlns:p14="http://schemas.microsoft.com/office/powerpoint/2010/main" val="4243046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923280"/>
          </a:xfrm>
        </p:spPr>
        <p:txBody>
          <a:bodyPr>
            <a:normAutofit/>
          </a:bodyPr>
          <a:lstStyle/>
          <a:p>
            <a:pPr marL="0" indent="0">
              <a:buNone/>
            </a:pPr>
            <a:r>
              <a:rPr lang="en-US" dirty="0"/>
              <a:t>Objective is to calculate T1 and T2.</a:t>
            </a:r>
          </a:p>
          <a:p>
            <a:pPr marL="0" indent="0">
              <a:buNone/>
            </a:pPr>
            <a:endParaRPr lang="en-US" dirty="0"/>
          </a:p>
          <a:p>
            <a:pPr marL="0" indent="0">
              <a:buNone/>
            </a:pPr>
            <a:r>
              <a:rPr lang="en-US" dirty="0"/>
              <a:t>6. Calculate </a:t>
            </a:r>
            <a:r>
              <a:rPr lang="en-US" dirty="0">
                <a:solidFill>
                  <a:schemeClr val="accent1">
                    <a:lumMod val="40000"/>
                    <a:lumOff val="60000"/>
                  </a:schemeClr>
                </a:solidFill>
              </a:rPr>
              <a:t>T1</a:t>
            </a:r>
            <a:r>
              <a:rPr lang="en-US" dirty="0"/>
              <a:t> as the distance between </a:t>
            </a:r>
            <a:br>
              <a:rPr lang="en-US" dirty="0"/>
            </a:br>
            <a:r>
              <a:rPr lang="en-US" dirty="0"/>
              <a:t>p3 and the point, pt1.</a:t>
            </a:r>
            <a:br>
              <a:rPr lang="en-US" dirty="0"/>
            </a:br>
            <a:br>
              <a:rPr lang="en-US" dirty="0"/>
            </a:br>
            <a:br>
              <a:rPr lang="en-US" dirty="0"/>
            </a:br>
            <a:br>
              <a:rPr lang="en-US" dirty="0"/>
            </a:br>
            <a:br>
              <a:rPr lang="en-US" dirty="0"/>
            </a:br>
            <a:r>
              <a:rPr lang="en-US" dirty="0"/>
              <a:t>In this case,</a:t>
            </a:r>
            <a:br>
              <a:rPr lang="en-US" dirty="0"/>
            </a:br>
            <a:r>
              <a:rPr lang="en-US" dirty="0"/>
              <a:t>     sqrt((pt1.x – p3.x)^2 + (pt1.y – p3.y)^2)</a:t>
            </a:r>
            <a:br>
              <a:rPr lang="en-US" dirty="0"/>
            </a:br>
            <a:br>
              <a:rPr lang="en-US" dirty="0"/>
            </a:b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11059427" cy="369332"/>
          </a:xfrm>
          <a:prstGeom prst="rect">
            <a:avLst/>
          </a:prstGeom>
        </p:spPr>
        <p:txBody>
          <a:bodyPr wrap="square">
            <a:spAutoFit/>
          </a:bodyPr>
          <a:lstStyle/>
          <a:p>
            <a:pPr lvl="1"/>
            <a:r>
              <a:rPr lang="en-US" dirty="0">
                <a:solidFill>
                  <a:schemeClr val="accent1">
                    <a:lumMod val="40000"/>
                    <a:lumOff val="60000"/>
                  </a:schemeClr>
                </a:solidFill>
              </a:rPr>
              <a:t>en.wikipedia.org/wiki/</a:t>
            </a:r>
            <a:r>
              <a:rPr lang="en-US" dirty="0" err="1">
                <a:solidFill>
                  <a:schemeClr val="accent1">
                    <a:lumMod val="40000"/>
                    <a:lumOff val="60000"/>
                  </a:schemeClr>
                </a:solidFill>
              </a:rPr>
              <a:t>Euclidean_distance#Two_dimensions</a:t>
            </a:r>
            <a:endParaRPr lang="en-US" dirty="0">
              <a:solidFill>
                <a:schemeClr val="accent1">
                  <a:lumMod val="40000"/>
                  <a:lumOff val="60000"/>
                </a:schemeClr>
              </a:solidFill>
            </a:endParaRPr>
          </a:p>
        </p:txBody>
      </p:sp>
      <p:cxnSp>
        <p:nvCxnSpPr>
          <p:cNvPr id="15" name="Straight Connector 14">
            <a:extLst>
              <a:ext uri="{FF2B5EF4-FFF2-40B4-BE49-F238E27FC236}">
                <a16:creationId xmlns:a16="http://schemas.microsoft.com/office/drawing/2014/main" id="{6982975A-50EA-4D02-9A66-6552BD39CB64}"/>
              </a:ext>
            </a:extLst>
          </p:cNvPr>
          <p:cNvCxnSpPr>
            <a:cxnSpLocks/>
          </p:cNvCxnSpPr>
          <p:nvPr/>
        </p:nvCxnSpPr>
        <p:spPr>
          <a:xfrm>
            <a:off x="10522150" y="3200469"/>
            <a:ext cx="38715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5749592-4B04-4923-B7FF-98BE1F5EB2E1}"/>
              </a:ext>
            </a:extLst>
          </p:cNvPr>
          <p:cNvPicPr>
            <a:picLocks noChangeAspect="1"/>
          </p:cNvPicPr>
          <p:nvPr/>
        </p:nvPicPr>
        <p:blipFill>
          <a:blip r:embed="rId3"/>
          <a:stretch>
            <a:fillRect/>
          </a:stretch>
        </p:blipFill>
        <p:spPr>
          <a:xfrm>
            <a:off x="1376180" y="3785015"/>
            <a:ext cx="3992012" cy="611155"/>
          </a:xfrm>
          <a:prstGeom prst="rect">
            <a:avLst/>
          </a:prstGeom>
        </p:spPr>
      </p:pic>
      <p:sp>
        <p:nvSpPr>
          <p:cNvPr id="20" name="TextBox 19">
            <a:extLst>
              <a:ext uri="{FF2B5EF4-FFF2-40B4-BE49-F238E27FC236}">
                <a16:creationId xmlns:a16="http://schemas.microsoft.com/office/drawing/2014/main" id="{344933EC-9AF1-4D21-822B-5DEE6AB169BD}"/>
              </a:ext>
            </a:extLst>
          </p:cNvPr>
          <p:cNvSpPr txBox="1"/>
          <p:nvPr/>
        </p:nvSpPr>
        <p:spPr>
          <a:xfrm>
            <a:off x="10909300" y="2812063"/>
            <a:ext cx="603050" cy="276999"/>
          </a:xfrm>
          <a:prstGeom prst="rect">
            <a:avLst/>
          </a:prstGeom>
          <a:noFill/>
        </p:spPr>
        <p:txBody>
          <a:bodyPr wrap="square" rtlCol="0">
            <a:spAutoFit/>
          </a:bodyPr>
          <a:lstStyle/>
          <a:p>
            <a:r>
              <a:rPr lang="en-US" sz="1200" dirty="0"/>
              <a:t>pt1</a:t>
            </a:r>
          </a:p>
        </p:txBody>
      </p:sp>
    </p:spTree>
    <p:extLst>
      <p:ext uri="{BB962C8B-B14F-4D97-AF65-F5344CB8AC3E}">
        <p14:creationId xmlns:p14="http://schemas.microsoft.com/office/powerpoint/2010/main" val="246014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sz="2800" dirty="0"/>
              <a:t>If there exists only one point in each quadrant, then:</a:t>
            </a:r>
            <a:br>
              <a:rPr lang="en-US" sz="2800" dirty="0"/>
            </a:br>
            <a:endParaRPr lang="en-US" sz="2800" dirty="0"/>
          </a:p>
          <a:p>
            <a:pPr lvl="1"/>
            <a:r>
              <a:rPr lang="en-US" sz="2400" dirty="0">
                <a:solidFill>
                  <a:schemeClr val="tx2"/>
                </a:solidFill>
              </a:rPr>
              <a:t>Point in I is P3</a:t>
            </a:r>
          </a:p>
          <a:p>
            <a:pPr lvl="1"/>
            <a:r>
              <a:rPr lang="en-US" sz="2400" dirty="0">
                <a:solidFill>
                  <a:schemeClr val="accent2"/>
                </a:solidFill>
              </a:rPr>
              <a:t>Point in II is P4</a:t>
            </a:r>
          </a:p>
          <a:p>
            <a:pPr lvl="1"/>
            <a:r>
              <a:rPr lang="en-US" sz="2400" dirty="0">
                <a:solidFill>
                  <a:schemeClr val="accent4"/>
                </a:solidFill>
              </a:rPr>
              <a:t>Point in III is P1</a:t>
            </a:r>
          </a:p>
          <a:p>
            <a:pPr lvl="1"/>
            <a:r>
              <a:rPr lang="en-US" sz="2400" dirty="0">
                <a:solidFill>
                  <a:schemeClr val="accent6"/>
                </a:solidFill>
              </a:rPr>
              <a:t>Point in IV is P2</a:t>
            </a:r>
          </a:p>
          <a:p>
            <a:pPr marL="0" indent="0">
              <a:buNone/>
            </a:pPr>
            <a:endParaRPr lang="en-US" dirty="0"/>
          </a:p>
        </p:txBody>
      </p:sp>
      <p:sp>
        <p:nvSpPr>
          <p:cNvPr id="11" name="Rectangle 10">
            <a:extLst>
              <a:ext uri="{FF2B5EF4-FFF2-40B4-BE49-F238E27FC236}">
                <a16:creationId xmlns:a16="http://schemas.microsoft.com/office/drawing/2014/main" id="{C38202F9-E0A3-45A5-8E4F-3CE115DEE01E}"/>
              </a:ext>
            </a:extLst>
          </p:cNvPr>
          <p:cNvSpPr/>
          <p:nvPr/>
        </p:nvSpPr>
        <p:spPr>
          <a:xfrm>
            <a:off x="8001000" y="3197273"/>
            <a:ext cx="2305595" cy="174048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309AD97-BBD7-4E05-A6CA-E7CDBA30990A}"/>
              </a:ext>
            </a:extLst>
          </p:cNvPr>
          <p:cNvCxnSpPr/>
          <p:nvPr/>
        </p:nvCxnSpPr>
        <p:spPr>
          <a:xfrm>
            <a:off x="9137469" y="3017520"/>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EF4866-BEC9-48AF-9BF2-9E4C03ECAEE9}"/>
              </a:ext>
            </a:extLst>
          </p:cNvPr>
          <p:cNvCxnSpPr/>
          <p:nvPr/>
        </p:nvCxnSpPr>
        <p:spPr>
          <a:xfrm flipH="1">
            <a:off x="7798526" y="4023360"/>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F657A2-3587-41F3-9DAB-507072AD2751}"/>
              </a:ext>
            </a:extLst>
          </p:cNvPr>
          <p:cNvSpPr txBox="1"/>
          <p:nvPr/>
        </p:nvSpPr>
        <p:spPr>
          <a:xfrm>
            <a:off x="8226335" y="3197273"/>
            <a:ext cx="653143" cy="646331"/>
          </a:xfrm>
          <a:prstGeom prst="rect">
            <a:avLst/>
          </a:prstGeom>
          <a:noFill/>
        </p:spPr>
        <p:txBody>
          <a:bodyPr wrap="square" rtlCol="0">
            <a:spAutoFit/>
          </a:bodyPr>
          <a:lstStyle/>
          <a:p>
            <a:r>
              <a:rPr lang="en-US" sz="3600" dirty="0">
                <a:solidFill>
                  <a:schemeClr val="accent2"/>
                </a:solidFill>
                <a:latin typeface="Bell MT" panose="02020503060305020303" pitchFamily="18" charset="0"/>
              </a:rPr>
              <a:t>II</a:t>
            </a:r>
          </a:p>
        </p:txBody>
      </p:sp>
      <p:sp>
        <p:nvSpPr>
          <p:cNvPr id="15" name="TextBox 14">
            <a:extLst>
              <a:ext uri="{FF2B5EF4-FFF2-40B4-BE49-F238E27FC236}">
                <a16:creationId xmlns:a16="http://schemas.microsoft.com/office/drawing/2014/main" id="{E5227BBE-801B-4140-AA03-49CDB8A68816}"/>
              </a:ext>
            </a:extLst>
          </p:cNvPr>
          <p:cNvSpPr txBox="1"/>
          <p:nvPr/>
        </p:nvSpPr>
        <p:spPr>
          <a:xfrm>
            <a:off x="9653452" y="3197274"/>
            <a:ext cx="653143" cy="646331"/>
          </a:xfrm>
          <a:prstGeom prst="rect">
            <a:avLst/>
          </a:prstGeom>
          <a:noFill/>
        </p:spPr>
        <p:txBody>
          <a:bodyPr wrap="square" rtlCol="0">
            <a:spAutoFit/>
          </a:bodyPr>
          <a:lstStyle/>
          <a:p>
            <a:r>
              <a:rPr lang="en-US" sz="3600" dirty="0">
                <a:solidFill>
                  <a:schemeClr val="tx2"/>
                </a:solidFill>
                <a:latin typeface="Bell MT" panose="02020503060305020303" pitchFamily="18" charset="0"/>
              </a:rPr>
              <a:t>I</a:t>
            </a:r>
          </a:p>
        </p:txBody>
      </p:sp>
      <p:sp>
        <p:nvSpPr>
          <p:cNvPr id="16" name="TextBox 15">
            <a:extLst>
              <a:ext uri="{FF2B5EF4-FFF2-40B4-BE49-F238E27FC236}">
                <a16:creationId xmlns:a16="http://schemas.microsoft.com/office/drawing/2014/main" id="{596190D2-85C3-470F-8DE0-A29F8BDB5962}"/>
              </a:ext>
            </a:extLst>
          </p:cNvPr>
          <p:cNvSpPr txBox="1"/>
          <p:nvPr/>
        </p:nvSpPr>
        <p:spPr>
          <a:xfrm>
            <a:off x="8168938" y="4291426"/>
            <a:ext cx="760911" cy="646331"/>
          </a:xfrm>
          <a:prstGeom prst="rect">
            <a:avLst/>
          </a:prstGeom>
          <a:noFill/>
        </p:spPr>
        <p:txBody>
          <a:bodyPr wrap="square" rtlCol="0">
            <a:spAutoFit/>
          </a:bodyPr>
          <a:lstStyle/>
          <a:p>
            <a:r>
              <a:rPr lang="en-US" sz="3600" dirty="0">
                <a:solidFill>
                  <a:schemeClr val="accent4"/>
                </a:solidFill>
                <a:latin typeface="Bell MT" panose="02020503060305020303" pitchFamily="18" charset="0"/>
              </a:rPr>
              <a:t>III</a:t>
            </a:r>
          </a:p>
        </p:txBody>
      </p:sp>
      <p:sp>
        <p:nvSpPr>
          <p:cNvPr id="24" name="TextBox 23">
            <a:extLst>
              <a:ext uri="{FF2B5EF4-FFF2-40B4-BE49-F238E27FC236}">
                <a16:creationId xmlns:a16="http://schemas.microsoft.com/office/drawing/2014/main" id="{366709D7-497F-4005-84B8-BDF5AADFCF2A}"/>
              </a:ext>
            </a:extLst>
          </p:cNvPr>
          <p:cNvSpPr txBox="1"/>
          <p:nvPr/>
        </p:nvSpPr>
        <p:spPr>
          <a:xfrm>
            <a:off x="9522035" y="4291425"/>
            <a:ext cx="698861" cy="646331"/>
          </a:xfrm>
          <a:prstGeom prst="rect">
            <a:avLst/>
          </a:prstGeom>
          <a:noFill/>
        </p:spPr>
        <p:txBody>
          <a:bodyPr wrap="square" rtlCol="0">
            <a:spAutoFit/>
          </a:bodyPr>
          <a:lstStyle/>
          <a:p>
            <a:r>
              <a:rPr lang="en-US" sz="3600" dirty="0">
                <a:solidFill>
                  <a:schemeClr val="accent6"/>
                </a:solidFill>
                <a:latin typeface="Bell MT" panose="02020503060305020303" pitchFamily="18" charset="0"/>
              </a:rPr>
              <a:t>IV</a:t>
            </a:r>
          </a:p>
        </p:txBody>
      </p:sp>
      <p:sp>
        <p:nvSpPr>
          <p:cNvPr id="25" name="Oval 24">
            <a:extLst>
              <a:ext uri="{FF2B5EF4-FFF2-40B4-BE49-F238E27FC236}">
                <a16:creationId xmlns:a16="http://schemas.microsoft.com/office/drawing/2014/main" id="{F1D28137-3BF8-4F5C-8E34-1A7B05B798BD}"/>
              </a:ext>
            </a:extLst>
          </p:cNvPr>
          <p:cNvSpPr/>
          <p:nvPr/>
        </p:nvSpPr>
        <p:spPr>
          <a:xfrm>
            <a:off x="9033658" y="3898986"/>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06AE4E7-8E35-49A7-811F-086378259922}"/>
              </a:ext>
            </a:extLst>
          </p:cNvPr>
          <p:cNvSpPr txBox="1"/>
          <p:nvPr/>
        </p:nvSpPr>
        <p:spPr>
          <a:xfrm>
            <a:off x="10340005" y="2835367"/>
            <a:ext cx="449162" cy="369332"/>
          </a:xfrm>
          <a:prstGeom prst="rect">
            <a:avLst/>
          </a:prstGeom>
          <a:noFill/>
        </p:spPr>
        <p:txBody>
          <a:bodyPr wrap="none" rtlCol="0">
            <a:spAutoFit/>
          </a:bodyPr>
          <a:lstStyle/>
          <a:p>
            <a:r>
              <a:rPr lang="en-US" dirty="0"/>
              <a:t>P3</a:t>
            </a:r>
          </a:p>
        </p:txBody>
      </p:sp>
      <p:sp>
        <p:nvSpPr>
          <p:cNvPr id="27" name="TextBox 26">
            <a:extLst>
              <a:ext uri="{FF2B5EF4-FFF2-40B4-BE49-F238E27FC236}">
                <a16:creationId xmlns:a16="http://schemas.microsoft.com/office/drawing/2014/main" id="{BACE8505-9F16-4C02-A8B3-91FB11E7B8E3}"/>
              </a:ext>
            </a:extLst>
          </p:cNvPr>
          <p:cNvSpPr txBox="1"/>
          <p:nvPr/>
        </p:nvSpPr>
        <p:spPr>
          <a:xfrm>
            <a:off x="7573945" y="2840281"/>
            <a:ext cx="449162" cy="369332"/>
          </a:xfrm>
          <a:prstGeom prst="rect">
            <a:avLst/>
          </a:prstGeom>
          <a:noFill/>
        </p:spPr>
        <p:txBody>
          <a:bodyPr wrap="none" rtlCol="0">
            <a:spAutoFit/>
          </a:bodyPr>
          <a:lstStyle/>
          <a:p>
            <a:r>
              <a:rPr lang="en-US" dirty="0"/>
              <a:t>P4</a:t>
            </a:r>
          </a:p>
        </p:txBody>
      </p:sp>
      <p:sp>
        <p:nvSpPr>
          <p:cNvPr id="28" name="TextBox 27">
            <a:extLst>
              <a:ext uri="{FF2B5EF4-FFF2-40B4-BE49-F238E27FC236}">
                <a16:creationId xmlns:a16="http://schemas.microsoft.com/office/drawing/2014/main" id="{C669C1FA-A01C-45B0-9B2F-72780539D7DF}"/>
              </a:ext>
            </a:extLst>
          </p:cNvPr>
          <p:cNvSpPr txBox="1"/>
          <p:nvPr/>
        </p:nvSpPr>
        <p:spPr>
          <a:xfrm>
            <a:off x="7606602" y="4925416"/>
            <a:ext cx="449162" cy="369332"/>
          </a:xfrm>
          <a:prstGeom prst="rect">
            <a:avLst/>
          </a:prstGeom>
          <a:noFill/>
        </p:spPr>
        <p:txBody>
          <a:bodyPr wrap="none" rtlCol="0">
            <a:spAutoFit/>
          </a:bodyPr>
          <a:lstStyle/>
          <a:p>
            <a:r>
              <a:rPr lang="en-US" dirty="0"/>
              <a:t>P1</a:t>
            </a:r>
          </a:p>
        </p:txBody>
      </p:sp>
      <p:sp>
        <p:nvSpPr>
          <p:cNvPr id="29" name="TextBox 28">
            <a:extLst>
              <a:ext uri="{FF2B5EF4-FFF2-40B4-BE49-F238E27FC236}">
                <a16:creationId xmlns:a16="http://schemas.microsoft.com/office/drawing/2014/main" id="{4A0EE000-1993-4A84-819F-D6E588B806C0}"/>
              </a:ext>
            </a:extLst>
          </p:cNvPr>
          <p:cNvSpPr txBox="1"/>
          <p:nvPr/>
        </p:nvSpPr>
        <p:spPr>
          <a:xfrm>
            <a:off x="10340005" y="4910802"/>
            <a:ext cx="449162" cy="369332"/>
          </a:xfrm>
          <a:prstGeom prst="rect">
            <a:avLst/>
          </a:prstGeom>
          <a:noFill/>
        </p:spPr>
        <p:txBody>
          <a:bodyPr wrap="none" rtlCol="0">
            <a:spAutoFit/>
          </a:bodyPr>
          <a:lstStyle/>
          <a:p>
            <a:r>
              <a:rPr lang="en-US" dirty="0"/>
              <a:t>P2</a:t>
            </a:r>
          </a:p>
        </p:txBody>
      </p:sp>
      <p:pic>
        <p:nvPicPr>
          <p:cNvPr id="17" name="Picture 16">
            <a:extLst>
              <a:ext uri="{FF2B5EF4-FFF2-40B4-BE49-F238E27FC236}">
                <a16:creationId xmlns:a16="http://schemas.microsoft.com/office/drawing/2014/main" id="{0EF39CD9-0612-4719-91F6-CC3369B0A4BC}"/>
              </a:ext>
            </a:extLst>
          </p:cNvPr>
          <p:cNvPicPr>
            <a:picLocks noChangeAspect="1"/>
          </p:cNvPicPr>
          <p:nvPr/>
        </p:nvPicPr>
        <p:blipFill>
          <a:blip r:embed="rId2"/>
          <a:stretch>
            <a:fillRect/>
          </a:stretch>
        </p:blipFill>
        <p:spPr>
          <a:xfrm>
            <a:off x="4191001" y="2929276"/>
            <a:ext cx="3019425" cy="2276475"/>
          </a:xfrm>
          <a:prstGeom prst="rect">
            <a:avLst/>
          </a:prstGeom>
        </p:spPr>
      </p:pic>
    </p:spTree>
    <p:extLst>
      <p:ext uri="{BB962C8B-B14F-4D97-AF65-F5344CB8AC3E}">
        <p14:creationId xmlns:p14="http://schemas.microsoft.com/office/powerpoint/2010/main" val="2738624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184784"/>
          </a:xfrm>
        </p:spPr>
        <p:txBody>
          <a:bodyPr>
            <a:normAutofit/>
          </a:bodyPr>
          <a:lstStyle/>
          <a:p>
            <a:pPr marL="0" indent="0">
              <a:buNone/>
            </a:pPr>
            <a:r>
              <a:rPr lang="en-US" dirty="0"/>
              <a:t>Objective is to calculate </a:t>
            </a:r>
            <a:r>
              <a:rPr lang="en-US" strike="sngStrike" dirty="0">
                <a:solidFill>
                  <a:schemeClr val="accent1">
                    <a:lumMod val="40000"/>
                    <a:lumOff val="60000"/>
                  </a:schemeClr>
                </a:solidFill>
              </a:rPr>
              <a:t>T1</a:t>
            </a:r>
            <a:r>
              <a:rPr lang="en-US" dirty="0"/>
              <a:t> and T2.</a:t>
            </a:r>
          </a:p>
          <a:p>
            <a:pPr marL="0" indent="0">
              <a:buNone/>
            </a:pPr>
            <a:endParaRPr lang="en-US" dirty="0"/>
          </a:p>
          <a:p>
            <a:pPr marL="0" indent="0">
              <a:buNone/>
            </a:pPr>
            <a:r>
              <a:rPr lang="en-US" dirty="0"/>
              <a:t>7. Use the slope from the previous step </a:t>
            </a:r>
            <a:br>
              <a:rPr lang="en-US" dirty="0"/>
            </a:br>
            <a:r>
              <a:rPr lang="en-US" dirty="0"/>
              <a:t>(from the line between mp41 and mp23) </a:t>
            </a:r>
            <a:br>
              <a:rPr lang="en-US" dirty="0"/>
            </a:br>
            <a:r>
              <a:rPr lang="en-US" dirty="0"/>
              <a:t>and the point mp34 to determine the line </a:t>
            </a:r>
            <a:br>
              <a:rPr lang="en-US" dirty="0"/>
            </a:br>
            <a:r>
              <a:rPr lang="en-US" dirty="0"/>
              <a:t>through mp34 and parallel to the line </a:t>
            </a:r>
            <a:br>
              <a:rPr lang="en-US" dirty="0"/>
            </a:br>
            <a:r>
              <a:rPr lang="en-US" dirty="0"/>
              <a:t>between mp41 and mp23.</a:t>
            </a:r>
          </a:p>
          <a:p>
            <a:pPr marL="0" indent="0">
              <a:buNone/>
            </a:pPr>
            <a:br>
              <a:rPr lang="en-US" dirty="0"/>
            </a:br>
            <a:br>
              <a:rPr lang="en-US" dirty="0"/>
            </a:br>
            <a:br>
              <a:rPr lang="en-US" dirty="0"/>
            </a:br>
            <a:r>
              <a:rPr lang="en-US" dirty="0"/>
              <a:t>In this case,</a:t>
            </a:r>
            <a:br>
              <a:rPr lang="en-US" dirty="0"/>
            </a:br>
            <a:r>
              <a:rPr lang="en-US" dirty="0"/>
              <a:t>     y – mp34.y = mp41_mp23m(x – mp34.x)</a:t>
            </a: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9144001" cy="369332"/>
          </a:xfrm>
          <a:prstGeom prst="rect">
            <a:avLst/>
          </a:prstGeom>
        </p:spPr>
        <p:txBody>
          <a:bodyPr wrap="square">
            <a:spAutoFit/>
          </a:bodyPr>
          <a:lstStyle/>
          <a:p>
            <a:pPr lvl="1"/>
            <a:r>
              <a:rPr lang="en-US" dirty="0">
                <a:solidFill>
                  <a:schemeClr val="accent1">
                    <a:lumMod val="40000"/>
                    <a:lumOff val="60000"/>
                  </a:schemeClr>
                </a:solidFill>
              </a:rPr>
              <a:t>en.wikipedia.org/wiki/Linear_equation#Point.E2.80.93slope_form</a:t>
            </a:r>
          </a:p>
        </p:txBody>
      </p:sp>
      <p:cxnSp>
        <p:nvCxnSpPr>
          <p:cNvPr id="20" name="Straight Connector 19">
            <a:extLst>
              <a:ext uri="{FF2B5EF4-FFF2-40B4-BE49-F238E27FC236}">
                <a16:creationId xmlns:a16="http://schemas.microsoft.com/office/drawing/2014/main" id="{75C5F285-1FA5-47F3-86C4-8392D6DB09AE}"/>
              </a:ext>
            </a:extLst>
          </p:cNvPr>
          <p:cNvCxnSpPr/>
          <p:nvPr/>
        </p:nvCxnSpPr>
        <p:spPr>
          <a:xfrm>
            <a:off x="7749380" y="2846473"/>
            <a:ext cx="3027737" cy="1831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82975A-50EA-4D02-9A66-6552BD39CB64}"/>
              </a:ext>
            </a:extLst>
          </p:cNvPr>
          <p:cNvCxnSpPr/>
          <p:nvPr/>
        </p:nvCxnSpPr>
        <p:spPr>
          <a:xfrm>
            <a:off x="7340832" y="3783258"/>
            <a:ext cx="3027737" cy="18312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06D716-95DB-4433-ADC8-C7DC01277461}"/>
              </a:ext>
            </a:extLst>
          </p:cNvPr>
          <p:cNvPicPr>
            <a:picLocks noChangeAspect="1"/>
          </p:cNvPicPr>
          <p:nvPr/>
        </p:nvPicPr>
        <p:blipFill>
          <a:blip r:embed="rId3"/>
          <a:stretch>
            <a:fillRect/>
          </a:stretch>
        </p:blipFill>
        <p:spPr>
          <a:xfrm>
            <a:off x="1538003" y="4431008"/>
            <a:ext cx="2801985" cy="497394"/>
          </a:xfrm>
          <a:prstGeom prst="rect">
            <a:avLst/>
          </a:prstGeom>
        </p:spPr>
      </p:pic>
    </p:spTree>
    <p:extLst>
      <p:ext uri="{BB962C8B-B14F-4D97-AF65-F5344CB8AC3E}">
        <p14:creationId xmlns:p14="http://schemas.microsoft.com/office/powerpoint/2010/main" val="1184171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923280"/>
          </a:xfrm>
        </p:spPr>
        <p:txBody>
          <a:bodyPr>
            <a:normAutofit/>
          </a:bodyPr>
          <a:lstStyle/>
          <a:p>
            <a:pPr marL="0" indent="0">
              <a:buNone/>
            </a:pPr>
            <a:r>
              <a:rPr lang="en-US" dirty="0"/>
              <a:t>Objective is to calculate </a:t>
            </a:r>
            <a:r>
              <a:rPr lang="en-US" strike="sngStrike" dirty="0">
                <a:solidFill>
                  <a:schemeClr val="accent1">
                    <a:lumMod val="40000"/>
                    <a:lumOff val="60000"/>
                  </a:schemeClr>
                </a:solidFill>
              </a:rPr>
              <a:t>T1</a:t>
            </a:r>
            <a:r>
              <a:rPr lang="en-US" dirty="0"/>
              <a:t> and T2.</a:t>
            </a:r>
          </a:p>
          <a:p>
            <a:pPr marL="0" indent="0">
              <a:buNone/>
            </a:pPr>
            <a:endParaRPr lang="en-US" dirty="0"/>
          </a:p>
          <a:p>
            <a:pPr marL="0" indent="0">
              <a:buNone/>
            </a:pPr>
            <a:r>
              <a:rPr lang="en-US" dirty="0"/>
              <a:t>8. Calculate the point of intersection </a:t>
            </a:r>
            <a:br>
              <a:rPr lang="en-US" dirty="0"/>
            </a:br>
            <a:r>
              <a:rPr lang="en-US" dirty="0"/>
              <a:t>between the two lines as shown.  </a:t>
            </a:r>
            <a:br>
              <a:rPr lang="en-US" dirty="0"/>
            </a:br>
            <a:r>
              <a:rPr lang="en-US" dirty="0"/>
              <a:t>Call it pt2.</a:t>
            </a:r>
          </a:p>
          <a:p>
            <a:pPr marL="0" indent="0">
              <a:buNone/>
            </a:pPr>
            <a:r>
              <a:rPr lang="es-ES" sz="1400" i="1" dirty="0">
                <a:solidFill>
                  <a:schemeClr val="accent1">
                    <a:lumMod val="40000"/>
                    <a:lumOff val="60000"/>
                  </a:schemeClr>
                </a:solidFill>
              </a:rPr>
              <a:t>y = </a:t>
            </a:r>
            <a:r>
              <a:rPr lang="es-ES" sz="1400" i="1" dirty="0" err="1">
                <a:solidFill>
                  <a:schemeClr val="accent1">
                    <a:lumMod val="40000"/>
                    <a:lumOff val="60000"/>
                  </a:schemeClr>
                </a:solidFill>
              </a:rPr>
              <a:t>ax</a:t>
            </a:r>
            <a:r>
              <a:rPr lang="es-ES" sz="1400" i="1" dirty="0">
                <a:solidFill>
                  <a:schemeClr val="accent1">
                    <a:lumMod val="40000"/>
                    <a:lumOff val="60000"/>
                  </a:schemeClr>
                </a:solidFill>
              </a:rPr>
              <a:t> + c and y = </a:t>
            </a:r>
            <a:r>
              <a:rPr lang="es-ES" sz="1400" i="1" dirty="0" err="1">
                <a:solidFill>
                  <a:schemeClr val="accent1">
                    <a:lumMod val="40000"/>
                    <a:lumOff val="60000"/>
                  </a:schemeClr>
                </a:solidFill>
              </a:rPr>
              <a:t>bx</a:t>
            </a:r>
            <a:r>
              <a:rPr lang="es-ES" sz="1400" i="1" dirty="0">
                <a:solidFill>
                  <a:schemeClr val="accent1">
                    <a:lumMod val="40000"/>
                    <a:lumOff val="60000"/>
                  </a:schemeClr>
                </a:solidFill>
              </a:rPr>
              <a:t> + d</a:t>
            </a:r>
            <a:br>
              <a:rPr lang="es-ES" sz="1400" i="1" dirty="0">
                <a:solidFill>
                  <a:schemeClr val="accent1">
                    <a:lumMod val="40000"/>
                    <a:lumOff val="60000"/>
                  </a:schemeClr>
                </a:solidFill>
              </a:rPr>
            </a:br>
            <a:r>
              <a:rPr lang="en-US" sz="1400" dirty="0"/>
              <a:t>y = mp41_mp23m(x – mp34.x) + mp34.y </a:t>
            </a:r>
            <a:br>
              <a:rPr lang="es-ES" sz="1400" i="1" dirty="0">
                <a:solidFill>
                  <a:schemeClr val="accent1">
                    <a:lumMod val="40000"/>
                    <a:lumOff val="60000"/>
                  </a:schemeClr>
                </a:solidFill>
              </a:rPr>
            </a:br>
            <a:r>
              <a:rPr lang="en-US" sz="1400" dirty="0"/>
              <a:t>y = mp12_mp34m(x – mp23.x) + mp23.y</a:t>
            </a:r>
            <a:br>
              <a:rPr lang="es-ES" i="1" dirty="0">
                <a:solidFill>
                  <a:schemeClr val="accent1">
                    <a:lumMod val="40000"/>
                    <a:lumOff val="60000"/>
                  </a:schemeClr>
                </a:solidFill>
              </a:rPr>
            </a:br>
            <a:br>
              <a:rPr lang="es-ES" i="1" dirty="0">
                <a:solidFill>
                  <a:schemeClr val="accent1">
                    <a:lumMod val="40000"/>
                    <a:lumOff val="60000"/>
                  </a:schemeClr>
                </a:solidFill>
              </a:rPr>
            </a:br>
            <a:br>
              <a:rPr lang="es-ES" sz="1400" i="1" dirty="0">
                <a:solidFill>
                  <a:schemeClr val="accent1">
                    <a:lumMod val="40000"/>
                    <a:lumOff val="60000"/>
                  </a:schemeClr>
                </a:solidFill>
              </a:rPr>
            </a:br>
            <a:br>
              <a:rPr lang="es-ES" sz="1400" i="1" dirty="0">
                <a:solidFill>
                  <a:schemeClr val="accent1">
                    <a:lumMod val="40000"/>
                    <a:lumOff val="60000"/>
                  </a:schemeClr>
                </a:solidFill>
              </a:rPr>
            </a:br>
            <a:br>
              <a:rPr lang="es-ES" i="1" dirty="0">
                <a:solidFill>
                  <a:schemeClr val="accent1">
                    <a:lumMod val="40000"/>
                    <a:lumOff val="60000"/>
                  </a:schemeClr>
                </a:solidFill>
              </a:rPr>
            </a:br>
            <a:r>
              <a:rPr lang="en-US" dirty="0">
                <a:solidFill>
                  <a:srgbClr val="002060"/>
                </a:solidFill>
              </a:rPr>
              <a:t>In this case,</a:t>
            </a:r>
            <a:br>
              <a:rPr lang="en-US" dirty="0">
                <a:solidFill>
                  <a:srgbClr val="002060"/>
                </a:solidFill>
              </a:rPr>
            </a:br>
            <a:r>
              <a:rPr lang="en-US" sz="1400" dirty="0">
                <a:solidFill>
                  <a:srgbClr val="002060"/>
                </a:solidFill>
              </a:rPr>
              <a:t>     P ( 	         </a:t>
            </a:r>
            <a:r>
              <a:rPr lang="en-US" sz="1400" u="sng" dirty="0">
                <a:solidFill>
                  <a:srgbClr val="002060"/>
                </a:solidFill>
              </a:rPr>
              <a:t>mp23.y – mp34.y</a:t>
            </a:r>
            <a:r>
              <a:rPr lang="en-US" sz="1400" dirty="0">
                <a:solidFill>
                  <a:srgbClr val="002060"/>
                </a:solidFill>
              </a:rPr>
              <a:t>                        ,                   </a:t>
            </a:r>
            <a:r>
              <a:rPr lang="en-US" sz="1400" u="sng" dirty="0">
                <a:solidFill>
                  <a:srgbClr val="002060"/>
                </a:solidFill>
              </a:rPr>
              <a:t>(mp41_mp23m * mp23.y) – (mp12_mp34m * mp34.y)</a:t>
            </a:r>
            <a:r>
              <a:rPr lang="en-US" sz="1400" dirty="0">
                <a:solidFill>
                  <a:srgbClr val="002060"/>
                </a:solidFill>
              </a:rPr>
              <a:t> )</a:t>
            </a:r>
            <a:br>
              <a:rPr lang="en-US" sz="1400" dirty="0">
                <a:solidFill>
                  <a:srgbClr val="002060"/>
                </a:solidFill>
              </a:rPr>
            </a:br>
            <a:r>
              <a:rPr lang="en-US" sz="1400" dirty="0">
                <a:solidFill>
                  <a:srgbClr val="002060"/>
                </a:solidFill>
              </a:rPr>
              <a:t>             mp41_mp23m – mp12_mp34m	 	  	mp41_mp23m – mp12_mp34m</a:t>
            </a:r>
            <a:br>
              <a:rPr lang="en-US" dirty="0"/>
            </a:br>
            <a:br>
              <a:rPr lang="en-US" dirty="0"/>
            </a:br>
            <a:br>
              <a:rPr lang="en-US" dirty="0"/>
            </a:b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10909300" y="2812063"/>
            <a:ext cx="603050" cy="276999"/>
          </a:xfrm>
          <a:prstGeom prst="rect">
            <a:avLst/>
          </a:prstGeom>
          <a:noFill/>
        </p:spPr>
        <p:txBody>
          <a:bodyPr wrap="square" rtlCol="0">
            <a:spAutoFit/>
          </a:bodyPr>
          <a:lstStyle/>
          <a:p>
            <a:r>
              <a:rPr lang="en-US" sz="1200" dirty="0"/>
              <a:t>pt2</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11059427" cy="369332"/>
          </a:xfrm>
          <a:prstGeom prst="rect">
            <a:avLst/>
          </a:prstGeom>
        </p:spPr>
        <p:txBody>
          <a:bodyPr wrap="square">
            <a:spAutoFit/>
          </a:bodyPr>
          <a:lstStyle/>
          <a:p>
            <a:pPr lvl="1"/>
            <a:r>
              <a:rPr lang="en-US" dirty="0">
                <a:solidFill>
                  <a:schemeClr val="accent1">
                    <a:lumMod val="40000"/>
                    <a:lumOff val="60000"/>
                  </a:schemeClr>
                </a:solidFill>
              </a:rPr>
              <a:t>en.wikipedia.org/wiki/Line%E2%80%93line_intersection#Given_the_equations_of_the_lines.</a:t>
            </a:r>
          </a:p>
        </p:txBody>
      </p:sp>
      <p:cxnSp>
        <p:nvCxnSpPr>
          <p:cNvPr id="15" name="Straight Connector 14">
            <a:extLst>
              <a:ext uri="{FF2B5EF4-FFF2-40B4-BE49-F238E27FC236}">
                <a16:creationId xmlns:a16="http://schemas.microsoft.com/office/drawing/2014/main" id="{6982975A-50EA-4D02-9A66-6552BD39CB64}"/>
              </a:ext>
            </a:extLst>
          </p:cNvPr>
          <p:cNvCxnSpPr>
            <a:cxnSpLocks/>
          </p:cNvCxnSpPr>
          <p:nvPr/>
        </p:nvCxnSpPr>
        <p:spPr>
          <a:xfrm>
            <a:off x="7831616" y="2877976"/>
            <a:ext cx="3077684" cy="1868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4B94AD-60AB-400A-8A03-94F2E930A81A}"/>
              </a:ext>
            </a:extLst>
          </p:cNvPr>
          <p:cNvCxnSpPr>
            <a:cxnSpLocks/>
          </p:cNvCxnSpPr>
          <p:nvPr/>
        </p:nvCxnSpPr>
        <p:spPr>
          <a:xfrm flipV="1">
            <a:off x="9664700" y="3061969"/>
            <a:ext cx="1244600" cy="194228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076418F-3E39-4FA1-9A14-3049B0C0088A}"/>
              </a:ext>
            </a:extLst>
          </p:cNvPr>
          <p:cNvPicPr>
            <a:picLocks noChangeAspect="1"/>
          </p:cNvPicPr>
          <p:nvPr/>
        </p:nvPicPr>
        <p:blipFill>
          <a:blip r:embed="rId3"/>
          <a:stretch>
            <a:fillRect/>
          </a:stretch>
        </p:blipFill>
        <p:spPr>
          <a:xfrm>
            <a:off x="1914594" y="4684411"/>
            <a:ext cx="2084871" cy="639676"/>
          </a:xfrm>
          <a:prstGeom prst="rect">
            <a:avLst/>
          </a:prstGeom>
        </p:spPr>
      </p:pic>
      <p:sp>
        <p:nvSpPr>
          <p:cNvPr id="19" name="TextBox 18">
            <a:extLst>
              <a:ext uri="{FF2B5EF4-FFF2-40B4-BE49-F238E27FC236}">
                <a16:creationId xmlns:a16="http://schemas.microsoft.com/office/drawing/2014/main" id="{8922E1B2-D9A8-4ACF-8F96-9DA00EF623DF}"/>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spTree>
    <p:extLst>
      <p:ext uri="{BB962C8B-B14F-4D97-AF65-F5344CB8AC3E}">
        <p14:creationId xmlns:p14="http://schemas.microsoft.com/office/powerpoint/2010/main" val="3528055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F788FEC-2392-4158-8EC7-EBCBA73E78A6}"/>
              </a:ext>
            </a:extLst>
          </p:cNvPr>
          <p:cNvPicPr>
            <a:picLocks noChangeAspect="1"/>
          </p:cNvPicPr>
          <p:nvPr/>
        </p:nvPicPr>
        <p:blipFill>
          <a:blip r:embed="rId2"/>
          <a:stretch>
            <a:fillRect/>
          </a:stretch>
        </p:blipFill>
        <p:spPr>
          <a:xfrm>
            <a:off x="6096000" y="2281832"/>
            <a:ext cx="5534025" cy="3390900"/>
          </a:xfrm>
          <a:prstGeom prst="rect">
            <a:avLst/>
          </a:prstGeom>
        </p:spPr>
      </p:pic>
      <p:sp>
        <p:nvSpPr>
          <p:cNvPr id="3" name="Content Placeholder 2"/>
          <p:cNvSpPr>
            <a:spLocks noGrp="1"/>
          </p:cNvSpPr>
          <p:nvPr>
            <p:ph idx="1"/>
          </p:nvPr>
        </p:nvSpPr>
        <p:spPr>
          <a:xfrm>
            <a:off x="1066800" y="2103120"/>
            <a:ext cx="10058400" cy="5923280"/>
          </a:xfrm>
        </p:spPr>
        <p:txBody>
          <a:bodyPr>
            <a:normAutofit/>
          </a:bodyPr>
          <a:lstStyle/>
          <a:p>
            <a:pPr marL="0" indent="0">
              <a:buNone/>
            </a:pPr>
            <a:r>
              <a:rPr lang="en-US" dirty="0"/>
              <a:t>Objective is to calculate </a:t>
            </a:r>
            <a:r>
              <a:rPr lang="en-US" strike="sngStrike" dirty="0">
                <a:solidFill>
                  <a:schemeClr val="accent1">
                    <a:lumMod val="40000"/>
                    <a:lumOff val="60000"/>
                  </a:schemeClr>
                </a:solidFill>
              </a:rPr>
              <a:t>T1</a:t>
            </a:r>
            <a:r>
              <a:rPr lang="en-US" dirty="0"/>
              <a:t> and T2.</a:t>
            </a:r>
          </a:p>
          <a:p>
            <a:pPr marL="0" indent="0">
              <a:buNone/>
            </a:pPr>
            <a:endParaRPr lang="en-US" dirty="0"/>
          </a:p>
          <a:p>
            <a:pPr marL="0" indent="0">
              <a:buNone/>
            </a:pPr>
            <a:r>
              <a:rPr lang="en-US" dirty="0"/>
              <a:t>9. Calculate </a:t>
            </a:r>
            <a:r>
              <a:rPr lang="en-US" dirty="0">
                <a:solidFill>
                  <a:schemeClr val="accent1">
                    <a:lumMod val="40000"/>
                    <a:lumOff val="60000"/>
                  </a:schemeClr>
                </a:solidFill>
              </a:rPr>
              <a:t>T2</a:t>
            </a:r>
            <a:r>
              <a:rPr lang="en-US" dirty="0"/>
              <a:t> as the distance </a:t>
            </a:r>
            <a:br>
              <a:rPr lang="en-US" dirty="0"/>
            </a:br>
            <a:r>
              <a:rPr lang="en-US" dirty="0"/>
              <a:t>between points pt1 and pt2.</a:t>
            </a:r>
          </a:p>
          <a:p>
            <a:pPr marL="0" indent="0">
              <a:buNone/>
            </a:pPr>
            <a:br>
              <a:rPr lang="en-US" dirty="0"/>
            </a:br>
            <a:br>
              <a:rPr lang="en-US" dirty="0"/>
            </a:br>
            <a:br>
              <a:rPr lang="en-US" dirty="0"/>
            </a:br>
            <a:br>
              <a:rPr lang="en-US" dirty="0"/>
            </a:br>
            <a:r>
              <a:rPr lang="en-US" dirty="0"/>
              <a:t>In this case,</a:t>
            </a:r>
            <a:br>
              <a:rPr lang="en-US" dirty="0"/>
            </a:br>
            <a:r>
              <a:rPr lang="en-US" dirty="0"/>
              <a:t>     sqrt((pt2.x – p1.x)^2 + (pt2.y – p1.y)^2)</a:t>
            </a:r>
            <a:br>
              <a:rPr lang="en-US" dirty="0"/>
            </a:br>
            <a:br>
              <a:rPr lang="en-US" dirty="0"/>
            </a:br>
            <a:br>
              <a:rPr lang="en-US" dirty="0"/>
            </a:br>
            <a:endParaRPr lang="en-US" u="sng" dirty="0"/>
          </a:p>
        </p:txBody>
      </p:sp>
      <p:sp>
        <p:nvSpPr>
          <p:cNvPr id="9" name="Title 1">
            <a:extLst>
              <a:ext uri="{FF2B5EF4-FFF2-40B4-BE49-F238E27FC236}">
                <a16:creationId xmlns:a16="http://schemas.microsoft.com/office/drawing/2014/main" id="{4545AF34-28C1-4E5A-90B3-6B2B0EAE66FA}"/>
              </a:ext>
            </a:extLst>
          </p:cNvPr>
          <p:cNvSpPr txBox="1">
            <a:spLocks/>
          </p:cNvSpPr>
          <p:nvPr/>
        </p:nvSpPr>
        <p:spPr>
          <a:xfrm>
            <a:off x="374342" y="416584"/>
            <a:ext cx="7978088"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Calculate X &amp; Y Tapers (p. 115)</a:t>
            </a:r>
          </a:p>
        </p:txBody>
      </p:sp>
      <p:sp>
        <p:nvSpPr>
          <p:cNvPr id="10" name="TextBox 9">
            <a:extLst>
              <a:ext uri="{FF2B5EF4-FFF2-40B4-BE49-F238E27FC236}">
                <a16:creationId xmlns:a16="http://schemas.microsoft.com/office/drawing/2014/main" id="{4A8189DE-F037-4AB0-8EB7-98B04FE4A96C}"/>
              </a:ext>
            </a:extLst>
          </p:cNvPr>
          <p:cNvSpPr txBox="1"/>
          <p:nvPr/>
        </p:nvSpPr>
        <p:spPr>
          <a:xfrm>
            <a:off x="8632396" y="3517160"/>
            <a:ext cx="470000" cy="276999"/>
          </a:xfrm>
          <a:prstGeom prst="rect">
            <a:avLst/>
          </a:prstGeom>
          <a:noFill/>
        </p:spPr>
        <p:txBody>
          <a:bodyPr wrap="square" rtlCol="0">
            <a:spAutoFit/>
          </a:bodyPr>
          <a:lstStyle/>
          <a:p>
            <a:r>
              <a:rPr lang="en-US" sz="1200" dirty="0"/>
              <a:t>P</a:t>
            </a:r>
            <a:r>
              <a:rPr lang="en-US" sz="1050" dirty="0"/>
              <a:t>0</a:t>
            </a:r>
            <a:endParaRPr lang="en-US" sz="1200" dirty="0"/>
          </a:p>
        </p:txBody>
      </p:sp>
      <p:sp>
        <p:nvSpPr>
          <p:cNvPr id="11" name="TextBox 10">
            <a:extLst>
              <a:ext uri="{FF2B5EF4-FFF2-40B4-BE49-F238E27FC236}">
                <a16:creationId xmlns:a16="http://schemas.microsoft.com/office/drawing/2014/main" id="{E8D04596-2FF8-47C5-BD33-0E6FD45EE485}"/>
              </a:ext>
            </a:extLst>
          </p:cNvPr>
          <p:cNvSpPr txBox="1"/>
          <p:nvPr/>
        </p:nvSpPr>
        <p:spPr>
          <a:xfrm>
            <a:off x="6714216" y="3436438"/>
            <a:ext cx="603050" cy="276999"/>
          </a:xfrm>
          <a:prstGeom prst="rect">
            <a:avLst/>
          </a:prstGeom>
          <a:noFill/>
        </p:spPr>
        <p:txBody>
          <a:bodyPr wrap="square" rtlCol="0">
            <a:spAutoFit/>
          </a:bodyPr>
          <a:lstStyle/>
          <a:p>
            <a:r>
              <a:rPr lang="en-US" sz="1200" dirty="0"/>
              <a:t>mp41</a:t>
            </a:r>
          </a:p>
        </p:txBody>
      </p:sp>
      <p:sp>
        <p:nvSpPr>
          <p:cNvPr id="12" name="TextBox 11">
            <a:extLst>
              <a:ext uri="{FF2B5EF4-FFF2-40B4-BE49-F238E27FC236}">
                <a16:creationId xmlns:a16="http://schemas.microsoft.com/office/drawing/2014/main" id="{D94E03B2-94B0-4DD8-85C2-FF35C0455902}"/>
              </a:ext>
            </a:extLst>
          </p:cNvPr>
          <p:cNvSpPr txBox="1"/>
          <p:nvPr/>
        </p:nvSpPr>
        <p:spPr>
          <a:xfrm>
            <a:off x="10909300" y="2812063"/>
            <a:ext cx="603050" cy="276999"/>
          </a:xfrm>
          <a:prstGeom prst="rect">
            <a:avLst/>
          </a:prstGeom>
          <a:noFill/>
        </p:spPr>
        <p:txBody>
          <a:bodyPr wrap="square" rtlCol="0">
            <a:spAutoFit/>
          </a:bodyPr>
          <a:lstStyle/>
          <a:p>
            <a:r>
              <a:rPr lang="en-US" sz="1200" dirty="0"/>
              <a:t>pt2</a:t>
            </a:r>
          </a:p>
        </p:txBody>
      </p:sp>
      <p:sp>
        <p:nvSpPr>
          <p:cNvPr id="13" name="TextBox 12">
            <a:extLst>
              <a:ext uri="{FF2B5EF4-FFF2-40B4-BE49-F238E27FC236}">
                <a16:creationId xmlns:a16="http://schemas.microsoft.com/office/drawing/2014/main" id="{A0F21844-AA9E-47A1-ABC1-3500E0243A7F}"/>
              </a:ext>
            </a:extLst>
          </p:cNvPr>
          <p:cNvSpPr txBox="1"/>
          <p:nvPr/>
        </p:nvSpPr>
        <p:spPr>
          <a:xfrm>
            <a:off x="10522150" y="3700283"/>
            <a:ext cx="603050" cy="276999"/>
          </a:xfrm>
          <a:prstGeom prst="rect">
            <a:avLst/>
          </a:prstGeom>
          <a:noFill/>
        </p:spPr>
        <p:txBody>
          <a:bodyPr wrap="square" rtlCol="0">
            <a:spAutoFit/>
          </a:bodyPr>
          <a:lstStyle/>
          <a:p>
            <a:r>
              <a:rPr lang="en-US" sz="1200" dirty="0"/>
              <a:t>mp23</a:t>
            </a:r>
          </a:p>
        </p:txBody>
      </p:sp>
      <p:sp>
        <p:nvSpPr>
          <p:cNvPr id="14" name="TextBox 13">
            <a:extLst>
              <a:ext uri="{FF2B5EF4-FFF2-40B4-BE49-F238E27FC236}">
                <a16:creationId xmlns:a16="http://schemas.microsoft.com/office/drawing/2014/main" id="{00161584-75B2-4D63-BFB9-AE077D214A8E}"/>
              </a:ext>
            </a:extLst>
          </p:cNvPr>
          <p:cNvSpPr txBox="1"/>
          <p:nvPr/>
        </p:nvSpPr>
        <p:spPr>
          <a:xfrm>
            <a:off x="7749380" y="4928402"/>
            <a:ext cx="603050" cy="276999"/>
          </a:xfrm>
          <a:prstGeom prst="rect">
            <a:avLst/>
          </a:prstGeom>
          <a:noFill/>
        </p:spPr>
        <p:txBody>
          <a:bodyPr wrap="square" rtlCol="0">
            <a:spAutoFit/>
          </a:bodyPr>
          <a:lstStyle/>
          <a:p>
            <a:r>
              <a:rPr lang="en-US" sz="1200" dirty="0"/>
              <a:t>mp12</a:t>
            </a:r>
          </a:p>
        </p:txBody>
      </p:sp>
      <p:sp>
        <p:nvSpPr>
          <p:cNvPr id="18" name="Rectangle 17">
            <a:extLst>
              <a:ext uri="{FF2B5EF4-FFF2-40B4-BE49-F238E27FC236}">
                <a16:creationId xmlns:a16="http://schemas.microsoft.com/office/drawing/2014/main" id="{572E8273-5001-4641-B2A0-43D82878BCE5}"/>
              </a:ext>
            </a:extLst>
          </p:cNvPr>
          <p:cNvSpPr/>
          <p:nvPr/>
        </p:nvSpPr>
        <p:spPr>
          <a:xfrm>
            <a:off x="-150127" y="6164910"/>
            <a:ext cx="11059427" cy="369332"/>
          </a:xfrm>
          <a:prstGeom prst="rect">
            <a:avLst/>
          </a:prstGeom>
        </p:spPr>
        <p:txBody>
          <a:bodyPr wrap="square">
            <a:spAutoFit/>
          </a:bodyPr>
          <a:lstStyle/>
          <a:p>
            <a:pPr lvl="1"/>
            <a:r>
              <a:rPr lang="en-US" dirty="0">
                <a:solidFill>
                  <a:schemeClr val="accent1">
                    <a:lumMod val="40000"/>
                    <a:lumOff val="60000"/>
                  </a:schemeClr>
                </a:solidFill>
              </a:rPr>
              <a:t>en.wikipedia.org/wiki/</a:t>
            </a:r>
            <a:r>
              <a:rPr lang="en-US" dirty="0" err="1">
                <a:solidFill>
                  <a:schemeClr val="accent1">
                    <a:lumMod val="40000"/>
                    <a:lumOff val="60000"/>
                  </a:schemeClr>
                </a:solidFill>
              </a:rPr>
              <a:t>Euclidean_distance#Two_dimensions</a:t>
            </a:r>
            <a:endParaRPr lang="en-US" dirty="0">
              <a:solidFill>
                <a:schemeClr val="accent1">
                  <a:lumMod val="40000"/>
                  <a:lumOff val="60000"/>
                </a:schemeClr>
              </a:solidFill>
            </a:endParaRPr>
          </a:p>
        </p:txBody>
      </p:sp>
      <p:cxnSp>
        <p:nvCxnSpPr>
          <p:cNvPr id="15" name="Straight Connector 14">
            <a:extLst>
              <a:ext uri="{FF2B5EF4-FFF2-40B4-BE49-F238E27FC236}">
                <a16:creationId xmlns:a16="http://schemas.microsoft.com/office/drawing/2014/main" id="{6982975A-50EA-4D02-9A66-6552BD39CB64}"/>
              </a:ext>
            </a:extLst>
          </p:cNvPr>
          <p:cNvCxnSpPr>
            <a:cxnSpLocks/>
          </p:cNvCxnSpPr>
          <p:nvPr/>
        </p:nvCxnSpPr>
        <p:spPr>
          <a:xfrm>
            <a:off x="7831616" y="2877976"/>
            <a:ext cx="3077684" cy="1868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4B94AD-60AB-400A-8A03-94F2E930A81A}"/>
              </a:ext>
            </a:extLst>
          </p:cNvPr>
          <p:cNvCxnSpPr>
            <a:cxnSpLocks/>
          </p:cNvCxnSpPr>
          <p:nvPr/>
        </p:nvCxnSpPr>
        <p:spPr>
          <a:xfrm flipV="1">
            <a:off x="9664700" y="3061969"/>
            <a:ext cx="1244600" cy="19422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22E1B2-D9A8-4ACF-8F96-9DA00EF623DF}"/>
              </a:ext>
            </a:extLst>
          </p:cNvPr>
          <p:cNvSpPr txBox="1"/>
          <p:nvPr/>
        </p:nvSpPr>
        <p:spPr>
          <a:xfrm>
            <a:off x="9584909" y="2602651"/>
            <a:ext cx="603050" cy="276999"/>
          </a:xfrm>
          <a:prstGeom prst="rect">
            <a:avLst/>
          </a:prstGeom>
          <a:noFill/>
        </p:spPr>
        <p:txBody>
          <a:bodyPr wrap="square" rtlCol="0">
            <a:spAutoFit/>
          </a:bodyPr>
          <a:lstStyle/>
          <a:p>
            <a:r>
              <a:rPr lang="en-US" sz="1200" dirty="0"/>
              <a:t>mp34</a:t>
            </a:r>
          </a:p>
        </p:txBody>
      </p:sp>
      <p:cxnSp>
        <p:nvCxnSpPr>
          <p:cNvPr id="20" name="Straight Connector 19">
            <a:extLst>
              <a:ext uri="{FF2B5EF4-FFF2-40B4-BE49-F238E27FC236}">
                <a16:creationId xmlns:a16="http://schemas.microsoft.com/office/drawing/2014/main" id="{E92B3D4A-BC61-4B41-9C6E-998FE39F73A2}"/>
              </a:ext>
            </a:extLst>
          </p:cNvPr>
          <p:cNvCxnSpPr>
            <a:cxnSpLocks/>
          </p:cNvCxnSpPr>
          <p:nvPr/>
        </p:nvCxnSpPr>
        <p:spPr>
          <a:xfrm>
            <a:off x="7831616" y="3041359"/>
            <a:ext cx="3077684" cy="18680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33D42E-3B8C-4858-AB14-39B1EA0D7A9B}"/>
              </a:ext>
            </a:extLst>
          </p:cNvPr>
          <p:cNvSpPr txBox="1"/>
          <p:nvPr/>
        </p:nvSpPr>
        <p:spPr>
          <a:xfrm>
            <a:off x="10833400" y="3216814"/>
            <a:ext cx="603050" cy="276999"/>
          </a:xfrm>
          <a:prstGeom prst="rect">
            <a:avLst/>
          </a:prstGeom>
          <a:noFill/>
        </p:spPr>
        <p:txBody>
          <a:bodyPr wrap="square" rtlCol="0">
            <a:spAutoFit/>
          </a:bodyPr>
          <a:lstStyle/>
          <a:p>
            <a:r>
              <a:rPr lang="en-US" sz="1200" dirty="0"/>
              <a:t>pt1</a:t>
            </a:r>
          </a:p>
        </p:txBody>
      </p:sp>
      <p:pic>
        <p:nvPicPr>
          <p:cNvPr id="22" name="Picture 21">
            <a:extLst>
              <a:ext uri="{FF2B5EF4-FFF2-40B4-BE49-F238E27FC236}">
                <a16:creationId xmlns:a16="http://schemas.microsoft.com/office/drawing/2014/main" id="{CC542517-2007-4790-82CD-01DAAFF1E6BF}"/>
              </a:ext>
            </a:extLst>
          </p:cNvPr>
          <p:cNvPicPr>
            <a:picLocks noChangeAspect="1"/>
          </p:cNvPicPr>
          <p:nvPr/>
        </p:nvPicPr>
        <p:blipFill>
          <a:blip r:embed="rId3"/>
          <a:stretch>
            <a:fillRect/>
          </a:stretch>
        </p:blipFill>
        <p:spPr>
          <a:xfrm>
            <a:off x="1376180" y="3785015"/>
            <a:ext cx="3992012" cy="611155"/>
          </a:xfrm>
          <a:prstGeom prst="rect">
            <a:avLst/>
          </a:prstGeom>
        </p:spPr>
      </p:pic>
    </p:spTree>
    <p:extLst>
      <p:ext uri="{BB962C8B-B14F-4D97-AF65-F5344CB8AC3E}">
        <p14:creationId xmlns:p14="http://schemas.microsoft.com/office/powerpoint/2010/main" val="2734316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a:t>Method 2</a:t>
            </a:r>
            <a:br>
              <a:rPr lang="en-US" u="sng" dirty="0"/>
            </a:br>
            <a:r>
              <a:rPr lang="en-US" dirty="0"/>
              <a:t>Jacobian matrix</a:t>
            </a:r>
          </a:p>
        </p:txBody>
      </p:sp>
      <p:sp>
        <p:nvSpPr>
          <p:cNvPr id="5" name="Text Placeholder 4"/>
          <p:cNvSpPr>
            <a:spLocks noGrp="1"/>
          </p:cNvSpPr>
          <p:nvPr>
            <p:ph type="body" idx="1"/>
          </p:nvPr>
        </p:nvSpPr>
        <p:spPr/>
        <p:txBody>
          <a:bodyPr/>
          <a:lstStyle/>
          <a:p>
            <a:r>
              <a:rPr lang="en-US" dirty="0"/>
              <a:t>p. 116</a:t>
            </a:r>
          </a:p>
        </p:txBody>
      </p:sp>
    </p:spTree>
    <p:extLst>
      <p:ext uri="{BB962C8B-B14F-4D97-AF65-F5344CB8AC3E}">
        <p14:creationId xmlns:p14="http://schemas.microsoft.com/office/powerpoint/2010/main" val="3955327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8B4639-5AE3-4DE2-A178-6AD64AE606E7}"/>
              </a:ext>
            </a:extLst>
          </p:cNvPr>
          <p:cNvPicPr>
            <a:picLocks noChangeAspect="1"/>
          </p:cNvPicPr>
          <p:nvPr/>
        </p:nvPicPr>
        <p:blipFill>
          <a:blip r:embed="rId2"/>
          <a:stretch>
            <a:fillRect/>
          </a:stretch>
        </p:blipFill>
        <p:spPr>
          <a:xfrm>
            <a:off x="6718300" y="1042987"/>
            <a:ext cx="4747802" cy="4772025"/>
          </a:xfrm>
          <a:prstGeom prst="rect">
            <a:avLst/>
          </a:prstGeom>
        </p:spPr>
      </p:pic>
      <p:sp>
        <p:nvSpPr>
          <p:cNvPr id="5" name="Title 3">
            <a:extLst>
              <a:ext uri="{FF2B5EF4-FFF2-40B4-BE49-F238E27FC236}">
                <a16:creationId xmlns:a16="http://schemas.microsoft.com/office/drawing/2014/main" id="{52491F50-7D03-429E-B5BA-7C30E7A306D6}"/>
              </a:ext>
            </a:extLst>
          </p:cNvPr>
          <p:cNvSpPr>
            <a:spLocks noGrp="1"/>
          </p:cNvSpPr>
          <p:nvPr>
            <p:ph type="title"/>
          </p:nvPr>
        </p:nvSpPr>
        <p:spPr>
          <a:xfrm>
            <a:off x="584200" y="1042987"/>
            <a:ext cx="5854700" cy="1371600"/>
          </a:xfrm>
        </p:spPr>
        <p:style>
          <a:lnRef idx="1">
            <a:schemeClr val="accent2"/>
          </a:lnRef>
          <a:fillRef idx="2">
            <a:schemeClr val="accent2"/>
          </a:fillRef>
          <a:effectRef idx="1">
            <a:schemeClr val="accent2"/>
          </a:effectRef>
          <a:fontRef idx="minor">
            <a:schemeClr val="dk1"/>
          </a:fontRef>
        </p:style>
        <p:txBody>
          <a:bodyPr/>
          <a:lstStyle/>
          <a:p>
            <a:pPr algn="ctr"/>
            <a:r>
              <a:rPr lang="en-US" dirty="0"/>
              <a:t>Vital Calculations</a:t>
            </a:r>
          </a:p>
        </p:txBody>
      </p:sp>
      <p:sp>
        <p:nvSpPr>
          <p:cNvPr id="6" name="Content Placeholder 4">
            <a:extLst>
              <a:ext uri="{FF2B5EF4-FFF2-40B4-BE49-F238E27FC236}">
                <a16:creationId xmlns:a16="http://schemas.microsoft.com/office/drawing/2014/main" id="{2EF45316-F187-4163-A97A-655944C78BDC}"/>
              </a:ext>
            </a:extLst>
          </p:cNvPr>
          <p:cNvSpPr>
            <a:spLocks noGrp="1"/>
          </p:cNvSpPr>
          <p:nvPr>
            <p:ph idx="1"/>
          </p:nvPr>
        </p:nvSpPr>
        <p:spPr>
          <a:xfrm>
            <a:off x="215900" y="2710131"/>
            <a:ext cx="6502400" cy="3233469"/>
          </a:xfrm>
          <a:effectLst>
            <a:outerShdw blurRad="50800" dist="38100" dir="5400000" algn="t" rotWithShape="0">
              <a:prstClr val="black">
                <a:alpha val="40000"/>
              </a:prstClr>
            </a:outerShdw>
          </a:effectLst>
        </p:spPr>
        <p:txBody>
          <a:bodyPr>
            <a:normAutofit/>
          </a:bodyPr>
          <a:lstStyle/>
          <a:p>
            <a:pPr marL="0" indent="0" algn="ctr">
              <a:buNone/>
            </a:pPr>
            <a:r>
              <a:rPr lang="en-US" sz="3200" dirty="0"/>
              <a:t>Must be done in order to calculate the following properties</a:t>
            </a:r>
            <a:br>
              <a:rPr lang="en-US" sz="3200" dirty="0"/>
            </a:br>
            <a:br>
              <a:rPr lang="en-US" sz="3200" dirty="0"/>
            </a:br>
            <a:r>
              <a:rPr lang="en-US" sz="3200" dirty="0"/>
              <a:t>(1, 2, 3, 4 correspond to points 1, 2, 3, 4 respectively)</a:t>
            </a:r>
          </a:p>
        </p:txBody>
      </p:sp>
    </p:spTree>
    <p:extLst>
      <p:ext uri="{BB962C8B-B14F-4D97-AF65-F5344CB8AC3E}">
        <p14:creationId xmlns:p14="http://schemas.microsoft.com/office/powerpoint/2010/main" val="422060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AR</a:t>
            </a:r>
          </a:p>
        </p:txBody>
      </p:sp>
      <p:sp>
        <p:nvSpPr>
          <p:cNvPr id="5" name="Text Placeholder 4"/>
          <p:cNvSpPr>
            <a:spLocks noGrp="1"/>
          </p:cNvSpPr>
          <p:nvPr>
            <p:ph type="body" idx="1"/>
          </p:nvPr>
        </p:nvSpPr>
        <p:spPr/>
        <p:txBody>
          <a:bodyPr/>
          <a:lstStyle/>
          <a:p>
            <a:r>
              <a:rPr lang="en-US" dirty="0"/>
              <a:t>Figure 12(a)</a:t>
            </a:r>
          </a:p>
        </p:txBody>
      </p:sp>
    </p:spTree>
    <p:extLst>
      <p:ext uri="{BB962C8B-B14F-4D97-AF65-F5344CB8AC3E}">
        <p14:creationId xmlns:p14="http://schemas.microsoft.com/office/powerpoint/2010/main" val="4290981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0551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Calculate AR (p. 116-117)</a:t>
            </a:r>
          </a:p>
        </p:txBody>
      </p:sp>
      <p:sp>
        <p:nvSpPr>
          <p:cNvPr id="3" name="Content Placeholder 2"/>
          <p:cNvSpPr>
            <a:spLocks noGrp="1"/>
          </p:cNvSpPr>
          <p:nvPr>
            <p:ph idx="1"/>
          </p:nvPr>
        </p:nvSpPr>
        <p:spPr>
          <a:xfrm>
            <a:off x="241298" y="1750154"/>
            <a:ext cx="11709399" cy="4980846"/>
          </a:xfrm>
        </p:spPr>
        <p:txBody>
          <a:bodyPr>
            <a:normAutofit lnSpcReduction="10000"/>
          </a:bodyPr>
          <a:lstStyle/>
          <a:p>
            <a:pPr marL="0" indent="0" algn="ctr">
              <a:buNone/>
            </a:pPr>
            <a:r>
              <a:rPr lang="en-US" sz="3200" dirty="0"/>
              <a:t>Find the maximum value between e2/f3 and f3/e2</a:t>
            </a:r>
            <a:br>
              <a:rPr lang="en-US" sz="3200" dirty="0"/>
            </a:br>
            <a:endParaRPr lang="en-US" sz="3200" dirty="0"/>
          </a:p>
          <a:p>
            <a:pPr marL="0" indent="0" algn="ctr">
              <a:buNone/>
            </a:pP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max( e2/f3, f3/e2 ) [equation 11]</a:t>
            </a:r>
          </a:p>
        </p:txBody>
      </p:sp>
      <p:pic>
        <p:nvPicPr>
          <p:cNvPr id="4" name="Picture 3">
            <a:extLst>
              <a:ext uri="{FF2B5EF4-FFF2-40B4-BE49-F238E27FC236}">
                <a16:creationId xmlns:a16="http://schemas.microsoft.com/office/drawing/2014/main" id="{67BEFCA2-48F9-4561-B9B5-C7E51449CFFB}"/>
              </a:ext>
            </a:extLst>
          </p:cNvPr>
          <p:cNvPicPr>
            <a:picLocks noChangeAspect="1"/>
          </p:cNvPicPr>
          <p:nvPr/>
        </p:nvPicPr>
        <p:blipFill>
          <a:blip r:embed="rId3"/>
          <a:stretch>
            <a:fillRect/>
          </a:stretch>
        </p:blipFill>
        <p:spPr>
          <a:xfrm>
            <a:off x="4224334" y="2455862"/>
            <a:ext cx="3743325" cy="3114675"/>
          </a:xfrm>
          <a:prstGeom prst="rect">
            <a:avLst/>
          </a:prstGeom>
        </p:spPr>
      </p:pic>
    </p:spTree>
    <p:extLst>
      <p:ext uri="{BB962C8B-B14F-4D97-AF65-F5344CB8AC3E}">
        <p14:creationId xmlns:p14="http://schemas.microsoft.com/office/powerpoint/2010/main" val="2674802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skew angle</a:t>
            </a:r>
          </a:p>
        </p:txBody>
      </p:sp>
      <p:sp>
        <p:nvSpPr>
          <p:cNvPr id="5" name="Text Placeholder 4"/>
          <p:cNvSpPr>
            <a:spLocks noGrp="1"/>
          </p:cNvSpPr>
          <p:nvPr>
            <p:ph type="body" idx="1"/>
          </p:nvPr>
        </p:nvSpPr>
        <p:spPr/>
        <p:txBody>
          <a:bodyPr/>
          <a:lstStyle/>
          <a:p>
            <a:r>
              <a:rPr lang="en-US" dirty="0"/>
              <a:t>Figure 12(b)</a:t>
            </a:r>
          </a:p>
        </p:txBody>
      </p:sp>
    </p:spTree>
    <p:extLst>
      <p:ext uri="{BB962C8B-B14F-4D97-AF65-F5344CB8AC3E}">
        <p14:creationId xmlns:p14="http://schemas.microsoft.com/office/powerpoint/2010/main" val="1676558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93792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Calculate Skew Angle (p. 116-117)</a:t>
            </a:r>
          </a:p>
        </p:txBody>
      </p:sp>
      <p:sp>
        <p:nvSpPr>
          <p:cNvPr id="3" name="Content Placeholder 2"/>
          <p:cNvSpPr>
            <a:spLocks noGrp="1"/>
          </p:cNvSpPr>
          <p:nvPr>
            <p:ph idx="1"/>
          </p:nvPr>
        </p:nvSpPr>
        <p:spPr>
          <a:xfrm>
            <a:off x="241298" y="1750154"/>
            <a:ext cx="11709399" cy="4980846"/>
          </a:xfrm>
        </p:spPr>
        <p:txBody>
          <a:bodyPr>
            <a:normAutofit lnSpcReduction="10000"/>
          </a:bodyPr>
          <a:lstStyle/>
          <a:p>
            <a:pPr marL="0" indent="0" algn="ctr">
              <a:buNone/>
            </a:pPr>
            <a:r>
              <a:rPr lang="en-US" sz="3200" dirty="0"/>
              <a:t>Divide e3 by f3</a:t>
            </a:r>
            <a:br>
              <a:rPr lang="en-US" sz="3200" dirty="0"/>
            </a:br>
            <a:endParaRPr lang="en-US" sz="3200" dirty="0"/>
          </a:p>
          <a:p>
            <a:pPr marL="0" indent="0" algn="ctr">
              <a:buNone/>
            </a:pP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e3/f3 [equation 12]</a:t>
            </a:r>
          </a:p>
        </p:txBody>
      </p:sp>
      <p:pic>
        <p:nvPicPr>
          <p:cNvPr id="5" name="Picture 4">
            <a:extLst>
              <a:ext uri="{FF2B5EF4-FFF2-40B4-BE49-F238E27FC236}">
                <a16:creationId xmlns:a16="http://schemas.microsoft.com/office/drawing/2014/main" id="{5CA04B81-7CE6-4527-B711-25E3C3568415}"/>
              </a:ext>
            </a:extLst>
          </p:cNvPr>
          <p:cNvPicPr>
            <a:picLocks noChangeAspect="1"/>
          </p:cNvPicPr>
          <p:nvPr/>
        </p:nvPicPr>
        <p:blipFill>
          <a:blip r:embed="rId3"/>
          <a:stretch>
            <a:fillRect/>
          </a:stretch>
        </p:blipFill>
        <p:spPr>
          <a:xfrm>
            <a:off x="4105272" y="2386012"/>
            <a:ext cx="3981450" cy="3152775"/>
          </a:xfrm>
          <a:prstGeom prst="rect">
            <a:avLst/>
          </a:prstGeom>
        </p:spPr>
      </p:pic>
    </p:spTree>
    <p:extLst>
      <p:ext uri="{BB962C8B-B14F-4D97-AF65-F5344CB8AC3E}">
        <p14:creationId xmlns:p14="http://schemas.microsoft.com/office/powerpoint/2010/main" val="19537817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Calculate X &amp; Y Tapers</a:t>
            </a:r>
          </a:p>
        </p:txBody>
      </p:sp>
      <p:sp>
        <p:nvSpPr>
          <p:cNvPr id="5" name="Text Placeholder 4"/>
          <p:cNvSpPr>
            <a:spLocks noGrp="1"/>
          </p:cNvSpPr>
          <p:nvPr>
            <p:ph type="body" idx="1"/>
          </p:nvPr>
        </p:nvSpPr>
        <p:spPr/>
        <p:txBody>
          <a:bodyPr/>
          <a:lstStyle/>
          <a:p>
            <a:r>
              <a:rPr lang="en-US" dirty="0"/>
              <a:t>Figure 12(</a:t>
            </a:r>
            <a:r>
              <a:rPr lang="en-US" dirty="0" err="1"/>
              <a:t>c,d</a:t>
            </a:r>
            <a:r>
              <a:rPr lang="en-US" dirty="0"/>
              <a:t>)</a:t>
            </a:r>
          </a:p>
        </p:txBody>
      </p:sp>
    </p:spTree>
    <p:extLst>
      <p:ext uri="{BB962C8B-B14F-4D97-AF65-F5344CB8AC3E}">
        <p14:creationId xmlns:p14="http://schemas.microsoft.com/office/powerpoint/2010/main" val="213963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sz="2000" dirty="0"/>
              <a:t>This is not always the case, however, because </a:t>
            </a:r>
            <a:r>
              <a:rPr lang="en-US" sz="2000" dirty="0">
                <a:solidFill>
                  <a:schemeClr val="accent2"/>
                </a:solidFill>
              </a:rPr>
              <a:t>two points could exist in one quadrant, while the other two are in other quadrants</a:t>
            </a:r>
            <a:r>
              <a:rPr lang="en-US" sz="2000" dirty="0"/>
              <a:t>. </a:t>
            </a:r>
            <a:r>
              <a:rPr lang="en-US" sz="2000" dirty="0">
                <a:solidFill>
                  <a:schemeClr val="accent5"/>
                </a:solidFill>
              </a:rPr>
              <a:t>One quadrant might even hold three points!</a:t>
            </a:r>
          </a:p>
          <a:p>
            <a:r>
              <a:rPr lang="en-US" sz="2000" dirty="0"/>
              <a:t>Variations include:</a:t>
            </a:r>
          </a:p>
          <a:p>
            <a:pPr marL="0" indent="0">
              <a:buNone/>
            </a:pPr>
            <a:endParaRPr lang="en-US" dirty="0"/>
          </a:p>
        </p:txBody>
      </p:sp>
      <p:sp>
        <p:nvSpPr>
          <p:cNvPr id="17" name="Rectangle 16">
            <a:extLst>
              <a:ext uri="{FF2B5EF4-FFF2-40B4-BE49-F238E27FC236}">
                <a16:creationId xmlns:a16="http://schemas.microsoft.com/office/drawing/2014/main" id="{839C9689-4602-4252-8BBE-005D5DBE8560}"/>
              </a:ext>
            </a:extLst>
          </p:cNvPr>
          <p:cNvSpPr/>
          <p:nvPr/>
        </p:nvSpPr>
        <p:spPr>
          <a:xfrm rot="18956359">
            <a:off x="1281816" y="437738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6C5E090-ACC8-464E-95E1-B919B2E12767}"/>
              </a:ext>
            </a:extLst>
          </p:cNvPr>
          <p:cNvCxnSpPr/>
          <p:nvPr/>
        </p:nvCxnSpPr>
        <p:spPr>
          <a:xfrm>
            <a:off x="2515934" y="368300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C6E52A-7760-42B3-B1C2-02E796AB9BEB}"/>
              </a:ext>
            </a:extLst>
          </p:cNvPr>
          <p:cNvCxnSpPr/>
          <p:nvPr/>
        </p:nvCxnSpPr>
        <p:spPr>
          <a:xfrm flipH="1">
            <a:off x="1176991" y="468884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D0EA2A-73B4-4B5D-995C-16258B494FA0}"/>
              </a:ext>
            </a:extLst>
          </p:cNvPr>
          <p:cNvSpPr txBox="1"/>
          <p:nvPr/>
        </p:nvSpPr>
        <p:spPr>
          <a:xfrm>
            <a:off x="1604800" y="386275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1" name="TextBox 20">
            <a:extLst>
              <a:ext uri="{FF2B5EF4-FFF2-40B4-BE49-F238E27FC236}">
                <a16:creationId xmlns:a16="http://schemas.microsoft.com/office/drawing/2014/main" id="{19AAC5FF-30DD-461D-9559-5CCB6197DC84}"/>
              </a:ext>
            </a:extLst>
          </p:cNvPr>
          <p:cNvSpPr txBox="1"/>
          <p:nvPr/>
        </p:nvSpPr>
        <p:spPr>
          <a:xfrm>
            <a:off x="3031917" y="386275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2" name="TextBox 21">
            <a:extLst>
              <a:ext uri="{FF2B5EF4-FFF2-40B4-BE49-F238E27FC236}">
                <a16:creationId xmlns:a16="http://schemas.microsoft.com/office/drawing/2014/main" id="{103E907D-0FC8-4879-9311-F4194CF5B7BB}"/>
              </a:ext>
            </a:extLst>
          </p:cNvPr>
          <p:cNvSpPr txBox="1"/>
          <p:nvPr/>
        </p:nvSpPr>
        <p:spPr>
          <a:xfrm>
            <a:off x="1547403" y="495690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3" name="TextBox 22">
            <a:extLst>
              <a:ext uri="{FF2B5EF4-FFF2-40B4-BE49-F238E27FC236}">
                <a16:creationId xmlns:a16="http://schemas.microsoft.com/office/drawing/2014/main" id="{BBE82977-FDE5-4CFB-B2BF-C33A95BE6516}"/>
              </a:ext>
            </a:extLst>
          </p:cNvPr>
          <p:cNvSpPr txBox="1"/>
          <p:nvPr/>
        </p:nvSpPr>
        <p:spPr>
          <a:xfrm>
            <a:off x="2900500" y="495690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30" name="Oval 29">
            <a:extLst>
              <a:ext uri="{FF2B5EF4-FFF2-40B4-BE49-F238E27FC236}">
                <a16:creationId xmlns:a16="http://schemas.microsoft.com/office/drawing/2014/main" id="{5695B738-DFAF-4281-B2DF-170084238F8F}"/>
              </a:ext>
            </a:extLst>
          </p:cNvPr>
          <p:cNvSpPr/>
          <p:nvPr/>
        </p:nvSpPr>
        <p:spPr>
          <a:xfrm>
            <a:off x="2412123" y="456446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755A60-F645-4C61-80EA-E1EF5367D1BA}"/>
              </a:ext>
            </a:extLst>
          </p:cNvPr>
          <p:cNvSpPr txBox="1"/>
          <p:nvPr/>
        </p:nvSpPr>
        <p:spPr>
          <a:xfrm>
            <a:off x="3792613" y="4001255"/>
            <a:ext cx="449162" cy="369332"/>
          </a:xfrm>
          <a:prstGeom prst="rect">
            <a:avLst/>
          </a:prstGeom>
          <a:noFill/>
        </p:spPr>
        <p:txBody>
          <a:bodyPr wrap="none" rtlCol="0">
            <a:spAutoFit/>
          </a:bodyPr>
          <a:lstStyle/>
          <a:p>
            <a:r>
              <a:rPr lang="en-US" dirty="0">
                <a:solidFill>
                  <a:schemeClr val="accent1"/>
                </a:solidFill>
              </a:rPr>
              <a:t>P3</a:t>
            </a:r>
          </a:p>
        </p:txBody>
      </p:sp>
      <p:sp>
        <p:nvSpPr>
          <p:cNvPr id="32" name="TextBox 31">
            <a:extLst>
              <a:ext uri="{FF2B5EF4-FFF2-40B4-BE49-F238E27FC236}">
                <a16:creationId xmlns:a16="http://schemas.microsoft.com/office/drawing/2014/main" id="{DD74D010-E514-45CB-80FE-C6E5E0C4FA8A}"/>
              </a:ext>
            </a:extLst>
          </p:cNvPr>
          <p:cNvSpPr txBox="1"/>
          <p:nvPr/>
        </p:nvSpPr>
        <p:spPr>
          <a:xfrm>
            <a:off x="2675919" y="3273996"/>
            <a:ext cx="449162" cy="369332"/>
          </a:xfrm>
          <a:prstGeom prst="rect">
            <a:avLst/>
          </a:prstGeom>
          <a:noFill/>
        </p:spPr>
        <p:txBody>
          <a:bodyPr wrap="none" rtlCol="0">
            <a:spAutoFit/>
          </a:bodyPr>
          <a:lstStyle/>
          <a:p>
            <a:r>
              <a:rPr lang="en-US" dirty="0">
                <a:solidFill>
                  <a:schemeClr val="accent1"/>
                </a:solidFill>
              </a:rPr>
              <a:t>P4</a:t>
            </a:r>
          </a:p>
        </p:txBody>
      </p:sp>
      <p:sp>
        <p:nvSpPr>
          <p:cNvPr id="33" name="TextBox 32">
            <a:extLst>
              <a:ext uri="{FF2B5EF4-FFF2-40B4-BE49-F238E27FC236}">
                <a16:creationId xmlns:a16="http://schemas.microsoft.com/office/drawing/2014/main" id="{8A575776-0482-4AC3-9E35-B73601D85505}"/>
              </a:ext>
            </a:extLst>
          </p:cNvPr>
          <p:cNvSpPr txBox="1"/>
          <p:nvPr/>
        </p:nvSpPr>
        <p:spPr>
          <a:xfrm>
            <a:off x="804268" y="5041382"/>
            <a:ext cx="449162" cy="369332"/>
          </a:xfrm>
          <a:prstGeom prst="rect">
            <a:avLst/>
          </a:prstGeom>
          <a:noFill/>
        </p:spPr>
        <p:txBody>
          <a:bodyPr wrap="none" rtlCol="0">
            <a:spAutoFit/>
          </a:bodyPr>
          <a:lstStyle/>
          <a:p>
            <a:r>
              <a:rPr lang="en-US" dirty="0">
                <a:solidFill>
                  <a:schemeClr val="accent4"/>
                </a:solidFill>
              </a:rPr>
              <a:t>P1</a:t>
            </a:r>
          </a:p>
        </p:txBody>
      </p:sp>
      <p:sp>
        <p:nvSpPr>
          <p:cNvPr id="34" name="TextBox 33">
            <a:extLst>
              <a:ext uri="{FF2B5EF4-FFF2-40B4-BE49-F238E27FC236}">
                <a16:creationId xmlns:a16="http://schemas.microsoft.com/office/drawing/2014/main" id="{92F14EBC-83AB-4B8E-8D9C-964B05225963}"/>
              </a:ext>
            </a:extLst>
          </p:cNvPr>
          <p:cNvSpPr txBox="1"/>
          <p:nvPr/>
        </p:nvSpPr>
        <p:spPr>
          <a:xfrm>
            <a:off x="1927987" y="5956905"/>
            <a:ext cx="449162" cy="369332"/>
          </a:xfrm>
          <a:prstGeom prst="rect">
            <a:avLst/>
          </a:prstGeom>
          <a:noFill/>
        </p:spPr>
        <p:txBody>
          <a:bodyPr wrap="none" rtlCol="0">
            <a:spAutoFit/>
          </a:bodyPr>
          <a:lstStyle/>
          <a:p>
            <a:r>
              <a:rPr lang="en-US" dirty="0">
                <a:solidFill>
                  <a:schemeClr val="accent4"/>
                </a:solidFill>
              </a:rPr>
              <a:t>P2</a:t>
            </a:r>
          </a:p>
        </p:txBody>
      </p:sp>
      <p:cxnSp>
        <p:nvCxnSpPr>
          <p:cNvPr id="35" name="Straight Connector 34">
            <a:extLst>
              <a:ext uri="{FF2B5EF4-FFF2-40B4-BE49-F238E27FC236}">
                <a16:creationId xmlns:a16="http://schemas.microsoft.com/office/drawing/2014/main" id="{2CECC6E1-029E-493C-8BB8-334508663F2C}"/>
              </a:ext>
            </a:extLst>
          </p:cNvPr>
          <p:cNvCxnSpPr/>
          <p:nvPr/>
        </p:nvCxnSpPr>
        <p:spPr>
          <a:xfrm>
            <a:off x="6243006" y="3718572"/>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206818A-CACB-4BC1-A9C8-FD916B7C0F2B}"/>
              </a:ext>
            </a:extLst>
          </p:cNvPr>
          <p:cNvCxnSpPr/>
          <p:nvPr/>
        </p:nvCxnSpPr>
        <p:spPr>
          <a:xfrm flipH="1">
            <a:off x="4904063" y="4724412"/>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49E773-3C3B-436D-9BC5-59C13E2F41B9}"/>
              </a:ext>
            </a:extLst>
          </p:cNvPr>
          <p:cNvSpPr txBox="1"/>
          <p:nvPr/>
        </p:nvSpPr>
        <p:spPr>
          <a:xfrm>
            <a:off x="5331872" y="3898325"/>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38" name="TextBox 37">
            <a:extLst>
              <a:ext uri="{FF2B5EF4-FFF2-40B4-BE49-F238E27FC236}">
                <a16:creationId xmlns:a16="http://schemas.microsoft.com/office/drawing/2014/main" id="{856E7748-71C5-4A61-A5D3-039A509B4126}"/>
              </a:ext>
            </a:extLst>
          </p:cNvPr>
          <p:cNvSpPr txBox="1"/>
          <p:nvPr/>
        </p:nvSpPr>
        <p:spPr>
          <a:xfrm>
            <a:off x="6758989" y="3898326"/>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39" name="TextBox 38">
            <a:extLst>
              <a:ext uri="{FF2B5EF4-FFF2-40B4-BE49-F238E27FC236}">
                <a16:creationId xmlns:a16="http://schemas.microsoft.com/office/drawing/2014/main" id="{8BC8F416-84C9-4249-9DE7-05EE499581A9}"/>
              </a:ext>
            </a:extLst>
          </p:cNvPr>
          <p:cNvSpPr txBox="1"/>
          <p:nvPr/>
        </p:nvSpPr>
        <p:spPr>
          <a:xfrm>
            <a:off x="5274475" y="4992478"/>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40" name="TextBox 39">
            <a:extLst>
              <a:ext uri="{FF2B5EF4-FFF2-40B4-BE49-F238E27FC236}">
                <a16:creationId xmlns:a16="http://schemas.microsoft.com/office/drawing/2014/main" id="{7FDF3CE3-654C-4866-86F9-D5E66B2C1F5A}"/>
              </a:ext>
            </a:extLst>
          </p:cNvPr>
          <p:cNvSpPr txBox="1"/>
          <p:nvPr/>
        </p:nvSpPr>
        <p:spPr>
          <a:xfrm>
            <a:off x="6627572" y="4992477"/>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41" name="Oval 40">
            <a:extLst>
              <a:ext uri="{FF2B5EF4-FFF2-40B4-BE49-F238E27FC236}">
                <a16:creationId xmlns:a16="http://schemas.microsoft.com/office/drawing/2014/main" id="{7D5C835D-0071-4EFE-AD76-91FFA9CA2897}"/>
              </a:ext>
            </a:extLst>
          </p:cNvPr>
          <p:cNvSpPr/>
          <p:nvPr/>
        </p:nvSpPr>
        <p:spPr>
          <a:xfrm>
            <a:off x="6139195" y="4600038"/>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819E9A0-601E-49B3-BCC6-2C159831942B}"/>
              </a:ext>
            </a:extLst>
          </p:cNvPr>
          <p:cNvSpPr txBox="1"/>
          <p:nvPr/>
        </p:nvSpPr>
        <p:spPr>
          <a:xfrm>
            <a:off x="7053262" y="3564030"/>
            <a:ext cx="449162" cy="369332"/>
          </a:xfrm>
          <a:prstGeom prst="rect">
            <a:avLst/>
          </a:prstGeom>
          <a:noFill/>
        </p:spPr>
        <p:txBody>
          <a:bodyPr wrap="none" rtlCol="0">
            <a:spAutoFit/>
          </a:bodyPr>
          <a:lstStyle/>
          <a:p>
            <a:r>
              <a:rPr lang="en-US" dirty="0">
                <a:solidFill>
                  <a:schemeClr val="accent1"/>
                </a:solidFill>
              </a:rPr>
              <a:t>P3</a:t>
            </a:r>
          </a:p>
        </p:txBody>
      </p:sp>
      <p:sp>
        <p:nvSpPr>
          <p:cNvPr id="43" name="TextBox 42">
            <a:extLst>
              <a:ext uri="{FF2B5EF4-FFF2-40B4-BE49-F238E27FC236}">
                <a16:creationId xmlns:a16="http://schemas.microsoft.com/office/drawing/2014/main" id="{02E960E9-2ACA-46FD-BDEF-669998660261}"/>
              </a:ext>
            </a:extLst>
          </p:cNvPr>
          <p:cNvSpPr txBox="1"/>
          <p:nvPr/>
        </p:nvSpPr>
        <p:spPr>
          <a:xfrm>
            <a:off x="4778087" y="4784728"/>
            <a:ext cx="449162" cy="369332"/>
          </a:xfrm>
          <a:prstGeom prst="rect">
            <a:avLst/>
          </a:prstGeom>
          <a:noFill/>
        </p:spPr>
        <p:txBody>
          <a:bodyPr wrap="none" rtlCol="0">
            <a:spAutoFit/>
          </a:bodyPr>
          <a:lstStyle/>
          <a:p>
            <a:r>
              <a:rPr lang="en-US" dirty="0">
                <a:solidFill>
                  <a:schemeClr val="accent4"/>
                </a:solidFill>
              </a:rPr>
              <a:t>P4</a:t>
            </a:r>
          </a:p>
        </p:txBody>
      </p:sp>
      <p:sp>
        <p:nvSpPr>
          <p:cNvPr id="44" name="TextBox 43">
            <a:extLst>
              <a:ext uri="{FF2B5EF4-FFF2-40B4-BE49-F238E27FC236}">
                <a16:creationId xmlns:a16="http://schemas.microsoft.com/office/drawing/2014/main" id="{8347687B-E2EB-4095-8649-B72A2FCAB3B2}"/>
              </a:ext>
            </a:extLst>
          </p:cNvPr>
          <p:cNvSpPr txBox="1"/>
          <p:nvPr/>
        </p:nvSpPr>
        <p:spPr>
          <a:xfrm>
            <a:off x="5864935" y="5313858"/>
            <a:ext cx="449162" cy="369332"/>
          </a:xfrm>
          <a:prstGeom prst="rect">
            <a:avLst/>
          </a:prstGeom>
          <a:noFill/>
        </p:spPr>
        <p:txBody>
          <a:bodyPr wrap="none" rtlCol="0">
            <a:spAutoFit/>
          </a:bodyPr>
          <a:lstStyle/>
          <a:p>
            <a:r>
              <a:rPr lang="en-US" dirty="0">
                <a:solidFill>
                  <a:schemeClr val="accent4"/>
                </a:solidFill>
              </a:rPr>
              <a:t>P1</a:t>
            </a:r>
          </a:p>
        </p:txBody>
      </p:sp>
      <p:sp>
        <p:nvSpPr>
          <p:cNvPr id="45" name="TextBox 44">
            <a:extLst>
              <a:ext uri="{FF2B5EF4-FFF2-40B4-BE49-F238E27FC236}">
                <a16:creationId xmlns:a16="http://schemas.microsoft.com/office/drawing/2014/main" id="{35F3FBCE-60C9-441D-A4AD-20435F42EB8D}"/>
              </a:ext>
            </a:extLst>
          </p:cNvPr>
          <p:cNvSpPr txBox="1"/>
          <p:nvPr/>
        </p:nvSpPr>
        <p:spPr>
          <a:xfrm>
            <a:off x="6630697" y="4814614"/>
            <a:ext cx="449162" cy="369332"/>
          </a:xfrm>
          <a:prstGeom prst="rect">
            <a:avLst/>
          </a:prstGeom>
          <a:noFill/>
        </p:spPr>
        <p:txBody>
          <a:bodyPr wrap="none" rtlCol="0">
            <a:spAutoFit/>
          </a:bodyPr>
          <a:lstStyle/>
          <a:p>
            <a:r>
              <a:rPr lang="en-US" dirty="0">
                <a:solidFill>
                  <a:schemeClr val="accent6"/>
                </a:solidFill>
              </a:rPr>
              <a:t>P2</a:t>
            </a:r>
          </a:p>
        </p:txBody>
      </p:sp>
      <p:cxnSp>
        <p:nvCxnSpPr>
          <p:cNvPr id="46" name="Straight Connector 45">
            <a:extLst>
              <a:ext uri="{FF2B5EF4-FFF2-40B4-BE49-F238E27FC236}">
                <a16:creationId xmlns:a16="http://schemas.microsoft.com/office/drawing/2014/main" id="{2A14E144-76A5-45E5-A079-4C26BE704FB4}"/>
              </a:ext>
            </a:extLst>
          </p:cNvPr>
          <p:cNvCxnSpPr/>
          <p:nvPr/>
        </p:nvCxnSpPr>
        <p:spPr>
          <a:xfrm flipV="1">
            <a:off x="5274475" y="3748696"/>
            <a:ext cx="1811085" cy="12437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6F38BD6-4BD4-4C52-B2C6-6E8476343A37}"/>
              </a:ext>
            </a:extLst>
          </p:cNvPr>
          <p:cNvCxnSpPr/>
          <p:nvPr/>
        </p:nvCxnSpPr>
        <p:spPr>
          <a:xfrm flipH="1">
            <a:off x="6551368" y="3748696"/>
            <a:ext cx="534193" cy="13282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805C15-F0B8-4811-96B5-5C4EF444D83F}"/>
              </a:ext>
            </a:extLst>
          </p:cNvPr>
          <p:cNvCxnSpPr>
            <a:endCxn id="39" idx="3"/>
          </p:cNvCxnSpPr>
          <p:nvPr/>
        </p:nvCxnSpPr>
        <p:spPr>
          <a:xfrm flipH="1">
            <a:off x="6035386" y="5076951"/>
            <a:ext cx="515982" cy="2386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771231-12F6-4324-873A-EE12262FB94D}"/>
              </a:ext>
            </a:extLst>
          </p:cNvPr>
          <p:cNvCxnSpPr>
            <a:endCxn id="39" idx="3"/>
          </p:cNvCxnSpPr>
          <p:nvPr/>
        </p:nvCxnSpPr>
        <p:spPr>
          <a:xfrm>
            <a:off x="5274475" y="4992477"/>
            <a:ext cx="760911" cy="323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7DAAE5-BE11-4DA5-BCB5-EE34E3086EFE}"/>
              </a:ext>
            </a:extLst>
          </p:cNvPr>
          <p:cNvCxnSpPr/>
          <p:nvPr/>
        </p:nvCxnSpPr>
        <p:spPr>
          <a:xfrm>
            <a:off x="9763990" y="368300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324052C-6A94-4263-81E7-B81AA1C5ED33}"/>
              </a:ext>
            </a:extLst>
          </p:cNvPr>
          <p:cNvCxnSpPr/>
          <p:nvPr/>
        </p:nvCxnSpPr>
        <p:spPr>
          <a:xfrm flipH="1">
            <a:off x="8425047" y="468884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FD8FB1F-02AC-4D37-AF39-AA797534976D}"/>
              </a:ext>
            </a:extLst>
          </p:cNvPr>
          <p:cNvSpPr txBox="1"/>
          <p:nvPr/>
        </p:nvSpPr>
        <p:spPr>
          <a:xfrm>
            <a:off x="8852856" y="386275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53" name="TextBox 52">
            <a:extLst>
              <a:ext uri="{FF2B5EF4-FFF2-40B4-BE49-F238E27FC236}">
                <a16:creationId xmlns:a16="http://schemas.microsoft.com/office/drawing/2014/main" id="{3BE7AB43-CA2C-4E35-9782-EB016A23739D}"/>
              </a:ext>
            </a:extLst>
          </p:cNvPr>
          <p:cNvSpPr txBox="1"/>
          <p:nvPr/>
        </p:nvSpPr>
        <p:spPr>
          <a:xfrm>
            <a:off x="10279973" y="386275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54" name="TextBox 53">
            <a:extLst>
              <a:ext uri="{FF2B5EF4-FFF2-40B4-BE49-F238E27FC236}">
                <a16:creationId xmlns:a16="http://schemas.microsoft.com/office/drawing/2014/main" id="{8E6604B8-6DA1-4118-AF0E-EFC829688E8E}"/>
              </a:ext>
            </a:extLst>
          </p:cNvPr>
          <p:cNvSpPr txBox="1"/>
          <p:nvPr/>
        </p:nvSpPr>
        <p:spPr>
          <a:xfrm>
            <a:off x="8795459" y="495690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55" name="TextBox 54">
            <a:extLst>
              <a:ext uri="{FF2B5EF4-FFF2-40B4-BE49-F238E27FC236}">
                <a16:creationId xmlns:a16="http://schemas.microsoft.com/office/drawing/2014/main" id="{26E760B4-0A7C-4FA7-A0A3-3017CC6F8F9D}"/>
              </a:ext>
            </a:extLst>
          </p:cNvPr>
          <p:cNvSpPr txBox="1"/>
          <p:nvPr/>
        </p:nvSpPr>
        <p:spPr>
          <a:xfrm>
            <a:off x="10148556" y="495690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56" name="Oval 55">
            <a:extLst>
              <a:ext uri="{FF2B5EF4-FFF2-40B4-BE49-F238E27FC236}">
                <a16:creationId xmlns:a16="http://schemas.microsoft.com/office/drawing/2014/main" id="{8BCA1A12-CFC5-4A21-BE84-6A574ECC3F7B}"/>
              </a:ext>
            </a:extLst>
          </p:cNvPr>
          <p:cNvSpPr/>
          <p:nvPr/>
        </p:nvSpPr>
        <p:spPr>
          <a:xfrm>
            <a:off x="9660179" y="456446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22BF73A-837E-47CE-AC5D-B06CF4F667AF}"/>
              </a:ext>
            </a:extLst>
          </p:cNvPr>
          <p:cNvSpPr txBox="1"/>
          <p:nvPr/>
        </p:nvSpPr>
        <p:spPr>
          <a:xfrm>
            <a:off x="10870607" y="3307211"/>
            <a:ext cx="449162" cy="369332"/>
          </a:xfrm>
          <a:prstGeom prst="rect">
            <a:avLst/>
          </a:prstGeom>
          <a:noFill/>
        </p:spPr>
        <p:txBody>
          <a:bodyPr wrap="none" rtlCol="0">
            <a:spAutoFit/>
          </a:bodyPr>
          <a:lstStyle/>
          <a:p>
            <a:r>
              <a:rPr lang="en-US" dirty="0">
                <a:solidFill>
                  <a:schemeClr val="accent1"/>
                </a:solidFill>
              </a:rPr>
              <a:t>P3</a:t>
            </a:r>
          </a:p>
        </p:txBody>
      </p:sp>
      <p:sp>
        <p:nvSpPr>
          <p:cNvPr id="58" name="TextBox 57">
            <a:extLst>
              <a:ext uri="{FF2B5EF4-FFF2-40B4-BE49-F238E27FC236}">
                <a16:creationId xmlns:a16="http://schemas.microsoft.com/office/drawing/2014/main" id="{44DEF954-FC4E-4CE8-9E88-802F83652F7E}"/>
              </a:ext>
            </a:extLst>
          </p:cNvPr>
          <p:cNvSpPr txBox="1"/>
          <p:nvPr/>
        </p:nvSpPr>
        <p:spPr>
          <a:xfrm>
            <a:off x="8340095" y="5747958"/>
            <a:ext cx="449162" cy="369332"/>
          </a:xfrm>
          <a:prstGeom prst="rect">
            <a:avLst/>
          </a:prstGeom>
          <a:noFill/>
        </p:spPr>
        <p:txBody>
          <a:bodyPr wrap="none" rtlCol="0">
            <a:spAutoFit/>
          </a:bodyPr>
          <a:lstStyle/>
          <a:p>
            <a:r>
              <a:rPr lang="en-US" dirty="0">
                <a:solidFill>
                  <a:schemeClr val="accent4"/>
                </a:solidFill>
              </a:rPr>
              <a:t>P1</a:t>
            </a:r>
          </a:p>
        </p:txBody>
      </p:sp>
      <p:sp>
        <p:nvSpPr>
          <p:cNvPr id="59" name="TextBox 58">
            <a:extLst>
              <a:ext uri="{FF2B5EF4-FFF2-40B4-BE49-F238E27FC236}">
                <a16:creationId xmlns:a16="http://schemas.microsoft.com/office/drawing/2014/main" id="{1A8D4423-F194-4F8D-95C3-EFFCF593CE52}"/>
              </a:ext>
            </a:extLst>
          </p:cNvPr>
          <p:cNvSpPr txBox="1"/>
          <p:nvPr/>
        </p:nvSpPr>
        <p:spPr>
          <a:xfrm>
            <a:off x="9306604" y="5635445"/>
            <a:ext cx="449162" cy="369332"/>
          </a:xfrm>
          <a:prstGeom prst="rect">
            <a:avLst/>
          </a:prstGeom>
          <a:noFill/>
        </p:spPr>
        <p:txBody>
          <a:bodyPr wrap="none" rtlCol="0">
            <a:spAutoFit/>
          </a:bodyPr>
          <a:lstStyle/>
          <a:p>
            <a:r>
              <a:rPr lang="en-US" dirty="0">
                <a:solidFill>
                  <a:schemeClr val="accent4"/>
                </a:solidFill>
              </a:rPr>
              <a:t>P2</a:t>
            </a:r>
          </a:p>
        </p:txBody>
      </p:sp>
      <p:sp>
        <p:nvSpPr>
          <p:cNvPr id="60" name="TextBox 59">
            <a:extLst>
              <a:ext uri="{FF2B5EF4-FFF2-40B4-BE49-F238E27FC236}">
                <a16:creationId xmlns:a16="http://schemas.microsoft.com/office/drawing/2014/main" id="{2D75B89A-E4DF-483E-93D1-AF70B00BB9E3}"/>
              </a:ext>
            </a:extLst>
          </p:cNvPr>
          <p:cNvSpPr txBox="1"/>
          <p:nvPr/>
        </p:nvSpPr>
        <p:spPr>
          <a:xfrm>
            <a:off x="8313999" y="4764047"/>
            <a:ext cx="449162" cy="369332"/>
          </a:xfrm>
          <a:prstGeom prst="rect">
            <a:avLst/>
          </a:prstGeom>
          <a:noFill/>
        </p:spPr>
        <p:txBody>
          <a:bodyPr wrap="none" rtlCol="0">
            <a:spAutoFit/>
          </a:bodyPr>
          <a:lstStyle/>
          <a:p>
            <a:r>
              <a:rPr lang="en-US" dirty="0">
                <a:solidFill>
                  <a:schemeClr val="accent4"/>
                </a:solidFill>
              </a:rPr>
              <a:t>P4</a:t>
            </a:r>
          </a:p>
        </p:txBody>
      </p:sp>
      <p:cxnSp>
        <p:nvCxnSpPr>
          <p:cNvPr id="61" name="Straight Connector 60">
            <a:extLst>
              <a:ext uri="{FF2B5EF4-FFF2-40B4-BE49-F238E27FC236}">
                <a16:creationId xmlns:a16="http://schemas.microsoft.com/office/drawing/2014/main" id="{C6E7E42A-7F07-469C-87CA-F66898590294}"/>
              </a:ext>
            </a:extLst>
          </p:cNvPr>
          <p:cNvCxnSpPr/>
          <p:nvPr/>
        </p:nvCxnSpPr>
        <p:spPr>
          <a:xfrm flipH="1">
            <a:off x="8628275" y="4956908"/>
            <a:ext cx="167184" cy="72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7BDC90-95E4-42EE-A902-9C4FDB9FE86D}"/>
              </a:ext>
            </a:extLst>
          </p:cNvPr>
          <p:cNvCxnSpPr/>
          <p:nvPr/>
        </p:nvCxnSpPr>
        <p:spPr>
          <a:xfrm flipV="1">
            <a:off x="8628275" y="5603239"/>
            <a:ext cx="877724" cy="7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CC4A0C-AA3E-430E-9144-F5197B4B9CD2}"/>
              </a:ext>
            </a:extLst>
          </p:cNvPr>
          <p:cNvCxnSpPr/>
          <p:nvPr/>
        </p:nvCxnSpPr>
        <p:spPr>
          <a:xfrm flipV="1">
            <a:off x="8795459" y="3564030"/>
            <a:ext cx="2022819" cy="142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83BFCD-66A6-4690-A304-69BC7BA82F2C}"/>
              </a:ext>
            </a:extLst>
          </p:cNvPr>
          <p:cNvCxnSpPr/>
          <p:nvPr/>
        </p:nvCxnSpPr>
        <p:spPr>
          <a:xfrm flipV="1">
            <a:off x="9505999" y="3564030"/>
            <a:ext cx="1312279" cy="20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9EFCF5-3F05-4527-A0A4-0372978546CB}"/>
              </a:ext>
            </a:extLst>
          </p:cNvPr>
          <p:cNvCxnSpPr/>
          <p:nvPr/>
        </p:nvCxnSpPr>
        <p:spPr>
          <a:xfrm flipH="1">
            <a:off x="545284" y="2239861"/>
            <a:ext cx="4697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FCEFCF1-9311-4A01-A4CA-404355C495A3}"/>
              </a:ext>
            </a:extLst>
          </p:cNvPr>
          <p:cNvCxnSpPr>
            <a:cxnSpLocks/>
          </p:cNvCxnSpPr>
          <p:nvPr/>
        </p:nvCxnSpPr>
        <p:spPr>
          <a:xfrm>
            <a:off x="545284" y="2239861"/>
            <a:ext cx="0" cy="1921078"/>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B446A78D-CE34-4873-88ED-CC783E5A2CB1}"/>
              </a:ext>
            </a:extLst>
          </p:cNvPr>
          <p:cNvCxnSpPr/>
          <p:nvPr/>
        </p:nvCxnSpPr>
        <p:spPr>
          <a:xfrm>
            <a:off x="545284" y="4160939"/>
            <a:ext cx="70814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B3F6A3B0-A322-4C40-9D70-6A6D803BFB89}"/>
              </a:ext>
            </a:extLst>
          </p:cNvPr>
          <p:cNvCxnSpPr/>
          <p:nvPr/>
        </p:nvCxnSpPr>
        <p:spPr>
          <a:xfrm>
            <a:off x="10279973" y="2424418"/>
            <a:ext cx="0" cy="11396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607954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94808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Calculate X &amp; Y Tapers (p. 116-117)</a:t>
            </a:r>
          </a:p>
        </p:txBody>
      </p:sp>
      <p:sp>
        <p:nvSpPr>
          <p:cNvPr id="3" name="Content Placeholder 2"/>
          <p:cNvSpPr>
            <a:spLocks noGrp="1"/>
          </p:cNvSpPr>
          <p:nvPr>
            <p:ph idx="1"/>
          </p:nvPr>
        </p:nvSpPr>
        <p:spPr>
          <a:xfrm>
            <a:off x="241298" y="1750154"/>
            <a:ext cx="11709399" cy="4980846"/>
          </a:xfrm>
        </p:spPr>
        <p:txBody>
          <a:bodyPr>
            <a:normAutofit lnSpcReduction="10000"/>
          </a:bodyPr>
          <a:lstStyle/>
          <a:p>
            <a:pPr marL="0" indent="0" algn="ctr">
              <a:buNone/>
            </a:pPr>
            <a:r>
              <a:rPr lang="en-US" sz="2800" dirty="0"/>
              <a:t>Taper X = Divide f4 by f3</a:t>
            </a:r>
          </a:p>
          <a:p>
            <a:pPr marL="0" indent="0" algn="ctr">
              <a:buNone/>
            </a:pPr>
            <a:r>
              <a:rPr lang="en-US" sz="2800" dirty="0"/>
              <a:t>Taper Y = Divide e4 by e2 </a:t>
            </a:r>
            <a:br>
              <a:rPr lang="en-US" sz="2800" dirty="0"/>
            </a:br>
            <a:endParaRPr lang="en-US" sz="2800" dirty="0"/>
          </a:p>
          <a:p>
            <a:pPr marL="0" indent="0" algn="ctr">
              <a:buNone/>
            </a:pPr>
            <a:br>
              <a:rPr lang="en-US" sz="2800" dirty="0"/>
            </a:br>
            <a:br>
              <a:rPr lang="en-US" sz="2800" dirty="0"/>
            </a:br>
            <a:br>
              <a:rPr lang="en-US" sz="2800" dirty="0"/>
            </a:br>
            <a:br>
              <a:rPr lang="en-US" sz="2800" dirty="0"/>
            </a:br>
            <a:br>
              <a:rPr lang="en-US" sz="2800" dirty="0"/>
            </a:br>
            <a:br>
              <a:rPr lang="en-US" sz="2800" dirty="0"/>
            </a:br>
            <a:r>
              <a:rPr lang="it-IT" sz="2800" dirty="0"/>
              <a:t>Taper X = f4 / f3 [equation 13]</a:t>
            </a:r>
          </a:p>
          <a:p>
            <a:pPr marL="0" indent="0" algn="ctr">
              <a:buNone/>
            </a:pPr>
            <a:r>
              <a:rPr lang="it-IT" sz="2800" dirty="0"/>
              <a:t>Taper Y = e4 / e2 [equation 14]</a:t>
            </a:r>
          </a:p>
          <a:p>
            <a:pPr marL="0" indent="0" algn="ctr">
              <a:buNone/>
            </a:pPr>
            <a:endParaRPr lang="en-US" sz="2800" dirty="0"/>
          </a:p>
        </p:txBody>
      </p:sp>
      <p:pic>
        <p:nvPicPr>
          <p:cNvPr id="5" name="Picture 4">
            <a:extLst>
              <a:ext uri="{FF2B5EF4-FFF2-40B4-BE49-F238E27FC236}">
                <a16:creationId xmlns:a16="http://schemas.microsoft.com/office/drawing/2014/main" id="{432DBF52-B68F-4C12-830B-B4BC1151D7CA}"/>
              </a:ext>
            </a:extLst>
          </p:cNvPr>
          <p:cNvPicPr>
            <a:picLocks noChangeAspect="1"/>
          </p:cNvPicPr>
          <p:nvPr/>
        </p:nvPicPr>
        <p:blipFill>
          <a:blip r:embed="rId3"/>
          <a:stretch>
            <a:fillRect/>
          </a:stretch>
        </p:blipFill>
        <p:spPr>
          <a:xfrm>
            <a:off x="3052762" y="2781665"/>
            <a:ext cx="6086475" cy="2524030"/>
          </a:xfrm>
          <a:prstGeom prst="rect">
            <a:avLst/>
          </a:prstGeom>
        </p:spPr>
      </p:pic>
    </p:spTree>
    <p:extLst>
      <p:ext uri="{BB962C8B-B14F-4D97-AF65-F5344CB8AC3E}">
        <p14:creationId xmlns:p14="http://schemas.microsoft.com/office/powerpoint/2010/main" val="228382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counterclockwise transparent">
            <a:extLst>
              <a:ext uri="{FF2B5EF4-FFF2-40B4-BE49-F238E27FC236}">
                <a16:creationId xmlns:a16="http://schemas.microsoft.com/office/drawing/2014/main" id="{1797E6C0-1F0B-4166-92D9-1FBDD91C85AB}"/>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946589">
            <a:off x="8609486" y="578241"/>
            <a:ext cx="2651142" cy="2514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649649" y="1667232"/>
            <a:ext cx="10447539" cy="4774184"/>
          </a:xfrm>
        </p:spPr>
        <p:txBody>
          <a:bodyPr>
            <a:normAutofit fontScale="92500" lnSpcReduction="10000"/>
          </a:bodyPr>
          <a:lstStyle/>
          <a:p>
            <a:r>
              <a:rPr lang="en-US" dirty="0"/>
              <a:t>As a result, multiple cases need to be checked.</a:t>
            </a:r>
          </a:p>
          <a:p>
            <a:r>
              <a:rPr lang="en-US" dirty="0"/>
              <a:t>Four sub sections of if statements are used, each for </a:t>
            </a:r>
            <a:br>
              <a:rPr lang="en-US" dirty="0"/>
            </a:br>
            <a:r>
              <a:rPr lang="en-US" dirty="0"/>
              <a:t>the four quadrants.</a:t>
            </a:r>
          </a:p>
          <a:p>
            <a:r>
              <a:rPr lang="en-US" dirty="0"/>
              <a:t>Start by checking the bottom left most quadrant (III aka p1vals) and</a:t>
            </a:r>
            <a:br>
              <a:rPr lang="en-US" dirty="0"/>
            </a:br>
            <a:r>
              <a:rPr lang="en-US" dirty="0"/>
              <a:t>work your way around </a:t>
            </a:r>
            <a:r>
              <a:rPr lang="en-US" dirty="0">
                <a:solidFill>
                  <a:schemeClr val="accent6"/>
                </a:solidFill>
              </a:rPr>
              <a:t>COUNTER CLOCKWISE</a:t>
            </a:r>
            <a:r>
              <a:rPr lang="en-US" dirty="0"/>
              <a:t>.</a:t>
            </a:r>
            <a:br>
              <a:rPr lang="en-US" dirty="0"/>
            </a:br>
            <a:endParaRPr lang="en-US" dirty="0"/>
          </a:p>
          <a:p>
            <a:pPr marL="342900" indent="-342900">
              <a:buFont typeface="+mj-lt"/>
              <a:buAutoNum type="arabicPeriod"/>
            </a:pPr>
            <a:r>
              <a:rPr lang="en-US" dirty="0">
                <a:solidFill>
                  <a:schemeClr val="accent1"/>
                </a:solidFill>
              </a:rPr>
              <a:t>Check to see if there are three points in this quadrant (two quadrants missing). </a:t>
            </a:r>
          </a:p>
          <a:p>
            <a:pPr lvl="1"/>
            <a:r>
              <a:rPr lang="en-US" dirty="0"/>
              <a:t>If so, you will save these points in an </a:t>
            </a:r>
            <a:r>
              <a:rPr lang="en-US" dirty="0" err="1"/>
              <a:t>ArrayList</a:t>
            </a:r>
            <a:r>
              <a:rPr lang="en-US" dirty="0"/>
              <a:t>, set a Boolean to indicate there are three points, continue counter clockwise to find the lone point, set that as it’s respective quadrant’s point (previous slide), and then later decipher the correct order of the three points using the line method described later.</a:t>
            </a:r>
          </a:p>
          <a:p>
            <a:pPr marL="342900" indent="-342900">
              <a:buFont typeface="+mj-lt"/>
              <a:buAutoNum type="arabicPeriod"/>
            </a:pPr>
            <a:r>
              <a:rPr lang="en-US" dirty="0">
                <a:solidFill>
                  <a:schemeClr val="accent2"/>
                </a:solidFill>
              </a:rPr>
              <a:t>Check to see if there are two points in this quadrant. </a:t>
            </a:r>
          </a:p>
          <a:p>
            <a:pPr lvl="1"/>
            <a:r>
              <a:rPr lang="en-US" dirty="0"/>
              <a:t>If so, decipher what other quadrants are missing points.</a:t>
            </a:r>
          </a:p>
          <a:p>
            <a:pPr lvl="2"/>
            <a:r>
              <a:rPr lang="en-US" dirty="0"/>
              <a:t>After this step, you can decipher which of the two points is which in the current quadrant. For example, if Quadrant III were populated with two points, they are either P1 and P4 OR P1 and P2. (Adjacent quadrants)</a:t>
            </a:r>
          </a:p>
          <a:p>
            <a:pPr lvl="2"/>
            <a:r>
              <a:rPr lang="en-US" dirty="0"/>
              <a:t>You need to check if there are two points in the opposite quadrant. If so, follow with the line method described later.</a:t>
            </a:r>
          </a:p>
          <a:p>
            <a:pPr marL="342900" indent="-342900">
              <a:buFont typeface="+mj-lt"/>
              <a:buAutoNum type="arabicPeriod"/>
            </a:pPr>
            <a:r>
              <a:rPr lang="en-US" dirty="0">
                <a:solidFill>
                  <a:schemeClr val="accent4"/>
                </a:solidFill>
              </a:rPr>
              <a:t>Check to see if there is only one point in this quadrant. If so, the point is that respective quadrant's point (see previous slide).</a:t>
            </a:r>
          </a:p>
          <a:p>
            <a:pPr marL="0" indent="0">
              <a:buNone/>
            </a:pPr>
            <a:endParaRPr lang="en-US" dirty="0"/>
          </a:p>
        </p:txBody>
      </p:sp>
      <p:sp>
        <p:nvSpPr>
          <p:cNvPr id="17" name="Rectangle 16">
            <a:extLst>
              <a:ext uri="{FF2B5EF4-FFF2-40B4-BE49-F238E27FC236}">
                <a16:creationId xmlns:a16="http://schemas.microsoft.com/office/drawing/2014/main" id="{839C9689-4602-4252-8BBE-005D5DBE8560}"/>
              </a:ext>
            </a:extLst>
          </p:cNvPr>
          <p:cNvSpPr/>
          <p:nvPr/>
        </p:nvSpPr>
        <p:spPr>
          <a:xfrm rot="18956359">
            <a:off x="8779643" y="1480143"/>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6C5E090-ACC8-464E-95E1-B919B2E12767}"/>
              </a:ext>
            </a:extLst>
          </p:cNvPr>
          <p:cNvCxnSpPr/>
          <p:nvPr/>
        </p:nvCxnSpPr>
        <p:spPr>
          <a:xfrm>
            <a:off x="10013761" y="785766"/>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C6E52A-7760-42B3-B1C2-02E796AB9BEB}"/>
              </a:ext>
            </a:extLst>
          </p:cNvPr>
          <p:cNvCxnSpPr/>
          <p:nvPr/>
        </p:nvCxnSpPr>
        <p:spPr>
          <a:xfrm flipH="1">
            <a:off x="8674818" y="1791606"/>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D0EA2A-73B4-4B5D-995C-16258B494FA0}"/>
              </a:ext>
            </a:extLst>
          </p:cNvPr>
          <p:cNvSpPr txBox="1"/>
          <p:nvPr/>
        </p:nvSpPr>
        <p:spPr>
          <a:xfrm>
            <a:off x="9102627" y="965519"/>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1" name="TextBox 20">
            <a:extLst>
              <a:ext uri="{FF2B5EF4-FFF2-40B4-BE49-F238E27FC236}">
                <a16:creationId xmlns:a16="http://schemas.microsoft.com/office/drawing/2014/main" id="{19AAC5FF-30DD-461D-9559-5CCB6197DC84}"/>
              </a:ext>
            </a:extLst>
          </p:cNvPr>
          <p:cNvSpPr txBox="1"/>
          <p:nvPr/>
        </p:nvSpPr>
        <p:spPr>
          <a:xfrm>
            <a:off x="10529744" y="965520"/>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2" name="TextBox 21">
            <a:extLst>
              <a:ext uri="{FF2B5EF4-FFF2-40B4-BE49-F238E27FC236}">
                <a16:creationId xmlns:a16="http://schemas.microsoft.com/office/drawing/2014/main" id="{103E907D-0FC8-4879-9311-F4194CF5B7BB}"/>
              </a:ext>
            </a:extLst>
          </p:cNvPr>
          <p:cNvSpPr txBox="1"/>
          <p:nvPr/>
        </p:nvSpPr>
        <p:spPr>
          <a:xfrm>
            <a:off x="9045230" y="2059672"/>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3" name="TextBox 22">
            <a:extLst>
              <a:ext uri="{FF2B5EF4-FFF2-40B4-BE49-F238E27FC236}">
                <a16:creationId xmlns:a16="http://schemas.microsoft.com/office/drawing/2014/main" id="{BBE82977-FDE5-4CFB-B2BF-C33A95BE6516}"/>
              </a:ext>
            </a:extLst>
          </p:cNvPr>
          <p:cNvSpPr txBox="1"/>
          <p:nvPr/>
        </p:nvSpPr>
        <p:spPr>
          <a:xfrm>
            <a:off x="10398327" y="2059671"/>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30" name="Oval 29">
            <a:extLst>
              <a:ext uri="{FF2B5EF4-FFF2-40B4-BE49-F238E27FC236}">
                <a16:creationId xmlns:a16="http://schemas.microsoft.com/office/drawing/2014/main" id="{5695B738-DFAF-4281-B2DF-170084238F8F}"/>
              </a:ext>
            </a:extLst>
          </p:cNvPr>
          <p:cNvSpPr/>
          <p:nvPr/>
        </p:nvSpPr>
        <p:spPr>
          <a:xfrm>
            <a:off x="9909950" y="1667232"/>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755A60-F645-4C61-80EA-E1EF5367D1BA}"/>
              </a:ext>
            </a:extLst>
          </p:cNvPr>
          <p:cNvSpPr txBox="1"/>
          <p:nvPr/>
        </p:nvSpPr>
        <p:spPr>
          <a:xfrm>
            <a:off x="11290440" y="1104018"/>
            <a:ext cx="449162" cy="369332"/>
          </a:xfrm>
          <a:prstGeom prst="rect">
            <a:avLst/>
          </a:prstGeom>
          <a:noFill/>
        </p:spPr>
        <p:txBody>
          <a:bodyPr wrap="none" rtlCol="0">
            <a:spAutoFit/>
          </a:bodyPr>
          <a:lstStyle/>
          <a:p>
            <a:r>
              <a:rPr lang="en-US" dirty="0"/>
              <a:t>P3</a:t>
            </a:r>
          </a:p>
        </p:txBody>
      </p:sp>
      <p:sp>
        <p:nvSpPr>
          <p:cNvPr id="32" name="TextBox 31">
            <a:extLst>
              <a:ext uri="{FF2B5EF4-FFF2-40B4-BE49-F238E27FC236}">
                <a16:creationId xmlns:a16="http://schemas.microsoft.com/office/drawing/2014/main" id="{DD74D010-E514-45CB-80FE-C6E5E0C4FA8A}"/>
              </a:ext>
            </a:extLst>
          </p:cNvPr>
          <p:cNvSpPr txBox="1"/>
          <p:nvPr/>
        </p:nvSpPr>
        <p:spPr>
          <a:xfrm>
            <a:off x="10173746" y="376759"/>
            <a:ext cx="449162" cy="369332"/>
          </a:xfrm>
          <a:prstGeom prst="rect">
            <a:avLst/>
          </a:prstGeom>
          <a:noFill/>
        </p:spPr>
        <p:txBody>
          <a:bodyPr wrap="none" rtlCol="0">
            <a:spAutoFit/>
          </a:bodyPr>
          <a:lstStyle/>
          <a:p>
            <a:r>
              <a:rPr lang="en-US" dirty="0"/>
              <a:t>P4</a:t>
            </a:r>
          </a:p>
        </p:txBody>
      </p:sp>
      <p:sp>
        <p:nvSpPr>
          <p:cNvPr id="33" name="TextBox 32">
            <a:extLst>
              <a:ext uri="{FF2B5EF4-FFF2-40B4-BE49-F238E27FC236}">
                <a16:creationId xmlns:a16="http://schemas.microsoft.com/office/drawing/2014/main" id="{8A575776-0482-4AC3-9E35-B73601D85505}"/>
              </a:ext>
            </a:extLst>
          </p:cNvPr>
          <p:cNvSpPr txBox="1"/>
          <p:nvPr/>
        </p:nvSpPr>
        <p:spPr>
          <a:xfrm>
            <a:off x="8302095" y="2144145"/>
            <a:ext cx="449162" cy="369332"/>
          </a:xfrm>
          <a:prstGeom prst="rect">
            <a:avLst/>
          </a:prstGeom>
          <a:noFill/>
        </p:spPr>
        <p:txBody>
          <a:bodyPr wrap="none" rtlCol="0">
            <a:spAutoFit/>
          </a:bodyPr>
          <a:lstStyle/>
          <a:p>
            <a:r>
              <a:rPr lang="en-US" dirty="0"/>
              <a:t>P1</a:t>
            </a:r>
          </a:p>
        </p:txBody>
      </p:sp>
      <p:sp>
        <p:nvSpPr>
          <p:cNvPr id="34" name="TextBox 33">
            <a:extLst>
              <a:ext uri="{FF2B5EF4-FFF2-40B4-BE49-F238E27FC236}">
                <a16:creationId xmlns:a16="http://schemas.microsoft.com/office/drawing/2014/main" id="{92F14EBC-83AB-4B8E-8D9C-964B05225963}"/>
              </a:ext>
            </a:extLst>
          </p:cNvPr>
          <p:cNvSpPr txBox="1"/>
          <p:nvPr/>
        </p:nvSpPr>
        <p:spPr>
          <a:xfrm>
            <a:off x="9425814" y="3059668"/>
            <a:ext cx="449162"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334863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3911411"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Assumptions</a:t>
            </a:r>
          </a:p>
        </p:txBody>
      </p:sp>
      <p:sp>
        <p:nvSpPr>
          <p:cNvPr id="3" name="Content Placeholder 2"/>
          <p:cNvSpPr>
            <a:spLocks noGrp="1"/>
          </p:cNvSpPr>
          <p:nvPr>
            <p:ph idx="1"/>
          </p:nvPr>
        </p:nvSpPr>
        <p:spPr>
          <a:xfrm>
            <a:off x="649649" y="1532059"/>
            <a:ext cx="10447539" cy="1767732"/>
          </a:xfrm>
        </p:spPr>
        <p:txBody>
          <a:bodyPr>
            <a:normAutofit lnSpcReduction="10000"/>
          </a:bodyPr>
          <a:lstStyle/>
          <a:p>
            <a:r>
              <a:rPr lang="en-US" dirty="0"/>
              <a:t>Four points are used at all times</a:t>
            </a:r>
          </a:p>
          <a:p>
            <a:r>
              <a:rPr lang="en-US" dirty="0"/>
              <a:t>Not concave, but convex</a:t>
            </a:r>
          </a:p>
          <a:p>
            <a:r>
              <a:rPr lang="en-US" dirty="0"/>
              <a:t>Not three or four collinear points</a:t>
            </a:r>
          </a:p>
          <a:p>
            <a:pPr lvl="1"/>
            <a:r>
              <a:rPr lang="en-US" dirty="0"/>
              <a:t>Three would be a triangle, four would be a line</a:t>
            </a:r>
          </a:p>
          <a:p>
            <a:r>
              <a:rPr lang="en-US" dirty="0"/>
              <a:t>No points are overlapping / have both the same x and y value</a:t>
            </a:r>
          </a:p>
          <a:p>
            <a:pPr marL="0" indent="0">
              <a:buNone/>
            </a:pPr>
            <a:endParaRPr lang="en-US" dirty="0"/>
          </a:p>
        </p:txBody>
      </p:sp>
      <p:sp>
        <p:nvSpPr>
          <p:cNvPr id="24" name="Title 1">
            <a:extLst>
              <a:ext uri="{FF2B5EF4-FFF2-40B4-BE49-F238E27FC236}">
                <a16:creationId xmlns:a16="http://schemas.microsoft.com/office/drawing/2014/main" id="{7A3B79A8-EC3D-43C4-AD05-68DFF42C2148}"/>
              </a:ext>
            </a:extLst>
          </p:cNvPr>
          <p:cNvSpPr txBox="1">
            <a:spLocks/>
          </p:cNvSpPr>
          <p:nvPr/>
        </p:nvSpPr>
        <p:spPr>
          <a:xfrm>
            <a:off x="374341" y="3472636"/>
            <a:ext cx="5970800"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Features / Capabilities</a:t>
            </a:r>
          </a:p>
        </p:txBody>
      </p:sp>
      <p:sp>
        <p:nvSpPr>
          <p:cNvPr id="25" name="Content Placeholder 2">
            <a:extLst>
              <a:ext uri="{FF2B5EF4-FFF2-40B4-BE49-F238E27FC236}">
                <a16:creationId xmlns:a16="http://schemas.microsoft.com/office/drawing/2014/main" id="{14E60CC5-B570-4A25-AC12-6F52DDDA8A71}"/>
              </a:ext>
            </a:extLst>
          </p:cNvPr>
          <p:cNvSpPr txBox="1">
            <a:spLocks/>
          </p:cNvSpPr>
          <p:nvPr/>
        </p:nvSpPr>
        <p:spPr>
          <a:xfrm>
            <a:off x="649649" y="4616812"/>
            <a:ext cx="10447539" cy="176773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Order input does not matter / line method works with arbitrary points</a:t>
            </a:r>
          </a:p>
          <a:p>
            <a:pPr lvl="1"/>
            <a:r>
              <a:rPr lang="en-US" dirty="0"/>
              <a:t>Allows for both clockwise and counterclockwise</a:t>
            </a:r>
          </a:p>
          <a:p>
            <a:r>
              <a:rPr lang="en-US" dirty="0"/>
              <a:t>Corrects “crossed” quads, which have lines that intersect</a:t>
            </a:r>
            <a:br>
              <a:rPr lang="en-US" dirty="0"/>
            </a:br>
            <a:endParaRPr lang="en-US" dirty="0"/>
          </a:p>
          <a:p>
            <a:r>
              <a:rPr lang="en-US" dirty="0"/>
              <a:t>Works with points that are the same x or y value as the centroid</a:t>
            </a:r>
          </a:p>
        </p:txBody>
      </p:sp>
      <p:pic>
        <p:nvPicPr>
          <p:cNvPr id="4" name="Picture 3">
            <a:extLst>
              <a:ext uri="{FF2B5EF4-FFF2-40B4-BE49-F238E27FC236}">
                <a16:creationId xmlns:a16="http://schemas.microsoft.com/office/drawing/2014/main" id="{183011A9-52A3-4910-B444-95802C845D61}"/>
              </a:ext>
            </a:extLst>
          </p:cNvPr>
          <p:cNvPicPr>
            <a:picLocks noChangeAspect="1"/>
          </p:cNvPicPr>
          <p:nvPr/>
        </p:nvPicPr>
        <p:blipFill>
          <a:blip r:embed="rId2">
            <a:duotone>
              <a:schemeClr val="accent1">
                <a:shade val="45000"/>
                <a:satMod val="135000"/>
              </a:schemeClr>
              <a:prstClr val="white"/>
            </a:duotone>
          </a:blip>
          <a:stretch>
            <a:fillRect/>
          </a:stretch>
        </p:blipFill>
        <p:spPr>
          <a:xfrm>
            <a:off x="9311658" y="3679444"/>
            <a:ext cx="1933575" cy="2705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Content Placeholder 2">
            <a:extLst>
              <a:ext uri="{FF2B5EF4-FFF2-40B4-BE49-F238E27FC236}">
                <a16:creationId xmlns:a16="http://schemas.microsoft.com/office/drawing/2014/main" id="{99BAF585-5EA7-4017-BA4C-2597CDB5404A}"/>
              </a:ext>
            </a:extLst>
          </p:cNvPr>
          <p:cNvSpPr txBox="1">
            <a:spLocks/>
          </p:cNvSpPr>
          <p:nvPr/>
        </p:nvSpPr>
        <p:spPr>
          <a:xfrm>
            <a:off x="10272800" y="206297"/>
            <a:ext cx="1122544" cy="35334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solidFill>
                  <a:schemeClr val="accent1"/>
                </a:solidFill>
              </a:rPr>
              <a:t>Crossed</a:t>
            </a:r>
          </a:p>
        </p:txBody>
      </p:sp>
      <p:sp>
        <p:nvSpPr>
          <p:cNvPr id="27" name="Content Placeholder 2">
            <a:extLst>
              <a:ext uri="{FF2B5EF4-FFF2-40B4-BE49-F238E27FC236}">
                <a16:creationId xmlns:a16="http://schemas.microsoft.com/office/drawing/2014/main" id="{35C9BC49-BB71-4596-9C5A-912F289E473A}"/>
              </a:ext>
            </a:extLst>
          </p:cNvPr>
          <p:cNvSpPr txBox="1">
            <a:spLocks/>
          </p:cNvSpPr>
          <p:nvPr/>
        </p:nvSpPr>
        <p:spPr>
          <a:xfrm>
            <a:off x="8180411" y="206296"/>
            <a:ext cx="1273688" cy="35334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solidFill>
                  <a:schemeClr val="accent1"/>
                </a:solidFill>
              </a:rPr>
              <a:t>Concave</a:t>
            </a:r>
          </a:p>
        </p:txBody>
      </p:sp>
      <p:pic>
        <p:nvPicPr>
          <p:cNvPr id="6" name="Picture 5">
            <a:extLst>
              <a:ext uri="{FF2B5EF4-FFF2-40B4-BE49-F238E27FC236}">
                <a16:creationId xmlns:a16="http://schemas.microsoft.com/office/drawing/2014/main" id="{309F93C8-5C57-411C-8C3C-0B211B529E6C}"/>
              </a:ext>
            </a:extLst>
          </p:cNvPr>
          <p:cNvPicPr>
            <a:picLocks noChangeAspect="1"/>
          </p:cNvPicPr>
          <p:nvPr/>
        </p:nvPicPr>
        <p:blipFill>
          <a:blip r:embed="rId3"/>
          <a:stretch>
            <a:fillRect/>
          </a:stretch>
        </p:blipFill>
        <p:spPr>
          <a:xfrm>
            <a:off x="7898674" y="559644"/>
            <a:ext cx="3986716" cy="20703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Content Placeholder 2">
            <a:extLst>
              <a:ext uri="{FF2B5EF4-FFF2-40B4-BE49-F238E27FC236}">
                <a16:creationId xmlns:a16="http://schemas.microsoft.com/office/drawing/2014/main" id="{C96C8B04-0338-4EBA-B1B8-CA87575DB27B}"/>
              </a:ext>
            </a:extLst>
          </p:cNvPr>
          <p:cNvSpPr txBox="1">
            <a:spLocks/>
          </p:cNvSpPr>
          <p:nvPr/>
        </p:nvSpPr>
        <p:spPr>
          <a:xfrm>
            <a:off x="8905556" y="3204863"/>
            <a:ext cx="2743328" cy="35334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solidFill>
                  <a:schemeClr val="accent1"/>
                </a:solidFill>
              </a:rPr>
              <a:t>Same X &amp; Y as Centroid</a:t>
            </a:r>
          </a:p>
        </p:txBody>
      </p:sp>
    </p:spTree>
    <p:extLst>
      <p:ext uri="{BB962C8B-B14F-4D97-AF65-F5344CB8AC3E}">
        <p14:creationId xmlns:p14="http://schemas.microsoft.com/office/powerpoint/2010/main" val="1992522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6695</TotalTime>
  <Words>2824</Words>
  <Application>Microsoft Office PowerPoint</Application>
  <PresentationFormat>Widescreen</PresentationFormat>
  <Paragraphs>821</Paragraphs>
  <Slides>70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Bell MT</vt:lpstr>
      <vt:lpstr>Calibri</vt:lpstr>
      <vt:lpstr>Century Gothic</vt:lpstr>
      <vt:lpstr>Garamond</vt:lpstr>
      <vt:lpstr>Symbol</vt:lpstr>
      <vt:lpstr>Savon</vt:lpstr>
      <vt:lpstr>Coordinate Orientation for Reliable Quadrilateral Shape Parameters</vt:lpstr>
      <vt:lpstr>PowerPoint Presentation</vt:lpstr>
      <vt:lpstr>PowerPoint Presentation</vt:lpstr>
      <vt:lpstr>QUAD ORIENTATION Shape Parameters &amp; Jacobian Analysis</vt:lpstr>
      <vt:lpstr>Coordinate Orientation</vt:lpstr>
      <vt:lpstr>Coordinate Orientation</vt:lpstr>
      <vt:lpstr>Coordinate Orientation</vt:lpstr>
      <vt:lpstr>Coordinate Orientation</vt:lpstr>
      <vt:lpstr>Assumptions</vt:lpstr>
      <vt:lpstr>Line Method, 3 Points</vt:lpstr>
      <vt:lpstr>Line Method, 3 Points (Continued)</vt:lpstr>
      <vt:lpstr>Line Method, 3 Points (Continued)</vt:lpstr>
      <vt:lpstr>Line Method, 3 Points (Continued)</vt:lpstr>
      <vt:lpstr>Line Method, 3 Points (Continued)</vt:lpstr>
      <vt:lpstr>Line Method 2 &amp; 2</vt:lpstr>
      <vt:lpstr>Line Method 2 &amp; 2 (Continued)</vt:lpstr>
      <vt:lpstr>Line Method 2 &amp; 2</vt:lpstr>
      <vt:lpstr>DATA &amp; GrAPHS</vt:lpstr>
      <vt:lpstr>A.1</vt:lpstr>
      <vt:lpstr>bicycle_seat</vt:lpstr>
      <vt:lpstr>box.2</vt:lpstr>
      <vt:lpstr>double_hex</vt:lpstr>
      <vt:lpstr>square_circle_hole</vt:lpstr>
      <vt:lpstr>superior.1</vt:lpstr>
      <vt:lpstr>ADDITIONAL FEATURES &amp; Comparison</vt:lpstr>
      <vt:lpstr>Usage &amp; Output</vt:lpstr>
      <vt:lpstr>Quad Drawings</vt:lpstr>
      <vt:lpstr>PowerPoint Presentation</vt:lpstr>
      <vt:lpstr>PowerPoint Presentation</vt:lpstr>
      <vt:lpstr>E&amp;F for J.A.R.</vt:lpstr>
      <vt:lpstr>Future implementation</vt:lpstr>
      <vt:lpstr>PowerPoint Presentation</vt:lpstr>
      <vt:lpstr>PowerPoint Presentation</vt:lpstr>
      <vt:lpstr>Questions?</vt:lpstr>
      <vt:lpstr>How to calculate?</vt:lpstr>
      <vt:lpstr>Method 1 Shape parameters</vt:lpstr>
      <vt:lpstr>Calculate ARA</vt:lpstr>
      <vt:lpstr>Calculate ARa (p. 114-5)</vt:lpstr>
      <vt:lpstr>PowerPoint Presentation</vt:lpstr>
      <vt:lpstr>PowerPoint Presentation</vt:lpstr>
      <vt:lpstr>PowerPoint Presentation</vt:lpstr>
      <vt:lpstr>PowerPoint Presentation</vt:lpstr>
      <vt:lpstr>Calculate ARb</vt:lpstr>
      <vt:lpstr>PowerPoint Presentation</vt:lpstr>
      <vt:lpstr>PowerPoint Presentation</vt:lpstr>
      <vt:lpstr>PowerPoint Presentation</vt:lpstr>
      <vt:lpstr>Calculate AR</vt:lpstr>
      <vt:lpstr>Calculate AR</vt:lpstr>
      <vt:lpstr>Calculate skew angle</vt:lpstr>
      <vt:lpstr>PowerPoint Presentation</vt:lpstr>
      <vt:lpstr>PowerPoint Presentation</vt:lpstr>
      <vt:lpstr>PowerPoint Presentation</vt:lpstr>
      <vt:lpstr>Calculate X &amp; Y tapers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2 Jacobian matrix</vt:lpstr>
      <vt:lpstr>Vital Calculations</vt:lpstr>
      <vt:lpstr>Calculate AR</vt:lpstr>
      <vt:lpstr>Calculate AR (p. 116-117)</vt:lpstr>
      <vt:lpstr>Calculate skew angle</vt:lpstr>
      <vt:lpstr>Calculate Skew Angle (p. 116-117)</vt:lpstr>
      <vt:lpstr>Calculate X &amp; Y Tapers</vt:lpstr>
      <vt:lpstr>Calculate X &amp; Y Tapers (p. 116-117)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Nicholas Senatore</cp:lastModifiedBy>
  <cp:revision>335</cp:revision>
  <dcterms:created xsi:type="dcterms:W3CDTF">2017-05-03T17:15:28Z</dcterms:created>
  <dcterms:modified xsi:type="dcterms:W3CDTF">2019-04-22T03:14:58Z</dcterms:modified>
</cp:coreProperties>
</file>