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325" r:id="rId2"/>
    <p:sldId id="498" r:id="rId3"/>
    <p:sldId id="499" r:id="rId4"/>
    <p:sldId id="500" r:id="rId5"/>
    <p:sldId id="501" r:id="rId6"/>
    <p:sldId id="509" r:id="rId7"/>
    <p:sldId id="505" r:id="rId8"/>
    <p:sldId id="503" r:id="rId9"/>
    <p:sldId id="506" r:id="rId10"/>
    <p:sldId id="510" r:id="rId11"/>
    <p:sldId id="511" r:id="rId12"/>
    <p:sldId id="504" r:id="rId13"/>
    <p:sldId id="507" r:id="rId14"/>
    <p:sldId id="50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FA06F-B743-418E-A311-0F77CC8909A2}" type="datetimeFigureOut">
              <a:rPr lang="en-US" smtClean="0"/>
              <a:t>3/25/2019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A66B7-B32A-4B81-A189-76BE0B91268A}" type="slidenum">
              <a:rPr lang="en-US" smtClean="0"/>
              <a:t>‹#›</a:t>
            </a:fld>
            <a:endParaRPr lang="en-US"/>
          </a:p>
        </p:txBody>
      </p:sp>
    </p:spTree>
    <p:extLst>
      <p:ext uri="{BB962C8B-B14F-4D97-AF65-F5344CB8AC3E}">
        <p14:creationId xmlns:p14="http://schemas.microsoft.com/office/powerpoint/2010/main" val="45362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F51300B-24D0-4A8A-8CB4-5E3B00D04E7B}" type="datetimeFigureOut">
              <a:rPr lang="en-US" smtClean="0"/>
              <a:t>3/25/2019</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51AA091-34E7-4FF2-9094-1AAA3639B2D6}" type="slidenum">
              <a:rPr lang="en-US" smtClean="0"/>
              <a:t>‹#›</a:t>
            </a:fld>
            <a:endParaRPr lang="en-US"/>
          </a:p>
        </p:txBody>
      </p:sp>
    </p:spTree>
    <p:extLst>
      <p:ext uri="{BB962C8B-B14F-4D97-AF65-F5344CB8AC3E}">
        <p14:creationId xmlns:p14="http://schemas.microsoft.com/office/powerpoint/2010/main" val="39082210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1300B-24D0-4A8A-8CB4-5E3B00D04E7B}"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1894636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1300B-24D0-4A8A-8CB4-5E3B00D04E7B}"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54132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51300B-24D0-4A8A-8CB4-5E3B00D04E7B}"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285186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F51300B-24D0-4A8A-8CB4-5E3B00D04E7B}" type="datetimeFigureOut">
              <a:rPr lang="en-US" smtClean="0"/>
              <a:t>3/25/2019</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38696233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51300B-24D0-4A8A-8CB4-5E3B00D04E7B}"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13582606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51300B-24D0-4A8A-8CB4-5E3B00D04E7B}"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34076713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51300B-24D0-4A8A-8CB4-5E3B00D04E7B}"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55102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1300B-24D0-4A8A-8CB4-5E3B00D04E7B}"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AA091-34E7-4FF2-9094-1AAA3639B2D6}" type="slidenum">
              <a:rPr lang="en-US" smtClean="0"/>
              <a:t>‹#›</a:t>
            </a:fld>
            <a:endParaRPr lang="en-US"/>
          </a:p>
        </p:txBody>
      </p:sp>
    </p:spTree>
    <p:extLst>
      <p:ext uri="{BB962C8B-B14F-4D97-AF65-F5344CB8AC3E}">
        <p14:creationId xmlns:p14="http://schemas.microsoft.com/office/powerpoint/2010/main" val="255175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F51300B-24D0-4A8A-8CB4-5E3B00D04E7B}" type="datetimeFigureOut">
              <a:rPr lang="en-US" smtClean="0"/>
              <a:t>3/25/2019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51AA091-34E7-4FF2-9094-1AAA3639B2D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61097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F51300B-24D0-4A8A-8CB4-5E3B00D04E7B}" type="datetimeFigureOut">
              <a:rPr lang="en-US" smtClean="0"/>
              <a:t>3/25/2019</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51AA091-34E7-4FF2-9094-1AAA3639B2D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633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F51300B-24D0-4A8A-8CB4-5E3B00D04E7B}" type="datetimeFigureOut">
              <a:rPr lang="en-US" smtClean="0"/>
              <a:t>3/25/2019</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51AA091-34E7-4FF2-9094-1AAA3639B2D6}" type="slidenum">
              <a:rPr lang="en-US" smtClean="0"/>
              <a:t>‹#›</a:t>
            </a:fld>
            <a:endParaRPr lang="en-US"/>
          </a:p>
        </p:txBody>
      </p:sp>
    </p:spTree>
    <p:extLst>
      <p:ext uri="{BB962C8B-B14F-4D97-AF65-F5344CB8AC3E}">
        <p14:creationId xmlns:p14="http://schemas.microsoft.com/office/powerpoint/2010/main" val="376131202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61707" y="2393266"/>
            <a:ext cx="9068586" cy="2590800"/>
          </a:xfrm>
        </p:spPr>
        <p:txBody>
          <a:bodyPr>
            <a:normAutofit/>
          </a:bodyPr>
          <a:lstStyle/>
          <a:p>
            <a:r>
              <a:rPr lang="en-US" dirty="0"/>
              <a:t>QUAD ORIENTATION</a:t>
            </a:r>
            <a:br>
              <a:rPr lang="en-US" dirty="0"/>
            </a:br>
            <a:r>
              <a:rPr lang="en-US" sz="3200" dirty="0"/>
              <a:t>Shape Parameters &amp; Jacobian Analysis</a:t>
            </a:r>
            <a:endParaRPr lang="en-US" dirty="0"/>
          </a:p>
        </p:txBody>
      </p:sp>
    </p:spTree>
    <p:extLst>
      <p:ext uri="{BB962C8B-B14F-4D97-AF65-F5344CB8AC3E}">
        <p14:creationId xmlns:p14="http://schemas.microsoft.com/office/powerpoint/2010/main" val="142585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1" y="416584"/>
            <a:ext cx="9233683"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Line Method, 3 Points (Continued)</a:t>
            </a:r>
          </a:p>
        </p:txBody>
      </p:sp>
      <p:sp>
        <p:nvSpPr>
          <p:cNvPr id="3" name="Content Placeholder 2"/>
          <p:cNvSpPr>
            <a:spLocks noGrp="1"/>
          </p:cNvSpPr>
          <p:nvPr>
            <p:ph idx="1"/>
          </p:nvPr>
        </p:nvSpPr>
        <p:spPr>
          <a:xfrm>
            <a:off x="629624" y="1904026"/>
            <a:ext cx="10932751" cy="4774184"/>
          </a:xfrm>
        </p:spPr>
        <p:txBody>
          <a:bodyPr>
            <a:normAutofit/>
          </a:bodyPr>
          <a:lstStyle/>
          <a:p>
            <a:pPr marL="0" indent="0">
              <a:buNone/>
            </a:pPr>
            <a:r>
              <a:rPr lang="en-US" dirty="0"/>
              <a:t>If the line is in-between the other two points</a:t>
            </a:r>
          </a:p>
          <a:p>
            <a:pPr marL="0" indent="0">
              <a:buNone/>
            </a:pPr>
            <a:endParaRPr lang="en-US" dirty="0"/>
          </a:p>
          <a:p>
            <a:pPr marL="0" indent="0">
              <a:buNone/>
            </a:pPr>
            <a:r>
              <a:rPr lang="en-US" b="1" dirty="0">
                <a:solidFill>
                  <a:schemeClr val="accent2"/>
                </a:solidFill>
              </a:rPr>
              <a:t>else if(p1val.get(1)[1] &gt; tempy1 &amp;&amp; p1val.get(2)[1] &lt; tempy2){</a:t>
            </a:r>
          </a:p>
          <a:p>
            <a:pPr marL="274320" lvl="1" indent="0">
              <a:buNone/>
            </a:pPr>
            <a:r>
              <a:rPr lang="en-US" sz="1400" dirty="0"/>
              <a:t>p4 = p1val.get(1);</a:t>
            </a:r>
          </a:p>
          <a:p>
            <a:pPr marL="274320" lvl="1" indent="0">
              <a:buNone/>
            </a:pPr>
            <a:r>
              <a:rPr lang="en-US" sz="1400" dirty="0"/>
              <a:t>p1 = p1val.get(0);</a:t>
            </a:r>
          </a:p>
          <a:p>
            <a:pPr marL="274320" lvl="1" indent="0">
              <a:buNone/>
            </a:pPr>
            <a:r>
              <a:rPr lang="en-US" sz="1400" dirty="0"/>
              <a:t>p2 = p1val.get(2);</a:t>
            </a:r>
            <a:endParaRPr lang="en-US" dirty="0"/>
          </a:p>
          <a:p>
            <a:pPr marL="0" indent="0">
              <a:buNone/>
            </a:pPr>
            <a:r>
              <a:rPr lang="en-US" dirty="0"/>
              <a:t>or</a:t>
            </a:r>
          </a:p>
          <a:p>
            <a:pPr marL="0" indent="0">
              <a:buNone/>
            </a:pPr>
            <a:r>
              <a:rPr lang="en-US" b="1" dirty="0">
                <a:solidFill>
                  <a:schemeClr val="accent2"/>
                </a:solidFill>
              </a:rPr>
              <a:t>else if(p1val.get(1)[1] &lt; tempy1 &amp;&amp; p1val.get(2)[1] &gt; tempy2){</a:t>
            </a:r>
          </a:p>
          <a:p>
            <a:pPr marL="274320" lvl="1" indent="0">
              <a:buNone/>
            </a:pPr>
            <a:r>
              <a:rPr lang="en-US" sz="1400" dirty="0"/>
              <a:t>p4 = p1val.get(2);</a:t>
            </a:r>
          </a:p>
          <a:p>
            <a:pPr marL="274320" lvl="1" indent="0">
              <a:buNone/>
            </a:pPr>
            <a:r>
              <a:rPr lang="en-US" sz="1400" dirty="0"/>
              <a:t>p1 = p1val.get(0);</a:t>
            </a:r>
          </a:p>
          <a:p>
            <a:pPr marL="274320" lvl="1" indent="0">
              <a:buNone/>
            </a:pPr>
            <a:r>
              <a:rPr lang="en-US" sz="1400" dirty="0"/>
              <a:t>p2 = p1val.get(1);</a:t>
            </a:r>
            <a:endParaRPr lang="en-US" sz="1400" b="1" dirty="0">
              <a:solidFill>
                <a:schemeClr val="accent2"/>
              </a:solidFill>
            </a:endParaRPr>
          </a:p>
        </p:txBody>
      </p:sp>
      <p:pic>
        <p:nvPicPr>
          <p:cNvPr id="11" name="Picture 10">
            <a:extLst>
              <a:ext uri="{FF2B5EF4-FFF2-40B4-BE49-F238E27FC236}">
                <a16:creationId xmlns:a16="http://schemas.microsoft.com/office/drawing/2014/main" id="{1306E3F0-6D3B-4D5F-A589-EF00A815DB9F}"/>
              </a:ext>
            </a:extLst>
          </p:cNvPr>
          <p:cNvPicPr>
            <a:picLocks noChangeAspect="1"/>
          </p:cNvPicPr>
          <p:nvPr/>
        </p:nvPicPr>
        <p:blipFill rotWithShape="1">
          <a:blip r:embed="rId2"/>
          <a:srcRect l="1" t="45848" r="48111" b="4336"/>
          <a:stretch/>
        </p:blipFill>
        <p:spPr>
          <a:xfrm>
            <a:off x="7542045" y="2772909"/>
            <a:ext cx="4131958" cy="3756325"/>
          </a:xfrm>
          <a:prstGeom prst="rect">
            <a:avLst/>
          </a:prstGeom>
        </p:spPr>
      </p:pic>
      <p:sp>
        <p:nvSpPr>
          <p:cNvPr id="12" name="Oval 11">
            <a:extLst>
              <a:ext uri="{FF2B5EF4-FFF2-40B4-BE49-F238E27FC236}">
                <a16:creationId xmlns:a16="http://schemas.microsoft.com/office/drawing/2014/main" id="{5609C7A2-DCCF-4729-AA65-E51D39198357}"/>
              </a:ext>
            </a:extLst>
          </p:cNvPr>
          <p:cNvSpPr/>
          <p:nvPr/>
        </p:nvSpPr>
        <p:spPr>
          <a:xfrm>
            <a:off x="8747316" y="4945108"/>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1DF43F7-8C96-44C3-BB62-34C7D7986BC9}"/>
              </a:ext>
            </a:extLst>
          </p:cNvPr>
          <p:cNvSpPr/>
          <p:nvPr/>
        </p:nvSpPr>
        <p:spPr>
          <a:xfrm>
            <a:off x="8747316" y="3551830"/>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895463-9474-47ED-82EE-815C678F9652}"/>
              </a:ext>
            </a:extLst>
          </p:cNvPr>
          <p:cNvSpPr/>
          <p:nvPr/>
        </p:nvSpPr>
        <p:spPr>
          <a:xfrm>
            <a:off x="10592808" y="3306170"/>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BB98FDE-0409-4E39-9E3A-F4E6A1513E2D}"/>
              </a:ext>
            </a:extLst>
          </p:cNvPr>
          <p:cNvSpPr/>
          <p:nvPr/>
        </p:nvSpPr>
        <p:spPr>
          <a:xfrm>
            <a:off x="10592808" y="5190768"/>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20" name="Straight Arrow Connector 19">
            <a:extLst>
              <a:ext uri="{FF2B5EF4-FFF2-40B4-BE49-F238E27FC236}">
                <a16:creationId xmlns:a16="http://schemas.microsoft.com/office/drawing/2014/main" id="{434C734A-F9E0-4267-AD25-424B6D542E35}"/>
              </a:ext>
            </a:extLst>
          </p:cNvPr>
          <p:cNvCxnSpPr>
            <a:cxnSpLocks/>
          </p:cNvCxnSpPr>
          <p:nvPr/>
        </p:nvCxnSpPr>
        <p:spPr>
          <a:xfrm flipV="1">
            <a:off x="10987369" y="3743390"/>
            <a:ext cx="0" cy="90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2F8E7E-1201-4127-A51A-88BEA02EBD9A}"/>
              </a:ext>
            </a:extLst>
          </p:cNvPr>
          <p:cNvCxnSpPr>
            <a:cxnSpLocks/>
          </p:cNvCxnSpPr>
          <p:nvPr/>
        </p:nvCxnSpPr>
        <p:spPr>
          <a:xfrm>
            <a:off x="8242642" y="4153997"/>
            <a:ext cx="0" cy="913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56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1" y="416584"/>
            <a:ext cx="9233683"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Line Method, 3 Points (Continued)</a:t>
            </a:r>
          </a:p>
        </p:txBody>
      </p:sp>
      <p:sp>
        <p:nvSpPr>
          <p:cNvPr id="3" name="Content Placeholder 2"/>
          <p:cNvSpPr>
            <a:spLocks noGrp="1"/>
          </p:cNvSpPr>
          <p:nvPr>
            <p:ph idx="1"/>
          </p:nvPr>
        </p:nvSpPr>
        <p:spPr>
          <a:xfrm>
            <a:off x="629624" y="1904026"/>
            <a:ext cx="10932751" cy="4774184"/>
          </a:xfrm>
        </p:spPr>
        <p:txBody>
          <a:bodyPr>
            <a:normAutofit lnSpcReduction="10000"/>
          </a:bodyPr>
          <a:lstStyle/>
          <a:p>
            <a:pPr marL="0" indent="0">
              <a:buNone/>
            </a:pPr>
            <a:r>
              <a:rPr lang="en-US" dirty="0"/>
              <a:t>If the line is below the other two points</a:t>
            </a:r>
          </a:p>
          <a:p>
            <a:pPr marL="0" indent="0">
              <a:buNone/>
            </a:pPr>
            <a:r>
              <a:rPr lang="en-US" b="1" dirty="0">
                <a:solidFill>
                  <a:schemeClr val="accent2"/>
                </a:solidFill>
              </a:rPr>
              <a:t>else if(p1val.get(1)[1] &gt; tempy1 &amp;&amp; p1val.get(2)[1] &gt; tempy2){</a:t>
            </a:r>
          </a:p>
          <a:p>
            <a:pPr marL="0" indent="0">
              <a:buNone/>
            </a:pPr>
            <a:r>
              <a:rPr lang="en-US" dirty="0"/>
              <a:t>You need to repeat the line method again, but this time </a:t>
            </a:r>
            <a:br>
              <a:rPr lang="en-US" dirty="0"/>
            </a:br>
            <a:r>
              <a:rPr lang="en-US" dirty="0"/>
              <a:t>you’re comparing the two points above the line to figure out</a:t>
            </a:r>
            <a:br>
              <a:rPr lang="en-US" dirty="0"/>
            </a:br>
            <a:r>
              <a:rPr lang="en-US" dirty="0"/>
              <a:t>their coordination. If you project p1val.get(2)[0] on the line…</a:t>
            </a:r>
          </a:p>
          <a:p>
            <a:pPr marL="0" indent="0">
              <a:buNone/>
            </a:pPr>
            <a:r>
              <a:rPr lang="en-US" b="1" dirty="0">
                <a:solidFill>
                  <a:schemeClr val="accent2"/>
                </a:solidFill>
              </a:rPr>
              <a:t>if(p1val.get(2)[1] &gt; tempy1Top2){</a:t>
            </a:r>
          </a:p>
          <a:p>
            <a:pPr marL="0" indent="0">
              <a:buNone/>
            </a:pPr>
            <a:r>
              <a:rPr lang="en-US" dirty="0"/>
              <a:t>p4 = p1val.get(2);</a:t>
            </a:r>
          </a:p>
          <a:p>
            <a:pPr marL="0" indent="0">
              <a:buNone/>
            </a:pPr>
            <a:r>
              <a:rPr lang="en-US" dirty="0"/>
              <a:t>p1 = p1val.get(1);</a:t>
            </a:r>
          </a:p>
          <a:p>
            <a:pPr marL="0" indent="0">
              <a:buNone/>
            </a:pPr>
            <a:r>
              <a:rPr lang="en-US" dirty="0"/>
              <a:t>p2 = p1val.get(0);</a:t>
            </a:r>
          </a:p>
          <a:p>
            <a:pPr marL="0" indent="0">
              <a:buNone/>
            </a:pPr>
            <a:r>
              <a:rPr lang="en-US" b="1" dirty="0">
                <a:solidFill>
                  <a:schemeClr val="accent2"/>
                </a:solidFill>
              </a:rPr>
              <a:t>else if(p1val.get(2)[1] &lt; tempy1Top2){</a:t>
            </a:r>
          </a:p>
          <a:p>
            <a:pPr marL="0" indent="0">
              <a:buNone/>
            </a:pPr>
            <a:r>
              <a:rPr lang="en-US" dirty="0"/>
              <a:t>p4 = p1val.get(1);</a:t>
            </a:r>
          </a:p>
          <a:p>
            <a:pPr marL="0" indent="0">
              <a:buNone/>
            </a:pPr>
            <a:r>
              <a:rPr lang="en-US" dirty="0"/>
              <a:t>p1 = p1val.get(2);</a:t>
            </a:r>
          </a:p>
          <a:p>
            <a:pPr marL="0" indent="0">
              <a:buNone/>
            </a:pPr>
            <a:r>
              <a:rPr lang="en-US" dirty="0"/>
              <a:t>p2 = p1val.get(0);</a:t>
            </a:r>
            <a:endParaRPr lang="en-US" b="1" dirty="0">
              <a:solidFill>
                <a:schemeClr val="accent2"/>
              </a:solidFill>
            </a:endParaRPr>
          </a:p>
          <a:p>
            <a:pPr marL="0" indent="0">
              <a:buNone/>
            </a:pPr>
            <a:endParaRPr lang="en-US" dirty="0">
              <a:solidFill>
                <a:schemeClr val="accent2"/>
              </a:solidFill>
            </a:endParaRPr>
          </a:p>
          <a:p>
            <a:pPr marL="0" indent="0">
              <a:buNone/>
            </a:pPr>
            <a:endParaRPr lang="en-US" dirty="0"/>
          </a:p>
        </p:txBody>
      </p:sp>
      <p:pic>
        <p:nvPicPr>
          <p:cNvPr id="11" name="Picture 10">
            <a:extLst>
              <a:ext uri="{FF2B5EF4-FFF2-40B4-BE49-F238E27FC236}">
                <a16:creationId xmlns:a16="http://schemas.microsoft.com/office/drawing/2014/main" id="{1306E3F0-6D3B-4D5F-A589-EF00A815DB9F}"/>
              </a:ext>
            </a:extLst>
          </p:cNvPr>
          <p:cNvPicPr>
            <a:picLocks noChangeAspect="1"/>
          </p:cNvPicPr>
          <p:nvPr/>
        </p:nvPicPr>
        <p:blipFill rotWithShape="1">
          <a:blip r:embed="rId2"/>
          <a:srcRect l="1" t="45848" r="48111" b="4336"/>
          <a:stretch/>
        </p:blipFill>
        <p:spPr>
          <a:xfrm>
            <a:off x="7542045" y="2772909"/>
            <a:ext cx="4131958" cy="3756325"/>
          </a:xfrm>
          <a:prstGeom prst="rect">
            <a:avLst/>
          </a:prstGeom>
        </p:spPr>
      </p:pic>
      <p:sp>
        <p:nvSpPr>
          <p:cNvPr id="12" name="Oval 11">
            <a:extLst>
              <a:ext uri="{FF2B5EF4-FFF2-40B4-BE49-F238E27FC236}">
                <a16:creationId xmlns:a16="http://schemas.microsoft.com/office/drawing/2014/main" id="{5609C7A2-DCCF-4729-AA65-E51D39198357}"/>
              </a:ext>
            </a:extLst>
          </p:cNvPr>
          <p:cNvSpPr/>
          <p:nvPr/>
        </p:nvSpPr>
        <p:spPr>
          <a:xfrm>
            <a:off x="8747316" y="4945108"/>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1DF43F7-8C96-44C3-BB62-34C7D7986BC9}"/>
              </a:ext>
            </a:extLst>
          </p:cNvPr>
          <p:cNvSpPr/>
          <p:nvPr/>
        </p:nvSpPr>
        <p:spPr>
          <a:xfrm>
            <a:off x="8747316" y="3551830"/>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895463-9474-47ED-82EE-815C678F9652}"/>
              </a:ext>
            </a:extLst>
          </p:cNvPr>
          <p:cNvSpPr/>
          <p:nvPr/>
        </p:nvSpPr>
        <p:spPr>
          <a:xfrm>
            <a:off x="10592808" y="3306170"/>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BB98FDE-0409-4E39-9E3A-F4E6A1513E2D}"/>
              </a:ext>
            </a:extLst>
          </p:cNvPr>
          <p:cNvSpPr/>
          <p:nvPr/>
        </p:nvSpPr>
        <p:spPr>
          <a:xfrm>
            <a:off x="10592808" y="5190768"/>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20" name="Straight Arrow Connector 19">
            <a:extLst>
              <a:ext uri="{FF2B5EF4-FFF2-40B4-BE49-F238E27FC236}">
                <a16:creationId xmlns:a16="http://schemas.microsoft.com/office/drawing/2014/main" id="{434C734A-F9E0-4267-AD25-424B6D542E35}"/>
              </a:ext>
            </a:extLst>
          </p:cNvPr>
          <p:cNvCxnSpPr>
            <a:cxnSpLocks/>
          </p:cNvCxnSpPr>
          <p:nvPr/>
        </p:nvCxnSpPr>
        <p:spPr>
          <a:xfrm flipV="1">
            <a:off x="10987369" y="3743390"/>
            <a:ext cx="0" cy="90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2F8E7E-1201-4127-A51A-88BEA02EBD9A}"/>
              </a:ext>
            </a:extLst>
          </p:cNvPr>
          <p:cNvCxnSpPr>
            <a:cxnSpLocks/>
          </p:cNvCxnSpPr>
          <p:nvPr/>
        </p:nvCxnSpPr>
        <p:spPr>
          <a:xfrm>
            <a:off x="8242642" y="4153997"/>
            <a:ext cx="0" cy="913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05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5721658"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Line Method 2 &amp; 2</a:t>
            </a:r>
          </a:p>
        </p:txBody>
      </p:sp>
      <p:sp>
        <p:nvSpPr>
          <p:cNvPr id="3" name="Content Placeholder 2"/>
          <p:cNvSpPr>
            <a:spLocks noGrp="1"/>
          </p:cNvSpPr>
          <p:nvPr>
            <p:ph idx="1"/>
          </p:nvPr>
        </p:nvSpPr>
        <p:spPr>
          <a:xfrm>
            <a:off x="649649" y="1667232"/>
            <a:ext cx="10932751" cy="4774184"/>
          </a:xfrm>
        </p:spPr>
        <p:txBody>
          <a:bodyPr>
            <a:normAutofit/>
          </a:bodyPr>
          <a:lstStyle/>
          <a:p>
            <a:pPr marL="0" indent="0">
              <a:buNone/>
            </a:pPr>
            <a:r>
              <a:rPr lang="en-US" dirty="0"/>
              <a:t>For two points in one quadrant, two in other:</a:t>
            </a:r>
          </a:p>
          <a:p>
            <a:pPr marL="0" indent="0">
              <a:buNone/>
            </a:pPr>
            <a:r>
              <a:rPr lang="en-US" b="1" dirty="0">
                <a:solidFill>
                  <a:schemeClr val="accent3"/>
                </a:solidFill>
              </a:rPr>
              <a:t>y = mx + b </a:t>
            </a:r>
            <a:r>
              <a:rPr lang="en-US" dirty="0"/>
              <a:t>formula used to create a line from the second point p2 (will have been decided) to one of the points on the opposite, diagonal quadrant. The point is chosen arbitrarily.</a:t>
            </a:r>
            <a:br>
              <a:rPr lang="en-US" dirty="0"/>
            </a:br>
            <a:r>
              <a:rPr lang="en-US" i="1" dirty="0">
                <a:solidFill>
                  <a:schemeClr val="accent2"/>
                </a:solidFill>
              </a:rPr>
              <a:t>Opposite / diagonal quadrant means the quadrant that is NOT touching the current quadrant</a:t>
            </a:r>
            <a:br>
              <a:rPr lang="en-US" i="1" dirty="0">
                <a:solidFill>
                  <a:schemeClr val="accent2"/>
                </a:solidFill>
              </a:rPr>
            </a:br>
            <a:r>
              <a:rPr lang="en-US" i="1" dirty="0">
                <a:solidFill>
                  <a:schemeClr val="accent2"/>
                </a:solidFill>
              </a:rPr>
              <a:t>to either the left or right.</a:t>
            </a:r>
            <a:br>
              <a:rPr lang="en-US" i="1" dirty="0">
                <a:solidFill>
                  <a:schemeClr val="accent2"/>
                </a:solidFill>
              </a:rPr>
            </a:br>
            <a:r>
              <a:rPr lang="en-US" i="1" dirty="0">
                <a:solidFill>
                  <a:schemeClr val="accent2"/>
                </a:solidFill>
              </a:rPr>
              <a:t>Opposite / diagonal quadrant pairs are III &amp; I, and IV &amp; II</a:t>
            </a:r>
            <a:br>
              <a:rPr lang="en-US" dirty="0"/>
            </a:br>
            <a:endParaRPr lang="en-US" dirty="0"/>
          </a:p>
          <a:p>
            <a:pPr marL="0" indent="0">
              <a:buNone/>
            </a:pPr>
            <a:endParaRPr lang="en-US" dirty="0"/>
          </a:p>
          <a:p>
            <a:pPr marL="0" indent="0">
              <a:buNone/>
            </a:pPr>
            <a:r>
              <a:rPr lang="en-US" i="1" dirty="0">
                <a:solidFill>
                  <a:schemeClr val="accent1"/>
                </a:solidFill>
              </a:rPr>
              <a:t>p3val.get(0) is the arbitrarily chosen point</a:t>
            </a:r>
            <a:br>
              <a:rPr lang="en-US" b="1" dirty="0">
                <a:solidFill>
                  <a:schemeClr val="accent3"/>
                </a:solidFill>
              </a:rPr>
            </a:br>
            <a:r>
              <a:rPr lang="en-US" b="1" dirty="0">
                <a:solidFill>
                  <a:schemeClr val="accent3"/>
                </a:solidFill>
              </a:rPr>
              <a:t>tempSlope1 = (p3val.get(0)[1] - p2[1]) / (p3val.get(0)[0] - p2[0]);</a:t>
            </a:r>
          </a:p>
          <a:p>
            <a:pPr marL="0" indent="0">
              <a:buNone/>
            </a:pPr>
            <a:r>
              <a:rPr lang="fr-FR" b="1" dirty="0">
                <a:solidFill>
                  <a:schemeClr val="accent3"/>
                </a:solidFill>
              </a:rPr>
              <a:t>double tempB1 = p2[1] - (tempSlope1 * p2[0]);</a:t>
            </a:r>
          </a:p>
          <a:p>
            <a:pPr marL="0" indent="0">
              <a:buNone/>
            </a:pPr>
            <a:endParaRPr lang="fr-FR" b="1" dirty="0">
              <a:solidFill>
                <a:schemeClr val="accent3"/>
              </a:solidFill>
            </a:endParaRPr>
          </a:p>
          <a:p>
            <a:pPr marL="0" indent="0">
              <a:buNone/>
            </a:pPr>
            <a:r>
              <a:rPr lang="fr-FR" dirty="0" err="1"/>
              <a:t>We</a:t>
            </a:r>
            <a:r>
              <a:rPr lang="fr-FR" dirty="0"/>
              <a:t> </a:t>
            </a:r>
            <a:r>
              <a:rPr lang="fr-FR" dirty="0" err="1"/>
              <a:t>currently</a:t>
            </a:r>
            <a:r>
              <a:rPr lang="fr-FR" dirty="0"/>
              <a:t> have </a:t>
            </a:r>
            <a:r>
              <a:rPr lang="fr-FR" b="1" dirty="0">
                <a:solidFill>
                  <a:schemeClr val="accent2"/>
                </a:solidFill>
              </a:rPr>
              <a:t>m </a:t>
            </a:r>
            <a:r>
              <a:rPr lang="fr-FR" dirty="0"/>
              <a:t>and </a:t>
            </a:r>
            <a:r>
              <a:rPr lang="fr-FR" b="1" dirty="0">
                <a:solidFill>
                  <a:schemeClr val="accent5"/>
                </a:solidFill>
              </a:rPr>
              <a:t>b</a:t>
            </a:r>
            <a:r>
              <a:rPr lang="fr-FR" dirty="0"/>
              <a:t> for the formula</a:t>
            </a:r>
            <a:endParaRPr lang="fr-FR" b="1" dirty="0">
              <a:solidFill>
                <a:schemeClr val="accent3"/>
              </a:solidFill>
            </a:endParaRPr>
          </a:p>
          <a:p>
            <a:pPr marL="0" indent="0">
              <a:buNone/>
            </a:pPr>
            <a:endParaRPr lang="fr-FR" b="1" dirty="0">
              <a:solidFill>
                <a:schemeClr val="accent3"/>
              </a:solidFill>
            </a:endParaRPr>
          </a:p>
        </p:txBody>
      </p:sp>
      <p:sp>
        <p:nvSpPr>
          <p:cNvPr id="22" name="Rectangle 21">
            <a:extLst>
              <a:ext uri="{FF2B5EF4-FFF2-40B4-BE49-F238E27FC236}">
                <a16:creationId xmlns:a16="http://schemas.microsoft.com/office/drawing/2014/main" id="{688FE6A0-259B-42DF-B321-2AB9B9A137A4}"/>
              </a:ext>
            </a:extLst>
          </p:cNvPr>
          <p:cNvSpPr/>
          <p:nvPr/>
        </p:nvSpPr>
        <p:spPr>
          <a:xfrm rot="18956359">
            <a:off x="9048083" y="4611239"/>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B55712D-4965-427E-A6C0-1E4F6072A2FE}"/>
              </a:ext>
            </a:extLst>
          </p:cNvPr>
          <p:cNvCxnSpPr/>
          <p:nvPr/>
        </p:nvCxnSpPr>
        <p:spPr>
          <a:xfrm>
            <a:off x="10282201" y="3916862"/>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8C1504-47AC-4A3A-A491-B5BB863226DE}"/>
              </a:ext>
            </a:extLst>
          </p:cNvPr>
          <p:cNvCxnSpPr/>
          <p:nvPr/>
        </p:nvCxnSpPr>
        <p:spPr>
          <a:xfrm flipH="1">
            <a:off x="8943258" y="4922702"/>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7ECAE9-493C-4256-9142-2E14FDD970A7}"/>
              </a:ext>
            </a:extLst>
          </p:cNvPr>
          <p:cNvSpPr txBox="1"/>
          <p:nvPr/>
        </p:nvSpPr>
        <p:spPr>
          <a:xfrm>
            <a:off x="9371067" y="4096615"/>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26" name="TextBox 25">
            <a:extLst>
              <a:ext uri="{FF2B5EF4-FFF2-40B4-BE49-F238E27FC236}">
                <a16:creationId xmlns:a16="http://schemas.microsoft.com/office/drawing/2014/main" id="{1137B42E-56BB-4915-B363-4D22F56F0645}"/>
              </a:ext>
            </a:extLst>
          </p:cNvPr>
          <p:cNvSpPr txBox="1"/>
          <p:nvPr/>
        </p:nvSpPr>
        <p:spPr>
          <a:xfrm>
            <a:off x="10798184" y="4096616"/>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27" name="TextBox 26">
            <a:extLst>
              <a:ext uri="{FF2B5EF4-FFF2-40B4-BE49-F238E27FC236}">
                <a16:creationId xmlns:a16="http://schemas.microsoft.com/office/drawing/2014/main" id="{1AA88FE4-306D-4A05-8E84-5911F02B1050}"/>
              </a:ext>
            </a:extLst>
          </p:cNvPr>
          <p:cNvSpPr txBox="1"/>
          <p:nvPr/>
        </p:nvSpPr>
        <p:spPr>
          <a:xfrm>
            <a:off x="9313670" y="5190768"/>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28" name="TextBox 27">
            <a:extLst>
              <a:ext uri="{FF2B5EF4-FFF2-40B4-BE49-F238E27FC236}">
                <a16:creationId xmlns:a16="http://schemas.microsoft.com/office/drawing/2014/main" id="{D0F26325-DDD4-497A-8F68-AF407CE9F49A}"/>
              </a:ext>
            </a:extLst>
          </p:cNvPr>
          <p:cNvSpPr txBox="1"/>
          <p:nvPr/>
        </p:nvSpPr>
        <p:spPr>
          <a:xfrm>
            <a:off x="10666767" y="5190767"/>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29" name="Oval 28">
            <a:extLst>
              <a:ext uri="{FF2B5EF4-FFF2-40B4-BE49-F238E27FC236}">
                <a16:creationId xmlns:a16="http://schemas.microsoft.com/office/drawing/2014/main" id="{86A3B4BD-147E-402B-911A-EB40A6A9756F}"/>
              </a:ext>
            </a:extLst>
          </p:cNvPr>
          <p:cNvSpPr/>
          <p:nvPr/>
        </p:nvSpPr>
        <p:spPr>
          <a:xfrm>
            <a:off x="10178390" y="4798328"/>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CC65379-EEB3-4BDC-A124-1F0DAD148F10}"/>
              </a:ext>
            </a:extLst>
          </p:cNvPr>
          <p:cNvSpPr txBox="1"/>
          <p:nvPr/>
        </p:nvSpPr>
        <p:spPr>
          <a:xfrm>
            <a:off x="11495169" y="4326552"/>
            <a:ext cx="449162" cy="369332"/>
          </a:xfrm>
          <a:prstGeom prst="rect">
            <a:avLst/>
          </a:prstGeom>
          <a:noFill/>
        </p:spPr>
        <p:txBody>
          <a:bodyPr wrap="none" rtlCol="0">
            <a:spAutoFit/>
          </a:bodyPr>
          <a:lstStyle/>
          <a:p>
            <a:r>
              <a:rPr lang="en-US" dirty="0"/>
              <a:t>P3</a:t>
            </a:r>
          </a:p>
        </p:txBody>
      </p:sp>
      <p:sp>
        <p:nvSpPr>
          <p:cNvPr id="31" name="TextBox 30">
            <a:extLst>
              <a:ext uri="{FF2B5EF4-FFF2-40B4-BE49-F238E27FC236}">
                <a16:creationId xmlns:a16="http://schemas.microsoft.com/office/drawing/2014/main" id="{12391C1C-C13E-4828-A550-C960D052DE4A}"/>
              </a:ext>
            </a:extLst>
          </p:cNvPr>
          <p:cNvSpPr txBox="1"/>
          <p:nvPr/>
        </p:nvSpPr>
        <p:spPr>
          <a:xfrm>
            <a:off x="10442186" y="3507855"/>
            <a:ext cx="449162" cy="369332"/>
          </a:xfrm>
          <a:prstGeom prst="rect">
            <a:avLst/>
          </a:prstGeom>
          <a:noFill/>
        </p:spPr>
        <p:txBody>
          <a:bodyPr wrap="none" rtlCol="0">
            <a:spAutoFit/>
          </a:bodyPr>
          <a:lstStyle/>
          <a:p>
            <a:r>
              <a:rPr lang="en-US" dirty="0"/>
              <a:t>P4</a:t>
            </a:r>
          </a:p>
        </p:txBody>
      </p:sp>
      <p:sp>
        <p:nvSpPr>
          <p:cNvPr id="32" name="TextBox 31">
            <a:extLst>
              <a:ext uri="{FF2B5EF4-FFF2-40B4-BE49-F238E27FC236}">
                <a16:creationId xmlns:a16="http://schemas.microsoft.com/office/drawing/2014/main" id="{A2D3BA8D-EDC8-45AE-A62B-7109A9C555A6}"/>
              </a:ext>
            </a:extLst>
          </p:cNvPr>
          <p:cNvSpPr txBox="1"/>
          <p:nvPr/>
        </p:nvSpPr>
        <p:spPr>
          <a:xfrm>
            <a:off x="8570535" y="5275241"/>
            <a:ext cx="449162" cy="369332"/>
          </a:xfrm>
          <a:prstGeom prst="rect">
            <a:avLst/>
          </a:prstGeom>
          <a:noFill/>
        </p:spPr>
        <p:txBody>
          <a:bodyPr wrap="none" rtlCol="0">
            <a:spAutoFit/>
          </a:bodyPr>
          <a:lstStyle/>
          <a:p>
            <a:r>
              <a:rPr lang="en-US" dirty="0"/>
              <a:t>P1</a:t>
            </a:r>
          </a:p>
        </p:txBody>
      </p:sp>
      <p:sp>
        <p:nvSpPr>
          <p:cNvPr id="33" name="TextBox 32">
            <a:extLst>
              <a:ext uri="{FF2B5EF4-FFF2-40B4-BE49-F238E27FC236}">
                <a16:creationId xmlns:a16="http://schemas.microsoft.com/office/drawing/2014/main" id="{06D1F9D9-4ED5-4B6C-AF03-19578D571E1C}"/>
              </a:ext>
            </a:extLst>
          </p:cNvPr>
          <p:cNvSpPr txBox="1"/>
          <p:nvPr/>
        </p:nvSpPr>
        <p:spPr>
          <a:xfrm>
            <a:off x="9694254" y="6190764"/>
            <a:ext cx="449162" cy="369332"/>
          </a:xfrm>
          <a:prstGeom prst="rect">
            <a:avLst/>
          </a:prstGeom>
          <a:noFill/>
        </p:spPr>
        <p:txBody>
          <a:bodyPr wrap="none" rtlCol="0">
            <a:spAutoFit/>
          </a:bodyPr>
          <a:lstStyle/>
          <a:p>
            <a:r>
              <a:rPr lang="en-US" dirty="0"/>
              <a:t>P2</a:t>
            </a:r>
          </a:p>
        </p:txBody>
      </p:sp>
      <p:cxnSp>
        <p:nvCxnSpPr>
          <p:cNvPr id="34" name="Straight Connector 33">
            <a:extLst>
              <a:ext uri="{FF2B5EF4-FFF2-40B4-BE49-F238E27FC236}">
                <a16:creationId xmlns:a16="http://schemas.microsoft.com/office/drawing/2014/main" id="{2B1DD27B-C31D-4551-B952-5D4550155B5A}"/>
              </a:ext>
            </a:extLst>
          </p:cNvPr>
          <p:cNvCxnSpPr/>
          <p:nvPr/>
        </p:nvCxnSpPr>
        <p:spPr>
          <a:xfrm flipV="1">
            <a:off x="9694254" y="2462340"/>
            <a:ext cx="1908690" cy="372842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E29D6E0-FC70-4734-A17C-DBCBE24F23DC}"/>
              </a:ext>
            </a:extLst>
          </p:cNvPr>
          <p:cNvCxnSpPr/>
          <p:nvPr/>
        </p:nvCxnSpPr>
        <p:spPr>
          <a:xfrm flipV="1">
            <a:off x="11451327" y="2845118"/>
            <a:ext cx="0" cy="157466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BF84B48C-6617-40B3-BD28-D50F2C6E2900}"/>
              </a:ext>
            </a:extLst>
          </p:cNvPr>
          <p:cNvSpPr txBox="1"/>
          <p:nvPr/>
        </p:nvSpPr>
        <p:spPr>
          <a:xfrm>
            <a:off x="8570535" y="3174210"/>
            <a:ext cx="2371797" cy="307777"/>
          </a:xfrm>
          <a:prstGeom prst="rect">
            <a:avLst/>
          </a:prstGeom>
          <a:noFill/>
        </p:spPr>
        <p:txBody>
          <a:bodyPr wrap="square" rtlCol="0">
            <a:spAutoFit/>
          </a:bodyPr>
          <a:lstStyle/>
          <a:p>
            <a:r>
              <a:rPr lang="en-US" sz="1400" dirty="0">
                <a:solidFill>
                  <a:srgbClr val="7030A0"/>
                </a:solidFill>
              </a:rPr>
              <a:t>Arbitrarily chosen point</a:t>
            </a:r>
          </a:p>
        </p:txBody>
      </p:sp>
      <p:cxnSp>
        <p:nvCxnSpPr>
          <p:cNvPr id="20" name="Straight Connector 19">
            <a:extLst>
              <a:ext uri="{FF2B5EF4-FFF2-40B4-BE49-F238E27FC236}">
                <a16:creationId xmlns:a16="http://schemas.microsoft.com/office/drawing/2014/main" id="{7B30317F-C5E7-445D-B3FF-800445AE1816}"/>
              </a:ext>
            </a:extLst>
          </p:cNvPr>
          <p:cNvCxnSpPr/>
          <p:nvPr/>
        </p:nvCxnSpPr>
        <p:spPr>
          <a:xfrm>
            <a:off x="9251857" y="3480921"/>
            <a:ext cx="0" cy="20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D73823-0430-4242-8F73-72F21D9100EB}"/>
              </a:ext>
            </a:extLst>
          </p:cNvPr>
          <p:cNvCxnSpPr/>
          <p:nvPr/>
        </p:nvCxnSpPr>
        <p:spPr>
          <a:xfrm>
            <a:off x="9251857" y="3682185"/>
            <a:ext cx="1134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CA26B57-DBED-49FE-A250-2B2A41B9F0E7}"/>
              </a:ext>
            </a:extLst>
          </p:cNvPr>
          <p:cNvSpPr txBox="1"/>
          <p:nvPr/>
        </p:nvSpPr>
        <p:spPr>
          <a:xfrm>
            <a:off x="7051447" y="388071"/>
            <a:ext cx="4690280" cy="923330"/>
          </a:xfrm>
          <a:prstGeom prst="rect">
            <a:avLst/>
          </a:prstGeom>
          <a:noFill/>
        </p:spPr>
        <p:txBody>
          <a:bodyPr wrap="square" rtlCol="0">
            <a:spAutoFit/>
          </a:bodyPr>
          <a:lstStyle/>
          <a:p>
            <a:r>
              <a:rPr lang="en-US" dirty="0">
                <a:solidFill>
                  <a:schemeClr val="accent2"/>
                </a:solidFill>
              </a:rPr>
              <a:t>NOTE: .get(0) is always the arbitrary point that is being drawn to. The value it holds depends on the input.</a:t>
            </a:r>
          </a:p>
        </p:txBody>
      </p:sp>
    </p:spTree>
    <p:extLst>
      <p:ext uri="{BB962C8B-B14F-4D97-AF65-F5344CB8AC3E}">
        <p14:creationId xmlns:p14="http://schemas.microsoft.com/office/powerpoint/2010/main" val="95083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1" y="416584"/>
            <a:ext cx="8360225"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Line Method 2 &amp; 2 (Continued)</a:t>
            </a:r>
          </a:p>
        </p:txBody>
      </p:sp>
      <p:sp>
        <p:nvSpPr>
          <p:cNvPr id="3" name="Content Placeholder 2"/>
          <p:cNvSpPr>
            <a:spLocks noGrp="1"/>
          </p:cNvSpPr>
          <p:nvPr>
            <p:ph idx="1"/>
          </p:nvPr>
        </p:nvSpPr>
        <p:spPr>
          <a:xfrm>
            <a:off x="649649" y="1667232"/>
            <a:ext cx="7579499" cy="4774184"/>
          </a:xfrm>
        </p:spPr>
        <p:txBody>
          <a:bodyPr>
            <a:normAutofit/>
          </a:bodyPr>
          <a:lstStyle/>
          <a:p>
            <a:pPr marL="0" indent="0">
              <a:buNone/>
            </a:pPr>
            <a:r>
              <a:rPr lang="en-US" dirty="0"/>
              <a:t>Project the x value of the point that was not chosen on the calculated line. </a:t>
            </a:r>
            <a:br>
              <a:rPr lang="en-US" dirty="0"/>
            </a:br>
            <a:br>
              <a:rPr lang="en-US" dirty="0"/>
            </a:br>
            <a:br>
              <a:rPr lang="en-US" dirty="0"/>
            </a:br>
            <a:r>
              <a:rPr lang="en-US" b="1" dirty="0">
                <a:solidFill>
                  <a:schemeClr val="accent6"/>
                </a:solidFill>
              </a:rPr>
              <a:t>If the y value of the point on the line is less than the actual point, then this is good. This means that a point was not left out of the shape. This is p3, the other point not chosen is p4. (See top right figure)</a:t>
            </a:r>
          </a:p>
          <a:p>
            <a:pPr marL="0" indent="0">
              <a:buNone/>
            </a:pPr>
            <a:endParaRPr lang="en-US" dirty="0"/>
          </a:p>
          <a:p>
            <a:pPr marL="0" indent="0">
              <a:buNone/>
            </a:pPr>
            <a:br>
              <a:rPr lang="en-US" dirty="0"/>
            </a:br>
            <a:br>
              <a:rPr lang="en-US" b="1" dirty="0">
                <a:solidFill>
                  <a:schemeClr val="accent1"/>
                </a:solidFill>
              </a:rPr>
            </a:br>
            <a:r>
              <a:rPr lang="en-US" b="1" dirty="0">
                <a:solidFill>
                  <a:schemeClr val="accent1"/>
                </a:solidFill>
              </a:rPr>
              <a:t>If the y value of the point on the line is greater than the actual point, then this is not good. This means that a point was left out of the shape. This is p4, the other point not chosen is p3. (See bottom right figure)</a:t>
            </a:r>
          </a:p>
        </p:txBody>
      </p:sp>
      <p:sp>
        <p:nvSpPr>
          <p:cNvPr id="22" name="Rectangle 21">
            <a:extLst>
              <a:ext uri="{FF2B5EF4-FFF2-40B4-BE49-F238E27FC236}">
                <a16:creationId xmlns:a16="http://schemas.microsoft.com/office/drawing/2014/main" id="{688FE6A0-259B-42DF-B321-2AB9B9A137A4}"/>
              </a:ext>
            </a:extLst>
          </p:cNvPr>
          <p:cNvSpPr/>
          <p:nvPr/>
        </p:nvSpPr>
        <p:spPr>
          <a:xfrm rot="18956359">
            <a:off x="8734183" y="1676961"/>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B55712D-4965-427E-A6C0-1E4F6072A2FE}"/>
              </a:ext>
            </a:extLst>
          </p:cNvPr>
          <p:cNvCxnSpPr/>
          <p:nvPr/>
        </p:nvCxnSpPr>
        <p:spPr>
          <a:xfrm>
            <a:off x="9968301" y="982584"/>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8C1504-47AC-4A3A-A491-B5BB863226DE}"/>
              </a:ext>
            </a:extLst>
          </p:cNvPr>
          <p:cNvCxnSpPr/>
          <p:nvPr/>
        </p:nvCxnSpPr>
        <p:spPr>
          <a:xfrm flipH="1">
            <a:off x="8629358" y="1988424"/>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7ECAE9-493C-4256-9142-2E14FDD970A7}"/>
              </a:ext>
            </a:extLst>
          </p:cNvPr>
          <p:cNvSpPr txBox="1"/>
          <p:nvPr/>
        </p:nvSpPr>
        <p:spPr>
          <a:xfrm>
            <a:off x="9057167" y="1162337"/>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26" name="TextBox 25">
            <a:extLst>
              <a:ext uri="{FF2B5EF4-FFF2-40B4-BE49-F238E27FC236}">
                <a16:creationId xmlns:a16="http://schemas.microsoft.com/office/drawing/2014/main" id="{1137B42E-56BB-4915-B363-4D22F56F0645}"/>
              </a:ext>
            </a:extLst>
          </p:cNvPr>
          <p:cNvSpPr txBox="1"/>
          <p:nvPr/>
        </p:nvSpPr>
        <p:spPr>
          <a:xfrm>
            <a:off x="10484284" y="1162338"/>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27" name="TextBox 26">
            <a:extLst>
              <a:ext uri="{FF2B5EF4-FFF2-40B4-BE49-F238E27FC236}">
                <a16:creationId xmlns:a16="http://schemas.microsoft.com/office/drawing/2014/main" id="{1AA88FE4-306D-4A05-8E84-5911F02B1050}"/>
              </a:ext>
            </a:extLst>
          </p:cNvPr>
          <p:cNvSpPr txBox="1"/>
          <p:nvPr/>
        </p:nvSpPr>
        <p:spPr>
          <a:xfrm>
            <a:off x="8999770" y="2256490"/>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28" name="TextBox 27">
            <a:extLst>
              <a:ext uri="{FF2B5EF4-FFF2-40B4-BE49-F238E27FC236}">
                <a16:creationId xmlns:a16="http://schemas.microsoft.com/office/drawing/2014/main" id="{D0F26325-DDD4-497A-8F68-AF407CE9F49A}"/>
              </a:ext>
            </a:extLst>
          </p:cNvPr>
          <p:cNvSpPr txBox="1"/>
          <p:nvPr/>
        </p:nvSpPr>
        <p:spPr>
          <a:xfrm>
            <a:off x="10352867" y="2256489"/>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29" name="Oval 28">
            <a:extLst>
              <a:ext uri="{FF2B5EF4-FFF2-40B4-BE49-F238E27FC236}">
                <a16:creationId xmlns:a16="http://schemas.microsoft.com/office/drawing/2014/main" id="{86A3B4BD-147E-402B-911A-EB40A6A9756F}"/>
              </a:ext>
            </a:extLst>
          </p:cNvPr>
          <p:cNvSpPr/>
          <p:nvPr/>
        </p:nvSpPr>
        <p:spPr>
          <a:xfrm>
            <a:off x="9864490" y="1864050"/>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CC65379-EEB3-4BDC-A124-1F0DAD148F10}"/>
              </a:ext>
            </a:extLst>
          </p:cNvPr>
          <p:cNvSpPr txBox="1"/>
          <p:nvPr/>
        </p:nvSpPr>
        <p:spPr>
          <a:xfrm>
            <a:off x="11181269" y="1392274"/>
            <a:ext cx="449162" cy="369332"/>
          </a:xfrm>
          <a:prstGeom prst="rect">
            <a:avLst/>
          </a:prstGeom>
          <a:noFill/>
        </p:spPr>
        <p:txBody>
          <a:bodyPr wrap="none" rtlCol="0">
            <a:spAutoFit/>
          </a:bodyPr>
          <a:lstStyle/>
          <a:p>
            <a:r>
              <a:rPr lang="en-US" dirty="0"/>
              <a:t>P3</a:t>
            </a:r>
          </a:p>
        </p:txBody>
      </p:sp>
      <p:sp>
        <p:nvSpPr>
          <p:cNvPr id="31" name="TextBox 30">
            <a:extLst>
              <a:ext uri="{FF2B5EF4-FFF2-40B4-BE49-F238E27FC236}">
                <a16:creationId xmlns:a16="http://schemas.microsoft.com/office/drawing/2014/main" id="{12391C1C-C13E-4828-A550-C960D052DE4A}"/>
              </a:ext>
            </a:extLst>
          </p:cNvPr>
          <p:cNvSpPr txBox="1"/>
          <p:nvPr/>
        </p:nvSpPr>
        <p:spPr>
          <a:xfrm>
            <a:off x="10128286" y="573577"/>
            <a:ext cx="449162" cy="369332"/>
          </a:xfrm>
          <a:prstGeom prst="rect">
            <a:avLst/>
          </a:prstGeom>
          <a:noFill/>
        </p:spPr>
        <p:txBody>
          <a:bodyPr wrap="none" rtlCol="0">
            <a:spAutoFit/>
          </a:bodyPr>
          <a:lstStyle/>
          <a:p>
            <a:r>
              <a:rPr lang="en-US" dirty="0"/>
              <a:t>P4</a:t>
            </a:r>
          </a:p>
        </p:txBody>
      </p:sp>
      <p:sp>
        <p:nvSpPr>
          <p:cNvPr id="32" name="TextBox 31">
            <a:extLst>
              <a:ext uri="{FF2B5EF4-FFF2-40B4-BE49-F238E27FC236}">
                <a16:creationId xmlns:a16="http://schemas.microsoft.com/office/drawing/2014/main" id="{A2D3BA8D-EDC8-45AE-A62B-7109A9C555A6}"/>
              </a:ext>
            </a:extLst>
          </p:cNvPr>
          <p:cNvSpPr txBox="1"/>
          <p:nvPr/>
        </p:nvSpPr>
        <p:spPr>
          <a:xfrm>
            <a:off x="8256635" y="2340963"/>
            <a:ext cx="449162" cy="369332"/>
          </a:xfrm>
          <a:prstGeom prst="rect">
            <a:avLst/>
          </a:prstGeom>
          <a:noFill/>
        </p:spPr>
        <p:txBody>
          <a:bodyPr wrap="none" rtlCol="0">
            <a:spAutoFit/>
          </a:bodyPr>
          <a:lstStyle/>
          <a:p>
            <a:r>
              <a:rPr lang="en-US" dirty="0"/>
              <a:t>P1</a:t>
            </a:r>
          </a:p>
        </p:txBody>
      </p:sp>
      <p:sp>
        <p:nvSpPr>
          <p:cNvPr id="33" name="TextBox 32">
            <a:extLst>
              <a:ext uri="{FF2B5EF4-FFF2-40B4-BE49-F238E27FC236}">
                <a16:creationId xmlns:a16="http://schemas.microsoft.com/office/drawing/2014/main" id="{06D1F9D9-4ED5-4B6C-AF03-19578D571E1C}"/>
              </a:ext>
            </a:extLst>
          </p:cNvPr>
          <p:cNvSpPr txBox="1"/>
          <p:nvPr/>
        </p:nvSpPr>
        <p:spPr>
          <a:xfrm>
            <a:off x="9380354" y="3256486"/>
            <a:ext cx="449162" cy="369332"/>
          </a:xfrm>
          <a:prstGeom prst="rect">
            <a:avLst/>
          </a:prstGeom>
          <a:noFill/>
        </p:spPr>
        <p:txBody>
          <a:bodyPr wrap="none" rtlCol="0">
            <a:spAutoFit/>
          </a:bodyPr>
          <a:lstStyle/>
          <a:p>
            <a:r>
              <a:rPr lang="en-US" dirty="0"/>
              <a:t>P2</a:t>
            </a:r>
          </a:p>
        </p:txBody>
      </p:sp>
      <p:cxnSp>
        <p:nvCxnSpPr>
          <p:cNvPr id="34" name="Straight Connector 33">
            <a:extLst>
              <a:ext uri="{FF2B5EF4-FFF2-40B4-BE49-F238E27FC236}">
                <a16:creationId xmlns:a16="http://schemas.microsoft.com/office/drawing/2014/main" id="{2B1DD27B-C31D-4551-B952-5D4550155B5A}"/>
              </a:ext>
            </a:extLst>
          </p:cNvPr>
          <p:cNvCxnSpPr>
            <a:cxnSpLocks/>
          </p:cNvCxnSpPr>
          <p:nvPr/>
        </p:nvCxnSpPr>
        <p:spPr>
          <a:xfrm flipV="1">
            <a:off x="9380354" y="923096"/>
            <a:ext cx="2437305" cy="233339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0E29D6E0-FC70-4734-A17C-DBCBE24F23DC}"/>
              </a:ext>
            </a:extLst>
          </p:cNvPr>
          <p:cNvCxnSpPr>
            <a:cxnSpLocks/>
            <a:endCxn id="58" idx="4"/>
          </p:cNvCxnSpPr>
          <p:nvPr/>
        </p:nvCxnSpPr>
        <p:spPr>
          <a:xfrm flipV="1">
            <a:off x="10534185" y="1033021"/>
            <a:ext cx="2478" cy="1143444"/>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Oval 56">
            <a:extLst>
              <a:ext uri="{FF2B5EF4-FFF2-40B4-BE49-F238E27FC236}">
                <a16:creationId xmlns:a16="http://schemas.microsoft.com/office/drawing/2014/main" id="{860DDA47-94C5-4565-8666-7CA6338A0637}"/>
              </a:ext>
            </a:extLst>
          </p:cNvPr>
          <p:cNvSpPr/>
          <p:nvPr/>
        </p:nvSpPr>
        <p:spPr>
          <a:xfrm>
            <a:off x="10471893" y="2028691"/>
            <a:ext cx="129540" cy="156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A6B4E6B-8EA9-4534-8A04-0C358C0EAC4E}"/>
              </a:ext>
            </a:extLst>
          </p:cNvPr>
          <p:cNvSpPr/>
          <p:nvPr/>
        </p:nvSpPr>
        <p:spPr>
          <a:xfrm>
            <a:off x="10471893" y="876606"/>
            <a:ext cx="129540" cy="15641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0E0443AE-3B96-45B3-84D1-CC8912DEC57C}"/>
              </a:ext>
            </a:extLst>
          </p:cNvPr>
          <p:cNvCxnSpPr>
            <a:cxnSpLocks/>
          </p:cNvCxnSpPr>
          <p:nvPr/>
        </p:nvCxnSpPr>
        <p:spPr>
          <a:xfrm>
            <a:off x="10352867" y="1071411"/>
            <a:ext cx="0" cy="103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259C2DC-DB3B-4B63-9CCB-367216BE1DFE}"/>
              </a:ext>
            </a:extLst>
          </p:cNvPr>
          <p:cNvSpPr/>
          <p:nvPr/>
        </p:nvSpPr>
        <p:spPr>
          <a:xfrm rot="18956359">
            <a:off x="8730465" y="4739830"/>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F649D24-262F-490D-B950-9BA76C542398}"/>
              </a:ext>
            </a:extLst>
          </p:cNvPr>
          <p:cNvCxnSpPr/>
          <p:nvPr/>
        </p:nvCxnSpPr>
        <p:spPr>
          <a:xfrm>
            <a:off x="9964583" y="4045453"/>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70B5D4D-6123-4315-86D3-8933C86118C8}"/>
              </a:ext>
            </a:extLst>
          </p:cNvPr>
          <p:cNvCxnSpPr/>
          <p:nvPr/>
        </p:nvCxnSpPr>
        <p:spPr>
          <a:xfrm flipH="1">
            <a:off x="8625640" y="5051293"/>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556DBEA-D0C0-49C0-AF53-D36CB19CC307}"/>
              </a:ext>
            </a:extLst>
          </p:cNvPr>
          <p:cNvSpPr txBox="1"/>
          <p:nvPr/>
        </p:nvSpPr>
        <p:spPr>
          <a:xfrm>
            <a:off x="9053449" y="4225206"/>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56" name="TextBox 55">
            <a:extLst>
              <a:ext uri="{FF2B5EF4-FFF2-40B4-BE49-F238E27FC236}">
                <a16:creationId xmlns:a16="http://schemas.microsoft.com/office/drawing/2014/main" id="{598A2B0B-C1E8-47B8-BFFC-5C38064F600B}"/>
              </a:ext>
            </a:extLst>
          </p:cNvPr>
          <p:cNvSpPr txBox="1"/>
          <p:nvPr/>
        </p:nvSpPr>
        <p:spPr>
          <a:xfrm>
            <a:off x="10480566" y="4225207"/>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61" name="TextBox 60">
            <a:extLst>
              <a:ext uri="{FF2B5EF4-FFF2-40B4-BE49-F238E27FC236}">
                <a16:creationId xmlns:a16="http://schemas.microsoft.com/office/drawing/2014/main" id="{8F25F7A9-D567-4C46-9A90-33261475F74D}"/>
              </a:ext>
            </a:extLst>
          </p:cNvPr>
          <p:cNvSpPr txBox="1"/>
          <p:nvPr/>
        </p:nvSpPr>
        <p:spPr>
          <a:xfrm>
            <a:off x="8996052" y="5319359"/>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63" name="TextBox 62">
            <a:extLst>
              <a:ext uri="{FF2B5EF4-FFF2-40B4-BE49-F238E27FC236}">
                <a16:creationId xmlns:a16="http://schemas.microsoft.com/office/drawing/2014/main" id="{A86A8B4C-3FA6-44F2-82C3-40CC08A2FDAD}"/>
              </a:ext>
            </a:extLst>
          </p:cNvPr>
          <p:cNvSpPr txBox="1"/>
          <p:nvPr/>
        </p:nvSpPr>
        <p:spPr>
          <a:xfrm>
            <a:off x="10349149" y="5319358"/>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65" name="Oval 64">
            <a:extLst>
              <a:ext uri="{FF2B5EF4-FFF2-40B4-BE49-F238E27FC236}">
                <a16:creationId xmlns:a16="http://schemas.microsoft.com/office/drawing/2014/main" id="{1BD05549-5EB4-489D-AE41-C5DB37ABA4DC}"/>
              </a:ext>
            </a:extLst>
          </p:cNvPr>
          <p:cNvSpPr/>
          <p:nvPr/>
        </p:nvSpPr>
        <p:spPr>
          <a:xfrm>
            <a:off x="9860772" y="4926919"/>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79703D8C-B604-4EAF-90B4-EB16330DBBC9}"/>
              </a:ext>
            </a:extLst>
          </p:cNvPr>
          <p:cNvSpPr txBox="1"/>
          <p:nvPr/>
        </p:nvSpPr>
        <p:spPr>
          <a:xfrm>
            <a:off x="11177551" y="4455143"/>
            <a:ext cx="449162" cy="369332"/>
          </a:xfrm>
          <a:prstGeom prst="rect">
            <a:avLst/>
          </a:prstGeom>
          <a:noFill/>
        </p:spPr>
        <p:txBody>
          <a:bodyPr wrap="none" rtlCol="0">
            <a:spAutoFit/>
          </a:bodyPr>
          <a:lstStyle/>
          <a:p>
            <a:r>
              <a:rPr lang="en-US" dirty="0"/>
              <a:t>P3</a:t>
            </a:r>
          </a:p>
        </p:txBody>
      </p:sp>
      <p:sp>
        <p:nvSpPr>
          <p:cNvPr id="67" name="TextBox 66">
            <a:extLst>
              <a:ext uri="{FF2B5EF4-FFF2-40B4-BE49-F238E27FC236}">
                <a16:creationId xmlns:a16="http://schemas.microsoft.com/office/drawing/2014/main" id="{10BD7E74-233C-4604-A57B-014F77FA7274}"/>
              </a:ext>
            </a:extLst>
          </p:cNvPr>
          <p:cNvSpPr txBox="1"/>
          <p:nvPr/>
        </p:nvSpPr>
        <p:spPr>
          <a:xfrm>
            <a:off x="10124568" y="3636446"/>
            <a:ext cx="449162" cy="369332"/>
          </a:xfrm>
          <a:prstGeom prst="rect">
            <a:avLst/>
          </a:prstGeom>
          <a:noFill/>
        </p:spPr>
        <p:txBody>
          <a:bodyPr wrap="none" rtlCol="0">
            <a:spAutoFit/>
          </a:bodyPr>
          <a:lstStyle/>
          <a:p>
            <a:r>
              <a:rPr lang="en-US" dirty="0"/>
              <a:t>P4</a:t>
            </a:r>
          </a:p>
        </p:txBody>
      </p:sp>
      <p:sp>
        <p:nvSpPr>
          <p:cNvPr id="68" name="TextBox 67">
            <a:extLst>
              <a:ext uri="{FF2B5EF4-FFF2-40B4-BE49-F238E27FC236}">
                <a16:creationId xmlns:a16="http://schemas.microsoft.com/office/drawing/2014/main" id="{7F648531-AC5D-46A4-97F9-D969B0B8E4C2}"/>
              </a:ext>
            </a:extLst>
          </p:cNvPr>
          <p:cNvSpPr txBox="1"/>
          <p:nvPr/>
        </p:nvSpPr>
        <p:spPr>
          <a:xfrm>
            <a:off x="8252917" y="5403832"/>
            <a:ext cx="449162" cy="369332"/>
          </a:xfrm>
          <a:prstGeom prst="rect">
            <a:avLst/>
          </a:prstGeom>
          <a:noFill/>
        </p:spPr>
        <p:txBody>
          <a:bodyPr wrap="none" rtlCol="0">
            <a:spAutoFit/>
          </a:bodyPr>
          <a:lstStyle/>
          <a:p>
            <a:r>
              <a:rPr lang="en-US" dirty="0"/>
              <a:t>P1</a:t>
            </a:r>
          </a:p>
        </p:txBody>
      </p:sp>
      <p:sp>
        <p:nvSpPr>
          <p:cNvPr id="69" name="TextBox 68">
            <a:extLst>
              <a:ext uri="{FF2B5EF4-FFF2-40B4-BE49-F238E27FC236}">
                <a16:creationId xmlns:a16="http://schemas.microsoft.com/office/drawing/2014/main" id="{CE2F5EEC-35A2-4938-8C56-50228815BE25}"/>
              </a:ext>
            </a:extLst>
          </p:cNvPr>
          <p:cNvSpPr txBox="1"/>
          <p:nvPr/>
        </p:nvSpPr>
        <p:spPr>
          <a:xfrm>
            <a:off x="9376636" y="6319355"/>
            <a:ext cx="449162" cy="369332"/>
          </a:xfrm>
          <a:prstGeom prst="rect">
            <a:avLst/>
          </a:prstGeom>
          <a:noFill/>
        </p:spPr>
        <p:txBody>
          <a:bodyPr wrap="none" rtlCol="0">
            <a:spAutoFit/>
          </a:bodyPr>
          <a:lstStyle/>
          <a:p>
            <a:r>
              <a:rPr lang="en-US" dirty="0"/>
              <a:t>P2</a:t>
            </a:r>
          </a:p>
        </p:txBody>
      </p:sp>
      <p:cxnSp>
        <p:nvCxnSpPr>
          <p:cNvPr id="70" name="Straight Connector 69">
            <a:extLst>
              <a:ext uri="{FF2B5EF4-FFF2-40B4-BE49-F238E27FC236}">
                <a16:creationId xmlns:a16="http://schemas.microsoft.com/office/drawing/2014/main" id="{1D359CD5-AB28-4582-BFD1-37AD90B5D09B}"/>
              </a:ext>
            </a:extLst>
          </p:cNvPr>
          <p:cNvCxnSpPr>
            <a:cxnSpLocks/>
          </p:cNvCxnSpPr>
          <p:nvPr/>
        </p:nvCxnSpPr>
        <p:spPr>
          <a:xfrm flipV="1">
            <a:off x="9376636" y="2281706"/>
            <a:ext cx="2025496" cy="403764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1" name="Straight Connector 70">
            <a:extLst>
              <a:ext uri="{FF2B5EF4-FFF2-40B4-BE49-F238E27FC236}">
                <a16:creationId xmlns:a16="http://schemas.microsoft.com/office/drawing/2014/main" id="{5DC6DE7C-9419-44A7-BA57-1FDDD70E377E}"/>
              </a:ext>
            </a:extLst>
          </p:cNvPr>
          <p:cNvCxnSpPr>
            <a:cxnSpLocks/>
            <a:endCxn id="73" idx="4"/>
          </p:cNvCxnSpPr>
          <p:nvPr/>
        </p:nvCxnSpPr>
        <p:spPr>
          <a:xfrm flipH="1">
            <a:off x="11167672" y="2764916"/>
            <a:ext cx="9879" cy="1946318"/>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Oval 71">
            <a:extLst>
              <a:ext uri="{FF2B5EF4-FFF2-40B4-BE49-F238E27FC236}">
                <a16:creationId xmlns:a16="http://schemas.microsoft.com/office/drawing/2014/main" id="{951704B1-933E-42EF-A9C7-46DE74C93C14}"/>
              </a:ext>
            </a:extLst>
          </p:cNvPr>
          <p:cNvSpPr/>
          <p:nvPr/>
        </p:nvSpPr>
        <p:spPr>
          <a:xfrm>
            <a:off x="11101265" y="2627101"/>
            <a:ext cx="129540" cy="156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496BF5-0F39-475E-96E2-3034C5938018}"/>
              </a:ext>
            </a:extLst>
          </p:cNvPr>
          <p:cNvSpPr/>
          <p:nvPr/>
        </p:nvSpPr>
        <p:spPr>
          <a:xfrm>
            <a:off x="11102902" y="4554819"/>
            <a:ext cx="129540" cy="15641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34F6FFCB-124F-4563-9A61-DBD875B521F9}"/>
              </a:ext>
            </a:extLst>
          </p:cNvPr>
          <p:cNvCxnSpPr>
            <a:cxnSpLocks/>
          </p:cNvCxnSpPr>
          <p:nvPr/>
        </p:nvCxnSpPr>
        <p:spPr>
          <a:xfrm flipV="1">
            <a:off x="11356761" y="3003276"/>
            <a:ext cx="0" cy="1156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285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5721658"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Line Method 2 &amp; 2</a:t>
            </a:r>
          </a:p>
        </p:txBody>
      </p:sp>
      <p:sp>
        <p:nvSpPr>
          <p:cNvPr id="3" name="Content Placeholder 2"/>
          <p:cNvSpPr>
            <a:spLocks noGrp="1"/>
          </p:cNvSpPr>
          <p:nvPr>
            <p:ph idx="1"/>
          </p:nvPr>
        </p:nvSpPr>
        <p:spPr>
          <a:xfrm>
            <a:off x="649649" y="1667232"/>
            <a:ext cx="7330475" cy="4774184"/>
          </a:xfrm>
        </p:spPr>
        <p:txBody>
          <a:bodyPr>
            <a:normAutofit/>
          </a:bodyPr>
          <a:lstStyle/>
          <a:p>
            <a:pPr marL="0" indent="0">
              <a:buNone/>
            </a:pPr>
            <a:r>
              <a:rPr lang="en-US" dirty="0"/>
              <a:t>Use the y = mx + b formula to calculate the line from p4 to p1 in the opposite quadrant.</a:t>
            </a:r>
          </a:p>
          <a:p>
            <a:pPr marL="0" indent="0">
              <a:buNone/>
            </a:pPr>
            <a:r>
              <a:rPr lang="en-US" dirty="0"/>
              <a:t>The second point p2 is then placed on the line by its x value. </a:t>
            </a:r>
            <a:br>
              <a:rPr lang="en-US" dirty="0"/>
            </a:br>
            <a:endParaRPr lang="en-US" dirty="0"/>
          </a:p>
          <a:p>
            <a:pPr marL="0" indent="0">
              <a:buNone/>
            </a:pPr>
            <a:br>
              <a:rPr lang="en-US" b="1" dirty="0">
                <a:solidFill>
                  <a:schemeClr val="accent6"/>
                </a:solidFill>
              </a:rPr>
            </a:br>
            <a:r>
              <a:rPr lang="en-US" b="1" dirty="0">
                <a:solidFill>
                  <a:schemeClr val="accent6"/>
                </a:solidFill>
              </a:rPr>
              <a:t>If the y value of the point on the line is greater than the actual </a:t>
            </a:r>
            <a:br>
              <a:rPr lang="en-US" b="1" dirty="0">
                <a:solidFill>
                  <a:schemeClr val="accent6"/>
                </a:solidFill>
              </a:rPr>
            </a:br>
            <a:r>
              <a:rPr lang="en-US" b="1" dirty="0">
                <a:solidFill>
                  <a:schemeClr val="accent6"/>
                </a:solidFill>
              </a:rPr>
              <a:t>point, then this is good. This means that the second point is not </a:t>
            </a:r>
            <a:br>
              <a:rPr lang="en-US" b="1" dirty="0">
                <a:solidFill>
                  <a:schemeClr val="accent6"/>
                </a:solidFill>
              </a:rPr>
            </a:br>
            <a:r>
              <a:rPr lang="en-US" b="1" dirty="0">
                <a:solidFill>
                  <a:schemeClr val="accent6"/>
                </a:solidFill>
              </a:rPr>
              <a:t>above the line from p4 to p1. (See top right figure)</a:t>
            </a:r>
          </a:p>
          <a:p>
            <a:pPr marL="0" indent="0">
              <a:buNone/>
            </a:pPr>
            <a:br>
              <a:rPr lang="en-US" b="1" dirty="0">
                <a:solidFill>
                  <a:schemeClr val="accent6"/>
                </a:solidFill>
              </a:rPr>
            </a:br>
            <a:br>
              <a:rPr lang="en-US" b="1" dirty="0">
                <a:solidFill>
                  <a:schemeClr val="accent6"/>
                </a:solidFill>
              </a:rPr>
            </a:br>
            <a:endParaRPr lang="en-US" b="1" dirty="0">
              <a:solidFill>
                <a:schemeClr val="accent6"/>
              </a:solidFill>
            </a:endParaRPr>
          </a:p>
          <a:p>
            <a:pPr marL="0" indent="0">
              <a:buNone/>
            </a:pPr>
            <a:r>
              <a:rPr lang="en-US" b="1" dirty="0">
                <a:solidFill>
                  <a:schemeClr val="accent1"/>
                </a:solidFill>
              </a:rPr>
              <a:t>If the y value of the point on the line is not greater than the actual point, then this is not good. This means that the second point is above the line from p4 to p1. (See bottom right figure)</a:t>
            </a:r>
          </a:p>
          <a:p>
            <a:pPr marL="0" indent="0">
              <a:buNone/>
            </a:pPr>
            <a:endParaRPr lang="en-US" b="1" dirty="0">
              <a:solidFill>
                <a:schemeClr val="accent6"/>
              </a:solidFill>
            </a:endParaRPr>
          </a:p>
        </p:txBody>
      </p:sp>
      <p:sp>
        <p:nvSpPr>
          <p:cNvPr id="22" name="Rectangle 21">
            <a:extLst>
              <a:ext uri="{FF2B5EF4-FFF2-40B4-BE49-F238E27FC236}">
                <a16:creationId xmlns:a16="http://schemas.microsoft.com/office/drawing/2014/main" id="{688FE6A0-259B-42DF-B321-2AB9B9A137A4}"/>
              </a:ext>
            </a:extLst>
          </p:cNvPr>
          <p:cNvSpPr/>
          <p:nvPr/>
        </p:nvSpPr>
        <p:spPr>
          <a:xfrm rot="18956359">
            <a:off x="8612149" y="1602220"/>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B55712D-4965-427E-A6C0-1E4F6072A2FE}"/>
              </a:ext>
            </a:extLst>
          </p:cNvPr>
          <p:cNvCxnSpPr/>
          <p:nvPr/>
        </p:nvCxnSpPr>
        <p:spPr>
          <a:xfrm>
            <a:off x="9846267" y="907843"/>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8C1504-47AC-4A3A-A491-B5BB863226DE}"/>
              </a:ext>
            </a:extLst>
          </p:cNvPr>
          <p:cNvCxnSpPr/>
          <p:nvPr/>
        </p:nvCxnSpPr>
        <p:spPr>
          <a:xfrm flipH="1">
            <a:off x="8507324" y="1913683"/>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7ECAE9-493C-4256-9142-2E14FDD970A7}"/>
              </a:ext>
            </a:extLst>
          </p:cNvPr>
          <p:cNvSpPr txBox="1"/>
          <p:nvPr/>
        </p:nvSpPr>
        <p:spPr>
          <a:xfrm>
            <a:off x="8935133" y="1087596"/>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26" name="TextBox 25">
            <a:extLst>
              <a:ext uri="{FF2B5EF4-FFF2-40B4-BE49-F238E27FC236}">
                <a16:creationId xmlns:a16="http://schemas.microsoft.com/office/drawing/2014/main" id="{1137B42E-56BB-4915-B363-4D22F56F0645}"/>
              </a:ext>
            </a:extLst>
          </p:cNvPr>
          <p:cNvSpPr txBox="1"/>
          <p:nvPr/>
        </p:nvSpPr>
        <p:spPr>
          <a:xfrm>
            <a:off x="10362250" y="1087597"/>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27" name="TextBox 26">
            <a:extLst>
              <a:ext uri="{FF2B5EF4-FFF2-40B4-BE49-F238E27FC236}">
                <a16:creationId xmlns:a16="http://schemas.microsoft.com/office/drawing/2014/main" id="{1AA88FE4-306D-4A05-8E84-5911F02B1050}"/>
              </a:ext>
            </a:extLst>
          </p:cNvPr>
          <p:cNvSpPr txBox="1"/>
          <p:nvPr/>
        </p:nvSpPr>
        <p:spPr>
          <a:xfrm>
            <a:off x="8877736" y="2181749"/>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28" name="TextBox 27">
            <a:extLst>
              <a:ext uri="{FF2B5EF4-FFF2-40B4-BE49-F238E27FC236}">
                <a16:creationId xmlns:a16="http://schemas.microsoft.com/office/drawing/2014/main" id="{D0F26325-DDD4-497A-8F68-AF407CE9F49A}"/>
              </a:ext>
            </a:extLst>
          </p:cNvPr>
          <p:cNvSpPr txBox="1"/>
          <p:nvPr/>
        </p:nvSpPr>
        <p:spPr>
          <a:xfrm>
            <a:off x="10230833" y="2181748"/>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29" name="Oval 28">
            <a:extLst>
              <a:ext uri="{FF2B5EF4-FFF2-40B4-BE49-F238E27FC236}">
                <a16:creationId xmlns:a16="http://schemas.microsoft.com/office/drawing/2014/main" id="{86A3B4BD-147E-402B-911A-EB40A6A9756F}"/>
              </a:ext>
            </a:extLst>
          </p:cNvPr>
          <p:cNvSpPr/>
          <p:nvPr/>
        </p:nvSpPr>
        <p:spPr>
          <a:xfrm>
            <a:off x="9742456" y="1789309"/>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CC65379-EEB3-4BDC-A124-1F0DAD148F10}"/>
              </a:ext>
            </a:extLst>
          </p:cNvPr>
          <p:cNvSpPr txBox="1"/>
          <p:nvPr/>
        </p:nvSpPr>
        <p:spPr>
          <a:xfrm>
            <a:off x="11059235" y="1317533"/>
            <a:ext cx="449162" cy="369332"/>
          </a:xfrm>
          <a:prstGeom prst="rect">
            <a:avLst/>
          </a:prstGeom>
          <a:noFill/>
        </p:spPr>
        <p:txBody>
          <a:bodyPr wrap="none" rtlCol="0">
            <a:spAutoFit/>
          </a:bodyPr>
          <a:lstStyle/>
          <a:p>
            <a:r>
              <a:rPr lang="en-US" dirty="0"/>
              <a:t>P3</a:t>
            </a:r>
          </a:p>
        </p:txBody>
      </p:sp>
      <p:sp>
        <p:nvSpPr>
          <p:cNvPr id="31" name="TextBox 30">
            <a:extLst>
              <a:ext uri="{FF2B5EF4-FFF2-40B4-BE49-F238E27FC236}">
                <a16:creationId xmlns:a16="http://schemas.microsoft.com/office/drawing/2014/main" id="{12391C1C-C13E-4828-A550-C960D052DE4A}"/>
              </a:ext>
            </a:extLst>
          </p:cNvPr>
          <p:cNvSpPr txBox="1"/>
          <p:nvPr/>
        </p:nvSpPr>
        <p:spPr>
          <a:xfrm>
            <a:off x="10006252" y="498836"/>
            <a:ext cx="449162" cy="369332"/>
          </a:xfrm>
          <a:prstGeom prst="rect">
            <a:avLst/>
          </a:prstGeom>
          <a:noFill/>
        </p:spPr>
        <p:txBody>
          <a:bodyPr wrap="none" rtlCol="0">
            <a:spAutoFit/>
          </a:bodyPr>
          <a:lstStyle/>
          <a:p>
            <a:r>
              <a:rPr lang="en-US" dirty="0"/>
              <a:t>P4</a:t>
            </a:r>
          </a:p>
        </p:txBody>
      </p:sp>
      <p:sp>
        <p:nvSpPr>
          <p:cNvPr id="32" name="TextBox 31">
            <a:extLst>
              <a:ext uri="{FF2B5EF4-FFF2-40B4-BE49-F238E27FC236}">
                <a16:creationId xmlns:a16="http://schemas.microsoft.com/office/drawing/2014/main" id="{A2D3BA8D-EDC8-45AE-A62B-7109A9C555A6}"/>
              </a:ext>
            </a:extLst>
          </p:cNvPr>
          <p:cNvSpPr txBox="1"/>
          <p:nvPr/>
        </p:nvSpPr>
        <p:spPr>
          <a:xfrm>
            <a:off x="8134601" y="2266222"/>
            <a:ext cx="449162" cy="369332"/>
          </a:xfrm>
          <a:prstGeom prst="rect">
            <a:avLst/>
          </a:prstGeom>
          <a:noFill/>
        </p:spPr>
        <p:txBody>
          <a:bodyPr wrap="none" rtlCol="0">
            <a:spAutoFit/>
          </a:bodyPr>
          <a:lstStyle/>
          <a:p>
            <a:r>
              <a:rPr lang="en-US" dirty="0"/>
              <a:t>P1</a:t>
            </a:r>
          </a:p>
        </p:txBody>
      </p:sp>
      <p:sp>
        <p:nvSpPr>
          <p:cNvPr id="33" name="TextBox 32">
            <a:extLst>
              <a:ext uri="{FF2B5EF4-FFF2-40B4-BE49-F238E27FC236}">
                <a16:creationId xmlns:a16="http://schemas.microsoft.com/office/drawing/2014/main" id="{06D1F9D9-4ED5-4B6C-AF03-19578D571E1C}"/>
              </a:ext>
            </a:extLst>
          </p:cNvPr>
          <p:cNvSpPr txBox="1"/>
          <p:nvPr/>
        </p:nvSpPr>
        <p:spPr>
          <a:xfrm>
            <a:off x="9258320" y="3181745"/>
            <a:ext cx="449162" cy="369332"/>
          </a:xfrm>
          <a:prstGeom prst="rect">
            <a:avLst/>
          </a:prstGeom>
          <a:noFill/>
        </p:spPr>
        <p:txBody>
          <a:bodyPr wrap="none" rtlCol="0">
            <a:spAutoFit/>
          </a:bodyPr>
          <a:lstStyle/>
          <a:p>
            <a:r>
              <a:rPr lang="en-US" dirty="0"/>
              <a:t>P2</a:t>
            </a:r>
          </a:p>
        </p:txBody>
      </p:sp>
      <p:cxnSp>
        <p:nvCxnSpPr>
          <p:cNvPr id="34" name="Straight Connector 33">
            <a:extLst>
              <a:ext uri="{FF2B5EF4-FFF2-40B4-BE49-F238E27FC236}">
                <a16:creationId xmlns:a16="http://schemas.microsoft.com/office/drawing/2014/main" id="{2B1DD27B-C31D-4551-B952-5D4550155B5A}"/>
              </a:ext>
            </a:extLst>
          </p:cNvPr>
          <p:cNvCxnSpPr>
            <a:cxnSpLocks/>
          </p:cNvCxnSpPr>
          <p:nvPr/>
        </p:nvCxnSpPr>
        <p:spPr>
          <a:xfrm flipV="1">
            <a:off x="8665445" y="862947"/>
            <a:ext cx="1789969" cy="168886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0E29D6E0-FC70-4734-A17C-DBCBE24F23DC}"/>
              </a:ext>
            </a:extLst>
          </p:cNvPr>
          <p:cNvCxnSpPr/>
          <p:nvPr/>
        </p:nvCxnSpPr>
        <p:spPr>
          <a:xfrm flipV="1">
            <a:off x="11015393" y="-163901"/>
            <a:ext cx="0" cy="157466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A6771169-2F78-427D-970D-B94E99BCA131}"/>
              </a:ext>
            </a:extLst>
          </p:cNvPr>
          <p:cNvCxnSpPr>
            <a:cxnSpLocks/>
          </p:cNvCxnSpPr>
          <p:nvPr/>
        </p:nvCxnSpPr>
        <p:spPr>
          <a:xfrm flipV="1">
            <a:off x="9244159" y="1984699"/>
            <a:ext cx="11697" cy="1175111"/>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Oval 35">
            <a:extLst>
              <a:ext uri="{FF2B5EF4-FFF2-40B4-BE49-F238E27FC236}">
                <a16:creationId xmlns:a16="http://schemas.microsoft.com/office/drawing/2014/main" id="{A9D36073-52C9-42C5-981D-EEA227CAA7E2}"/>
              </a:ext>
            </a:extLst>
          </p:cNvPr>
          <p:cNvSpPr/>
          <p:nvPr/>
        </p:nvSpPr>
        <p:spPr>
          <a:xfrm>
            <a:off x="9191086" y="3074410"/>
            <a:ext cx="129540" cy="15641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C3CFD72-2011-4AB6-87EE-3E2779CBDBF1}"/>
              </a:ext>
            </a:extLst>
          </p:cNvPr>
          <p:cNvSpPr/>
          <p:nvPr/>
        </p:nvSpPr>
        <p:spPr>
          <a:xfrm>
            <a:off x="9194324" y="1869802"/>
            <a:ext cx="129540" cy="1564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5BA31F9-F6B8-4B13-A9BF-14232274EE53}"/>
              </a:ext>
            </a:extLst>
          </p:cNvPr>
          <p:cNvCxnSpPr>
            <a:cxnSpLocks/>
          </p:cNvCxnSpPr>
          <p:nvPr/>
        </p:nvCxnSpPr>
        <p:spPr>
          <a:xfrm flipV="1">
            <a:off x="8931485" y="2551809"/>
            <a:ext cx="0" cy="86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D0BCCB-2F61-4BC1-99B7-EDF748D84B7E}"/>
              </a:ext>
            </a:extLst>
          </p:cNvPr>
          <p:cNvCxnSpPr/>
          <p:nvPr/>
        </p:nvCxnSpPr>
        <p:spPr>
          <a:xfrm>
            <a:off x="9881707" y="3867243"/>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69BC92F-B9ED-498B-9EA3-166B2C4042CB}"/>
              </a:ext>
            </a:extLst>
          </p:cNvPr>
          <p:cNvCxnSpPr/>
          <p:nvPr/>
        </p:nvCxnSpPr>
        <p:spPr>
          <a:xfrm flipH="1">
            <a:off x="8542764" y="4873083"/>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0F81D40-D7AA-4A3A-A1B1-E7A91F9385B4}"/>
              </a:ext>
            </a:extLst>
          </p:cNvPr>
          <p:cNvSpPr txBox="1"/>
          <p:nvPr/>
        </p:nvSpPr>
        <p:spPr>
          <a:xfrm>
            <a:off x="8970573" y="4046996"/>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42" name="TextBox 41">
            <a:extLst>
              <a:ext uri="{FF2B5EF4-FFF2-40B4-BE49-F238E27FC236}">
                <a16:creationId xmlns:a16="http://schemas.microsoft.com/office/drawing/2014/main" id="{F96D19CC-3AC2-4732-8432-6DA32E5FEBF3}"/>
              </a:ext>
            </a:extLst>
          </p:cNvPr>
          <p:cNvSpPr txBox="1"/>
          <p:nvPr/>
        </p:nvSpPr>
        <p:spPr>
          <a:xfrm>
            <a:off x="10397690" y="4046997"/>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43" name="TextBox 42">
            <a:extLst>
              <a:ext uri="{FF2B5EF4-FFF2-40B4-BE49-F238E27FC236}">
                <a16:creationId xmlns:a16="http://schemas.microsoft.com/office/drawing/2014/main" id="{AD3E1772-5656-48BD-8380-2DC75388716E}"/>
              </a:ext>
            </a:extLst>
          </p:cNvPr>
          <p:cNvSpPr txBox="1"/>
          <p:nvPr/>
        </p:nvSpPr>
        <p:spPr>
          <a:xfrm>
            <a:off x="8913176" y="5141149"/>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44" name="TextBox 43">
            <a:extLst>
              <a:ext uri="{FF2B5EF4-FFF2-40B4-BE49-F238E27FC236}">
                <a16:creationId xmlns:a16="http://schemas.microsoft.com/office/drawing/2014/main" id="{6B8F9009-810D-44B4-B073-98D22AFA880B}"/>
              </a:ext>
            </a:extLst>
          </p:cNvPr>
          <p:cNvSpPr txBox="1"/>
          <p:nvPr/>
        </p:nvSpPr>
        <p:spPr>
          <a:xfrm>
            <a:off x="10266273" y="5141148"/>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45" name="Oval 44">
            <a:extLst>
              <a:ext uri="{FF2B5EF4-FFF2-40B4-BE49-F238E27FC236}">
                <a16:creationId xmlns:a16="http://schemas.microsoft.com/office/drawing/2014/main" id="{C1C5EF17-4DDD-4CAC-B341-2B01FEE99B2C}"/>
              </a:ext>
            </a:extLst>
          </p:cNvPr>
          <p:cNvSpPr/>
          <p:nvPr/>
        </p:nvSpPr>
        <p:spPr>
          <a:xfrm>
            <a:off x="9777896" y="4748709"/>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8C5C804-2276-4563-9451-8DE3C22E49C8}"/>
              </a:ext>
            </a:extLst>
          </p:cNvPr>
          <p:cNvSpPr txBox="1"/>
          <p:nvPr/>
        </p:nvSpPr>
        <p:spPr>
          <a:xfrm>
            <a:off x="11094675" y="4276933"/>
            <a:ext cx="449162" cy="369332"/>
          </a:xfrm>
          <a:prstGeom prst="rect">
            <a:avLst/>
          </a:prstGeom>
          <a:noFill/>
        </p:spPr>
        <p:txBody>
          <a:bodyPr wrap="none" rtlCol="0">
            <a:spAutoFit/>
          </a:bodyPr>
          <a:lstStyle/>
          <a:p>
            <a:r>
              <a:rPr lang="en-US" dirty="0"/>
              <a:t>P3</a:t>
            </a:r>
          </a:p>
        </p:txBody>
      </p:sp>
      <p:sp>
        <p:nvSpPr>
          <p:cNvPr id="47" name="TextBox 46">
            <a:extLst>
              <a:ext uri="{FF2B5EF4-FFF2-40B4-BE49-F238E27FC236}">
                <a16:creationId xmlns:a16="http://schemas.microsoft.com/office/drawing/2014/main" id="{5010E439-4980-4DF7-AF40-11F20EB712A5}"/>
              </a:ext>
            </a:extLst>
          </p:cNvPr>
          <p:cNvSpPr txBox="1"/>
          <p:nvPr/>
        </p:nvSpPr>
        <p:spPr>
          <a:xfrm>
            <a:off x="10041692" y="3458236"/>
            <a:ext cx="449162" cy="369332"/>
          </a:xfrm>
          <a:prstGeom prst="rect">
            <a:avLst/>
          </a:prstGeom>
          <a:noFill/>
        </p:spPr>
        <p:txBody>
          <a:bodyPr wrap="none" rtlCol="0">
            <a:spAutoFit/>
          </a:bodyPr>
          <a:lstStyle/>
          <a:p>
            <a:r>
              <a:rPr lang="en-US" dirty="0"/>
              <a:t>P4</a:t>
            </a:r>
          </a:p>
        </p:txBody>
      </p:sp>
      <p:sp>
        <p:nvSpPr>
          <p:cNvPr id="48" name="TextBox 47">
            <a:extLst>
              <a:ext uri="{FF2B5EF4-FFF2-40B4-BE49-F238E27FC236}">
                <a16:creationId xmlns:a16="http://schemas.microsoft.com/office/drawing/2014/main" id="{F2A7C043-70BA-4FC4-86A9-8A7917B56F66}"/>
              </a:ext>
            </a:extLst>
          </p:cNvPr>
          <p:cNvSpPr txBox="1"/>
          <p:nvPr/>
        </p:nvSpPr>
        <p:spPr>
          <a:xfrm>
            <a:off x="8998853" y="6175837"/>
            <a:ext cx="449162" cy="369332"/>
          </a:xfrm>
          <a:prstGeom prst="rect">
            <a:avLst/>
          </a:prstGeom>
          <a:noFill/>
        </p:spPr>
        <p:txBody>
          <a:bodyPr wrap="none" rtlCol="0">
            <a:spAutoFit/>
          </a:bodyPr>
          <a:lstStyle/>
          <a:p>
            <a:r>
              <a:rPr lang="en-US" dirty="0"/>
              <a:t>P1</a:t>
            </a:r>
          </a:p>
        </p:txBody>
      </p:sp>
      <p:sp>
        <p:nvSpPr>
          <p:cNvPr id="49" name="TextBox 48">
            <a:extLst>
              <a:ext uri="{FF2B5EF4-FFF2-40B4-BE49-F238E27FC236}">
                <a16:creationId xmlns:a16="http://schemas.microsoft.com/office/drawing/2014/main" id="{BE7D922E-10E2-4CD3-B251-448C1AD75716}"/>
              </a:ext>
            </a:extLst>
          </p:cNvPr>
          <p:cNvSpPr txBox="1"/>
          <p:nvPr/>
        </p:nvSpPr>
        <p:spPr>
          <a:xfrm>
            <a:off x="9146768" y="4824108"/>
            <a:ext cx="449162" cy="369332"/>
          </a:xfrm>
          <a:prstGeom prst="rect">
            <a:avLst/>
          </a:prstGeom>
          <a:noFill/>
        </p:spPr>
        <p:txBody>
          <a:bodyPr wrap="none" rtlCol="0">
            <a:spAutoFit/>
          </a:bodyPr>
          <a:lstStyle/>
          <a:p>
            <a:r>
              <a:rPr lang="en-US" dirty="0"/>
              <a:t>P2</a:t>
            </a:r>
          </a:p>
        </p:txBody>
      </p:sp>
      <p:cxnSp>
        <p:nvCxnSpPr>
          <p:cNvPr id="50" name="Straight Connector 49">
            <a:extLst>
              <a:ext uri="{FF2B5EF4-FFF2-40B4-BE49-F238E27FC236}">
                <a16:creationId xmlns:a16="http://schemas.microsoft.com/office/drawing/2014/main" id="{1C293B00-DF09-4805-8116-A90CFC0E8DB5}"/>
              </a:ext>
            </a:extLst>
          </p:cNvPr>
          <p:cNvCxnSpPr>
            <a:cxnSpLocks/>
          </p:cNvCxnSpPr>
          <p:nvPr/>
        </p:nvCxnSpPr>
        <p:spPr>
          <a:xfrm flipV="1">
            <a:off x="8942054" y="3874038"/>
            <a:ext cx="1442798" cy="2409013"/>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id="{238BD8FB-A3F0-427D-9738-DBA00083D3CE}"/>
              </a:ext>
            </a:extLst>
          </p:cNvPr>
          <p:cNvCxnSpPr>
            <a:cxnSpLocks/>
            <a:stCxn id="43" idx="2"/>
            <a:endCxn id="43" idx="0"/>
          </p:cNvCxnSpPr>
          <p:nvPr/>
        </p:nvCxnSpPr>
        <p:spPr>
          <a:xfrm flipV="1">
            <a:off x="9293632" y="5141149"/>
            <a:ext cx="0" cy="646331"/>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61515D64-84F5-4DF7-B20E-9835E1191710}"/>
              </a:ext>
            </a:extLst>
          </p:cNvPr>
          <p:cNvCxnSpPr>
            <a:cxnSpLocks/>
            <a:stCxn id="43" idx="0"/>
          </p:cNvCxnSpPr>
          <p:nvPr/>
        </p:nvCxnSpPr>
        <p:spPr>
          <a:xfrm flipV="1">
            <a:off x="9293632" y="4324933"/>
            <a:ext cx="1632115" cy="81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14CF433-9129-4367-AC26-C8FAD1A76B12}"/>
              </a:ext>
            </a:extLst>
          </p:cNvPr>
          <p:cNvCxnSpPr>
            <a:cxnSpLocks/>
          </p:cNvCxnSpPr>
          <p:nvPr/>
        </p:nvCxnSpPr>
        <p:spPr>
          <a:xfrm flipV="1">
            <a:off x="8931485" y="3855652"/>
            <a:ext cx="1435058" cy="2442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991753-2A46-4E0E-AC1E-216CCB118345}"/>
              </a:ext>
            </a:extLst>
          </p:cNvPr>
          <p:cNvCxnSpPr>
            <a:cxnSpLocks/>
          </p:cNvCxnSpPr>
          <p:nvPr/>
        </p:nvCxnSpPr>
        <p:spPr>
          <a:xfrm flipH="1" flipV="1">
            <a:off x="10405631" y="3874038"/>
            <a:ext cx="523282" cy="452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1A7B997-A8E0-4CF9-9F6F-D8B6E3D19FE7}"/>
              </a:ext>
            </a:extLst>
          </p:cNvPr>
          <p:cNvCxnSpPr>
            <a:cxnSpLocks/>
          </p:cNvCxnSpPr>
          <p:nvPr/>
        </p:nvCxnSpPr>
        <p:spPr>
          <a:xfrm flipV="1">
            <a:off x="8942055" y="5149354"/>
            <a:ext cx="319649" cy="1133697"/>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FE93F93D-CE33-41E0-B26F-E8D4EA46D8BF}"/>
              </a:ext>
            </a:extLst>
          </p:cNvPr>
          <p:cNvSpPr/>
          <p:nvPr/>
        </p:nvSpPr>
        <p:spPr>
          <a:xfrm>
            <a:off x="9223147" y="5057105"/>
            <a:ext cx="129540" cy="15641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1F35A316-BC0B-4A9F-8FA6-BDE96325D8AD}"/>
              </a:ext>
            </a:extLst>
          </p:cNvPr>
          <p:cNvSpPr/>
          <p:nvPr/>
        </p:nvSpPr>
        <p:spPr>
          <a:xfrm>
            <a:off x="9223147" y="5692196"/>
            <a:ext cx="129540" cy="1564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4E96FFF4-A9F3-4D5C-A7F4-FA85058B0C47}"/>
              </a:ext>
            </a:extLst>
          </p:cNvPr>
          <p:cNvCxnSpPr>
            <a:cxnSpLocks/>
          </p:cNvCxnSpPr>
          <p:nvPr/>
        </p:nvCxnSpPr>
        <p:spPr>
          <a:xfrm flipH="1">
            <a:off x="8874985" y="5073606"/>
            <a:ext cx="1" cy="71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206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7642194"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Coordinate Orientation</a:t>
            </a:r>
          </a:p>
        </p:txBody>
      </p:sp>
      <p:sp>
        <p:nvSpPr>
          <p:cNvPr id="3" name="Content Placeholder 2"/>
          <p:cNvSpPr>
            <a:spLocks noGrp="1"/>
          </p:cNvSpPr>
          <p:nvPr>
            <p:ph idx="1"/>
          </p:nvPr>
        </p:nvSpPr>
        <p:spPr>
          <a:xfrm>
            <a:off x="872230" y="1739799"/>
            <a:ext cx="10447539" cy="4586438"/>
          </a:xfrm>
        </p:spPr>
        <p:txBody>
          <a:bodyPr>
            <a:normAutofit/>
          </a:bodyPr>
          <a:lstStyle/>
          <a:p>
            <a:r>
              <a:rPr lang="en-US" dirty="0"/>
              <a:t>A graph has four quadrants. I (top right), II (top left), III (bot left), IV (bot right).</a:t>
            </a:r>
          </a:p>
          <a:p>
            <a:r>
              <a:rPr lang="en-US" dirty="0"/>
              <a:t>The centroid of the quad is calculated, thus becoming the origin reference point to decipher where the other points lie.</a:t>
            </a:r>
          </a:p>
          <a:p>
            <a:pPr marL="0" indent="0">
              <a:buNone/>
            </a:pPr>
            <a:r>
              <a:rPr lang="en-US" dirty="0"/>
              <a:t>	(x1 + x2 + x3 + x4) / 4</a:t>
            </a:r>
            <a:br>
              <a:rPr lang="en-US" dirty="0"/>
            </a:br>
            <a:r>
              <a:rPr lang="en-US" dirty="0"/>
              <a:t>	(y1 + y2 + y3 + y4) / 4</a:t>
            </a:r>
            <a:br>
              <a:rPr lang="en-US" dirty="0"/>
            </a:br>
            <a:endParaRPr lang="en-US" dirty="0"/>
          </a:p>
          <a:p>
            <a:r>
              <a:rPr lang="en-US" dirty="0"/>
              <a:t>Once the centroid is calculated, cases </a:t>
            </a:r>
            <a:br>
              <a:rPr lang="en-US" dirty="0"/>
            </a:br>
            <a:r>
              <a:rPr lang="en-US" dirty="0"/>
              <a:t>are used to check:</a:t>
            </a:r>
          </a:p>
          <a:p>
            <a:pPr lvl="1"/>
            <a:r>
              <a:rPr lang="en-US" dirty="0">
                <a:solidFill>
                  <a:schemeClr val="tx2"/>
                </a:solidFill>
              </a:rPr>
              <a:t>To the right and above the centroid (I)</a:t>
            </a:r>
          </a:p>
          <a:p>
            <a:pPr lvl="1"/>
            <a:r>
              <a:rPr lang="en-US" dirty="0">
                <a:solidFill>
                  <a:schemeClr val="accent2"/>
                </a:solidFill>
              </a:rPr>
              <a:t>To the left and above the centroid (II)</a:t>
            </a:r>
          </a:p>
          <a:p>
            <a:pPr lvl="1"/>
            <a:r>
              <a:rPr lang="en-US" dirty="0">
                <a:solidFill>
                  <a:schemeClr val="accent4"/>
                </a:solidFill>
              </a:rPr>
              <a:t>To the left and below the centroid (III)</a:t>
            </a:r>
          </a:p>
          <a:p>
            <a:pPr lvl="1"/>
            <a:r>
              <a:rPr lang="en-US" dirty="0">
                <a:solidFill>
                  <a:schemeClr val="accent6"/>
                </a:solidFill>
              </a:rPr>
              <a:t>To the right and below the centroid (IV)</a:t>
            </a:r>
          </a:p>
          <a:p>
            <a:pPr marL="0" indent="0">
              <a:buNone/>
            </a:pPr>
            <a:endParaRPr lang="en-US" dirty="0"/>
          </a:p>
        </p:txBody>
      </p:sp>
      <p:cxnSp>
        <p:nvCxnSpPr>
          <p:cNvPr id="17" name="Straight Connector 16">
            <a:extLst>
              <a:ext uri="{FF2B5EF4-FFF2-40B4-BE49-F238E27FC236}">
                <a16:creationId xmlns:a16="http://schemas.microsoft.com/office/drawing/2014/main" id="{F15DD091-A476-4E67-B423-A89BFACF6ECA}"/>
              </a:ext>
            </a:extLst>
          </p:cNvPr>
          <p:cNvCxnSpPr/>
          <p:nvPr/>
        </p:nvCxnSpPr>
        <p:spPr>
          <a:xfrm>
            <a:off x="9137469" y="3017520"/>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24F8D3-4BDF-4D2F-B0D0-28B174AD34BB}"/>
              </a:ext>
            </a:extLst>
          </p:cNvPr>
          <p:cNvCxnSpPr/>
          <p:nvPr/>
        </p:nvCxnSpPr>
        <p:spPr>
          <a:xfrm flipH="1">
            <a:off x="7798526" y="4023360"/>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D359DC-0781-4F7A-89A4-7A5585EDBE3B}"/>
              </a:ext>
            </a:extLst>
          </p:cNvPr>
          <p:cNvSpPr txBox="1"/>
          <p:nvPr/>
        </p:nvSpPr>
        <p:spPr>
          <a:xfrm>
            <a:off x="8226335" y="3197273"/>
            <a:ext cx="653143" cy="646331"/>
          </a:xfrm>
          <a:prstGeom prst="rect">
            <a:avLst/>
          </a:prstGeom>
          <a:noFill/>
        </p:spPr>
        <p:txBody>
          <a:bodyPr wrap="square" rtlCol="0">
            <a:spAutoFit/>
          </a:bodyPr>
          <a:lstStyle/>
          <a:p>
            <a:r>
              <a:rPr lang="en-US" sz="3600" dirty="0">
                <a:solidFill>
                  <a:schemeClr val="accent2"/>
                </a:solidFill>
                <a:latin typeface="Bell MT" panose="02020503060305020303" pitchFamily="18" charset="0"/>
              </a:rPr>
              <a:t>II</a:t>
            </a:r>
          </a:p>
        </p:txBody>
      </p:sp>
      <p:sp>
        <p:nvSpPr>
          <p:cNvPr id="20" name="TextBox 19">
            <a:extLst>
              <a:ext uri="{FF2B5EF4-FFF2-40B4-BE49-F238E27FC236}">
                <a16:creationId xmlns:a16="http://schemas.microsoft.com/office/drawing/2014/main" id="{44F50D1E-6053-4945-90A1-06BE3A7317C0}"/>
              </a:ext>
            </a:extLst>
          </p:cNvPr>
          <p:cNvSpPr txBox="1"/>
          <p:nvPr/>
        </p:nvSpPr>
        <p:spPr>
          <a:xfrm>
            <a:off x="9653452" y="3197274"/>
            <a:ext cx="653143" cy="646331"/>
          </a:xfrm>
          <a:prstGeom prst="rect">
            <a:avLst/>
          </a:prstGeom>
          <a:noFill/>
        </p:spPr>
        <p:txBody>
          <a:bodyPr wrap="square" rtlCol="0">
            <a:spAutoFit/>
          </a:bodyPr>
          <a:lstStyle/>
          <a:p>
            <a:r>
              <a:rPr lang="en-US" sz="3600" dirty="0">
                <a:solidFill>
                  <a:schemeClr val="tx2"/>
                </a:solidFill>
                <a:latin typeface="Bell MT" panose="02020503060305020303" pitchFamily="18" charset="0"/>
              </a:rPr>
              <a:t>I</a:t>
            </a:r>
          </a:p>
        </p:txBody>
      </p:sp>
      <p:sp>
        <p:nvSpPr>
          <p:cNvPr id="21" name="TextBox 20">
            <a:extLst>
              <a:ext uri="{FF2B5EF4-FFF2-40B4-BE49-F238E27FC236}">
                <a16:creationId xmlns:a16="http://schemas.microsoft.com/office/drawing/2014/main" id="{C4132E1A-270C-459C-A84B-1F31A2E60345}"/>
              </a:ext>
            </a:extLst>
          </p:cNvPr>
          <p:cNvSpPr txBox="1"/>
          <p:nvPr/>
        </p:nvSpPr>
        <p:spPr>
          <a:xfrm>
            <a:off x="8168938" y="4291426"/>
            <a:ext cx="760911" cy="646331"/>
          </a:xfrm>
          <a:prstGeom prst="rect">
            <a:avLst/>
          </a:prstGeom>
          <a:noFill/>
        </p:spPr>
        <p:txBody>
          <a:bodyPr wrap="square" rtlCol="0">
            <a:spAutoFit/>
          </a:bodyPr>
          <a:lstStyle/>
          <a:p>
            <a:r>
              <a:rPr lang="en-US" sz="3600" dirty="0">
                <a:solidFill>
                  <a:schemeClr val="accent4"/>
                </a:solidFill>
                <a:latin typeface="Bell MT" panose="02020503060305020303" pitchFamily="18" charset="0"/>
              </a:rPr>
              <a:t>III</a:t>
            </a:r>
          </a:p>
        </p:txBody>
      </p:sp>
      <p:sp>
        <p:nvSpPr>
          <p:cNvPr id="22" name="TextBox 21">
            <a:extLst>
              <a:ext uri="{FF2B5EF4-FFF2-40B4-BE49-F238E27FC236}">
                <a16:creationId xmlns:a16="http://schemas.microsoft.com/office/drawing/2014/main" id="{5FFA8FFA-F552-4C37-83BD-F026A404EB07}"/>
              </a:ext>
            </a:extLst>
          </p:cNvPr>
          <p:cNvSpPr txBox="1"/>
          <p:nvPr/>
        </p:nvSpPr>
        <p:spPr>
          <a:xfrm>
            <a:off x="9522035" y="4291425"/>
            <a:ext cx="698861" cy="646331"/>
          </a:xfrm>
          <a:prstGeom prst="rect">
            <a:avLst/>
          </a:prstGeom>
          <a:noFill/>
        </p:spPr>
        <p:txBody>
          <a:bodyPr wrap="square" rtlCol="0">
            <a:spAutoFit/>
          </a:bodyPr>
          <a:lstStyle/>
          <a:p>
            <a:r>
              <a:rPr lang="en-US" sz="3600" dirty="0">
                <a:solidFill>
                  <a:schemeClr val="accent6"/>
                </a:solidFill>
                <a:latin typeface="Bell MT" panose="02020503060305020303" pitchFamily="18" charset="0"/>
              </a:rPr>
              <a:t>IV</a:t>
            </a:r>
          </a:p>
        </p:txBody>
      </p:sp>
      <p:sp>
        <p:nvSpPr>
          <p:cNvPr id="23" name="Oval 22">
            <a:extLst>
              <a:ext uri="{FF2B5EF4-FFF2-40B4-BE49-F238E27FC236}">
                <a16:creationId xmlns:a16="http://schemas.microsoft.com/office/drawing/2014/main" id="{A78ED7A6-FC90-4447-8320-C6BA648556FC}"/>
              </a:ext>
            </a:extLst>
          </p:cNvPr>
          <p:cNvSpPr/>
          <p:nvPr/>
        </p:nvSpPr>
        <p:spPr>
          <a:xfrm>
            <a:off x="9033658" y="3898986"/>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8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7642194"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Coordinate Orientation</a:t>
            </a:r>
          </a:p>
        </p:txBody>
      </p:sp>
      <p:sp>
        <p:nvSpPr>
          <p:cNvPr id="3" name="Content Placeholder 2"/>
          <p:cNvSpPr>
            <a:spLocks noGrp="1"/>
          </p:cNvSpPr>
          <p:nvPr>
            <p:ph idx="1"/>
          </p:nvPr>
        </p:nvSpPr>
        <p:spPr>
          <a:xfrm>
            <a:off x="872230" y="1739799"/>
            <a:ext cx="10447539" cy="4586438"/>
          </a:xfrm>
        </p:spPr>
        <p:txBody>
          <a:bodyPr>
            <a:normAutofit/>
          </a:bodyPr>
          <a:lstStyle/>
          <a:p>
            <a:r>
              <a:rPr lang="en-US" sz="2800" dirty="0"/>
              <a:t>If there exists only one point in each quadrant, then:</a:t>
            </a:r>
            <a:br>
              <a:rPr lang="en-US" sz="2800" dirty="0"/>
            </a:br>
            <a:endParaRPr lang="en-US" sz="2800" dirty="0"/>
          </a:p>
          <a:p>
            <a:pPr lvl="1"/>
            <a:r>
              <a:rPr lang="en-US" sz="2400" dirty="0">
                <a:solidFill>
                  <a:schemeClr val="tx2"/>
                </a:solidFill>
              </a:rPr>
              <a:t>Point in I is P3</a:t>
            </a:r>
          </a:p>
          <a:p>
            <a:pPr lvl="1"/>
            <a:r>
              <a:rPr lang="en-US" sz="2400" dirty="0">
                <a:solidFill>
                  <a:schemeClr val="accent2"/>
                </a:solidFill>
              </a:rPr>
              <a:t>Point in II is P4</a:t>
            </a:r>
          </a:p>
          <a:p>
            <a:pPr lvl="1"/>
            <a:r>
              <a:rPr lang="en-US" sz="2400" dirty="0">
                <a:solidFill>
                  <a:schemeClr val="accent4"/>
                </a:solidFill>
              </a:rPr>
              <a:t>Point in III is P1</a:t>
            </a:r>
          </a:p>
          <a:p>
            <a:pPr lvl="1"/>
            <a:r>
              <a:rPr lang="en-US" sz="2400" dirty="0">
                <a:solidFill>
                  <a:schemeClr val="accent6"/>
                </a:solidFill>
              </a:rPr>
              <a:t>Point in IV is P2</a:t>
            </a:r>
          </a:p>
          <a:p>
            <a:pPr marL="0" indent="0">
              <a:buNone/>
            </a:pPr>
            <a:endParaRPr lang="en-US" dirty="0"/>
          </a:p>
        </p:txBody>
      </p:sp>
      <p:sp>
        <p:nvSpPr>
          <p:cNvPr id="11" name="Rectangle 10">
            <a:extLst>
              <a:ext uri="{FF2B5EF4-FFF2-40B4-BE49-F238E27FC236}">
                <a16:creationId xmlns:a16="http://schemas.microsoft.com/office/drawing/2014/main" id="{C38202F9-E0A3-45A5-8E4F-3CE115DEE01E}"/>
              </a:ext>
            </a:extLst>
          </p:cNvPr>
          <p:cNvSpPr/>
          <p:nvPr/>
        </p:nvSpPr>
        <p:spPr>
          <a:xfrm>
            <a:off x="8001000" y="3197273"/>
            <a:ext cx="2305595" cy="1740483"/>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309AD97-BBD7-4E05-A6CA-E7CDBA30990A}"/>
              </a:ext>
            </a:extLst>
          </p:cNvPr>
          <p:cNvCxnSpPr/>
          <p:nvPr/>
        </p:nvCxnSpPr>
        <p:spPr>
          <a:xfrm>
            <a:off x="9137469" y="3017520"/>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EF4866-BEC9-48AF-9BF2-9E4C03ECAEE9}"/>
              </a:ext>
            </a:extLst>
          </p:cNvPr>
          <p:cNvCxnSpPr/>
          <p:nvPr/>
        </p:nvCxnSpPr>
        <p:spPr>
          <a:xfrm flipH="1">
            <a:off x="7798526" y="4023360"/>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7F657A2-3587-41F3-9DAB-507072AD2751}"/>
              </a:ext>
            </a:extLst>
          </p:cNvPr>
          <p:cNvSpPr txBox="1"/>
          <p:nvPr/>
        </p:nvSpPr>
        <p:spPr>
          <a:xfrm>
            <a:off x="8226335" y="3197273"/>
            <a:ext cx="653143" cy="646331"/>
          </a:xfrm>
          <a:prstGeom prst="rect">
            <a:avLst/>
          </a:prstGeom>
          <a:noFill/>
        </p:spPr>
        <p:txBody>
          <a:bodyPr wrap="square" rtlCol="0">
            <a:spAutoFit/>
          </a:bodyPr>
          <a:lstStyle/>
          <a:p>
            <a:r>
              <a:rPr lang="en-US" sz="3600" dirty="0">
                <a:solidFill>
                  <a:schemeClr val="accent2"/>
                </a:solidFill>
                <a:latin typeface="Bell MT" panose="02020503060305020303" pitchFamily="18" charset="0"/>
              </a:rPr>
              <a:t>II</a:t>
            </a:r>
          </a:p>
        </p:txBody>
      </p:sp>
      <p:sp>
        <p:nvSpPr>
          <p:cNvPr id="15" name="TextBox 14">
            <a:extLst>
              <a:ext uri="{FF2B5EF4-FFF2-40B4-BE49-F238E27FC236}">
                <a16:creationId xmlns:a16="http://schemas.microsoft.com/office/drawing/2014/main" id="{E5227BBE-801B-4140-AA03-49CDB8A68816}"/>
              </a:ext>
            </a:extLst>
          </p:cNvPr>
          <p:cNvSpPr txBox="1"/>
          <p:nvPr/>
        </p:nvSpPr>
        <p:spPr>
          <a:xfrm>
            <a:off x="9653452" y="3197274"/>
            <a:ext cx="653143" cy="646331"/>
          </a:xfrm>
          <a:prstGeom prst="rect">
            <a:avLst/>
          </a:prstGeom>
          <a:noFill/>
        </p:spPr>
        <p:txBody>
          <a:bodyPr wrap="square" rtlCol="0">
            <a:spAutoFit/>
          </a:bodyPr>
          <a:lstStyle/>
          <a:p>
            <a:r>
              <a:rPr lang="en-US" sz="3600" dirty="0">
                <a:solidFill>
                  <a:schemeClr val="tx2"/>
                </a:solidFill>
                <a:latin typeface="Bell MT" panose="02020503060305020303" pitchFamily="18" charset="0"/>
              </a:rPr>
              <a:t>I</a:t>
            </a:r>
          </a:p>
        </p:txBody>
      </p:sp>
      <p:sp>
        <p:nvSpPr>
          <p:cNvPr id="16" name="TextBox 15">
            <a:extLst>
              <a:ext uri="{FF2B5EF4-FFF2-40B4-BE49-F238E27FC236}">
                <a16:creationId xmlns:a16="http://schemas.microsoft.com/office/drawing/2014/main" id="{596190D2-85C3-470F-8DE0-A29F8BDB5962}"/>
              </a:ext>
            </a:extLst>
          </p:cNvPr>
          <p:cNvSpPr txBox="1"/>
          <p:nvPr/>
        </p:nvSpPr>
        <p:spPr>
          <a:xfrm>
            <a:off x="8168938" y="4291426"/>
            <a:ext cx="760911" cy="646331"/>
          </a:xfrm>
          <a:prstGeom prst="rect">
            <a:avLst/>
          </a:prstGeom>
          <a:noFill/>
        </p:spPr>
        <p:txBody>
          <a:bodyPr wrap="square" rtlCol="0">
            <a:spAutoFit/>
          </a:bodyPr>
          <a:lstStyle/>
          <a:p>
            <a:r>
              <a:rPr lang="en-US" sz="3600" dirty="0">
                <a:solidFill>
                  <a:schemeClr val="accent4"/>
                </a:solidFill>
                <a:latin typeface="Bell MT" panose="02020503060305020303" pitchFamily="18" charset="0"/>
              </a:rPr>
              <a:t>III</a:t>
            </a:r>
          </a:p>
        </p:txBody>
      </p:sp>
      <p:sp>
        <p:nvSpPr>
          <p:cNvPr id="24" name="TextBox 23">
            <a:extLst>
              <a:ext uri="{FF2B5EF4-FFF2-40B4-BE49-F238E27FC236}">
                <a16:creationId xmlns:a16="http://schemas.microsoft.com/office/drawing/2014/main" id="{366709D7-497F-4005-84B8-BDF5AADFCF2A}"/>
              </a:ext>
            </a:extLst>
          </p:cNvPr>
          <p:cNvSpPr txBox="1"/>
          <p:nvPr/>
        </p:nvSpPr>
        <p:spPr>
          <a:xfrm>
            <a:off x="9522035" y="4291425"/>
            <a:ext cx="698861" cy="646331"/>
          </a:xfrm>
          <a:prstGeom prst="rect">
            <a:avLst/>
          </a:prstGeom>
          <a:noFill/>
        </p:spPr>
        <p:txBody>
          <a:bodyPr wrap="square" rtlCol="0">
            <a:spAutoFit/>
          </a:bodyPr>
          <a:lstStyle/>
          <a:p>
            <a:r>
              <a:rPr lang="en-US" sz="3600" dirty="0">
                <a:solidFill>
                  <a:schemeClr val="accent6"/>
                </a:solidFill>
                <a:latin typeface="Bell MT" panose="02020503060305020303" pitchFamily="18" charset="0"/>
              </a:rPr>
              <a:t>IV</a:t>
            </a:r>
          </a:p>
        </p:txBody>
      </p:sp>
      <p:sp>
        <p:nvSpPr>
          <p:cNvPr id="25" name="Oval 24">
            <a:extLst>
              <a:ext uri="{FF2B5EF4-FFF2-40B4-BE49-F238E27FC236}">
                <a16:creationId xmlns:a16="http://schemas.microsoft.com/office/drawing/2014/main" id="{F1D28137-3BF8-4F5C-8E34-1A7B05B798BD}"/>
              </a:ext>
            </a:extLst>
          </p:cNvPr>
          <p:cNvSpPr/>
          <p:nvPr/>
        </p:nvSpPr>
        <p:spPr>
          <a:xfrm>
            <a:off x="9033658" y="3898986"/>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06AE4E7-8E35-49A7-811F-086378259922}"/>
              </a:ext>
            </a:extLst>
          </p:cNvPr>
          <p:cNvSpPr txBox="1"/>
          <p:nvPr/>
        </p:nvSpPr>
        <p:spPr>
          <a:xfrm>
            <a:off x="10340005" y="2835367"/>
            <a:ext cx="449162" cy="369332"/>
          </a:xfrm>
          <a:prstGeom prst="rect">
            <a:avLst/>
          </a:prstGeom>
          <a:noFill/>
        </p:spPr>
        <p:txBody>
          <a:bodyPr wrap="none" rtlCol="0">
            <a:spAutoFit/>
          </a:bodyPr>
          <a:lstStyle/>
          <a:p>
            <a:r>
              <a:rPr lang="en-US" dirty="0"/>
              <a:t>P3</a:t>
            </a:r>
          </a:p>
        </p:txBody>
      </p:sp>
      <p:sp>
        <p:nvSpPr>
          <p:cNvPr id="27" name="TextBox 26">
            <a:extLst>
              <a:ext uri="{FF2B5EF4-FFF2-40B4-BE49-F238E27FC236}">
                <a16:creationId xmlns:a16="http://schemas.microsoft.com/office/drawing/2014/main" id="{BACE8505-9F16-4C02-A8B3-91FB11E7B8E3}"/>
              </a:ext>
            </a:extLst>
          </p:cNvPr>
          <p:cNvSpPr txBox="1"/>
          <p:nvPr/>
        </p:nvSpPr>
        <p:spPr>
          <a:xfrm>
            <a:off x="7573945" y="2840281"/>
            <a:ext cx="449162" cy="369332"/>
          </a:xfrm>
          <a:prstGeom prst="rect">
            <a:avLst/>
          </a:prstGeom>
          <a:noFill/>
        </p:spPr>
        <p:txBody>
          <a:bodyPr wrap="none" rtlCol="0">
            <a:spAutoFit/>
          </a:bodyPr>
          <a:lstStyle/>
          <a:p>
            <a:r>
              <a:rPr lang="en-US" dirty="0"/>
              <a:t>P4</a:t>
            </a:r>
          </a:p>
        </p:txBody>
      </p:sp>
      <p:sp>
        <p:nvSpPr>
          <p:cNvPr id="28" name="TextBox 27">
            <a:extLst>
              <a:ext uri="{FF2B5EF4-FFF2-40B4-BE49-F238E27FC236}">
                <a16:creationId xmlns:a16="http://schemas.microsoft.com/office/drawing/2014/main" id="{C669C1FA-A01C-45B0-9B2F-72780539D7DF}"/>
              </a:ext>
            </a:extLst>
          </p:cNvPr>
          <p:cNvSpPr txBox="1"/>
          <p:nvPr/>
        </p:nvSpPr>
        <p:spPr>
          <a:xfrm>
            <a:off x="7606602" y="4925416"/>
            <a:ext cx="449162" cy="369332"/>
          </a:xfrm>
          <a:prstGeom prst="rect">
            <a:avLst/>
          </a:prstGeom>
          <a:noFill/>
        </p:spPr>
        <p:txBody>
          <a:bodyPr wrap="none" rtlCol="0">
            <a:spAutoFit/>
          </a:bodyPr>
          <a:lstStyle/>
          <a:p>
            <a:r>
              <a:rPr lang="en-US" dirty="0"/>
              <a:t>P1</a:t>
            </a:r>
          </a:p>
        </p:txBody>
      </p:sp>
      <p:sp>
        <p:nvSpPr>
          <p:cNvPr id="29" name="TextBox 28">
            <a:extLst>
              <a:ext uri="{FF2B5EF4-FFF2-40B4-BE49-F238E27FC236}">
                <a16:creationId xmlns:a16="http://schemas.microsoft.com/office/drawing/2014/main" id="{4A0EE000-1993-4A84-819F-D6E588B806C0}"/>
              </a:ext>
            </a:extLst>
          </p:cNvPr>
          <p:cNvSpPr txBox="1"/>
          <p:nvPr/>
        </p:nvSpPr>
        <p:spPr>
          <a:xfrm>
            <a:off x="10340005" y="4910802"/>
            <a:ext cx="449162" cy="369332"/>
          </a:xfrm>
          <a:prstGeom prst="rect">
            <a:avLst/>
          </a:prstGeom>
          <a:noFill/>
        </p:spPr>
        <p:txBody>
          <a:bodyPr wrap="none" rtlCol="0">
            <a:spAutoFit/>
          </a:bodyPr>
          <a:lstStyle/>
          <a:p>
            <a:r>
              <a:rPr lang="en-US" dirty="0"/>
              <a:t>P2</a:t>
            </a:r>
          </a:p>
        </p:txBody>
      </p:sp>
    </p:spTree>
    <p:extLst>
      <p:ext uri="{BB962C8B-B14F-4D97-AF65-F5344CB8AC3E}">
        <p14:creationId xmlns:p14="http://schemas.microsoft.com/office/powerpoint/2010/main" val="2738624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7642194"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Coordinate Orientation</a:t>
            </a:r>
          </a:p>
        </p:txBody>
      </p:sp>
      <p:sp>
        <p:nvSpPr>
          <p:cNvPr id="3" name="Content Placeholder 2"/>
          <p:cNvSpPr>
            <a:spLocks noGrp="1"/>
          </p:cNvSpPr>
          <p:nvPr>
            <p:ph idx="1"/>
          </p:nvPr>
        </p:nvSpPr>
        <p:spPr>
          <a:xfrm>
            <a:off x="872230" y="1739799"/>
            <a:ext cx="10447539" cy="4586438"/>
          </a:xfrm>
        </p:spPr>
        <p:txBody>
          <a:bodyPr>
            <a:normAutofit/>
          </a:bodyPr>
          <a:lstStyle/>
          <a:p>
            <a:r>
              <a:rPr lang="en-US" sz="2000" dirty="0"/>
              <a:t>This is not always the case, however, because </a:t>
            </a:r>
            <a:r>
              <a:rPr lang="en-US" sz="2000" dirty="0">
                <a:solidFill>
                  <a:schemeClr val="accent2"/>
                </a:solidFill>
              </a:rPr>
              <a:t>two points could exist in one quadrant, while the other two are in other quadrants</a:t>
            </a:r>
            <a:r>
              <a:rPr lang="en-US" sz="2000" dirty="0"/>
              <a:t>. </a:t>
            </a:r>
            <a:r>
              <a:rPr lang="en-US" sz="2000" dirty="0">
                <a:solidFill>
                  <a:schemeClr val="accent5"/>
                </a:solidFill>
              </a:rPr>
              <a:t>One quadrant might even hold three points!</a:t>
            </a:r>
          </a:p>
          <a:p>
            <a:r>
              <a:rPr lang="en-US" sz="2000" dirty="0"/>
              <a:t>Variations include:</a:t>
            </a:r>
          </a:p>
          <a:p>
            <a:pPr marL="0" indent="0">
              <a:buNone/>
            </a:pPr>
            <a:endParaRPr lang="en-US" dirty="0"/>
          </a:p>
        </p:txBody>
      </p:sp>
      <p:sp>
        <p:nvSpPr>
          <p:cNvPr id="17" name="Rectangle 16">
            <a:extLst>
              <a:ext uri="{FF2B5EF4-FFF2-40B4-BE49-F238E27FC236}">
                <a16:creationId xmlns:a16="http://schemas.microsoft.com/office/drawing/2014/main" id="{839C9689-4602-4252-8BBE-005D5DBE8560}"/>
              </a:ext>
            </a:extLst>
          </p:cNvPr>
          <p:cNvSpPr/>
          <p:nvPr/>
        </p:nvSpPr>
        <p:spPr>
          <a:xfrm rot="18956359">
            <a:off x="1281816" y="4377380"/>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6C5E090-ACC8-464E-95E1-B919B2E12767}"/>
              </a:ext>
            </a:extLst>
          </p:cNvPr>
          <p:cNvCxnSpPr/>
          <p:nvPr/>
        </p:nvCxnSpPr>
        <p:spPr>
          <a:xfrm>
            <a:off x="2515934" y="3683003"/>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C6E52A-7760-42B3-B1C2-02E796AB9BEB}"/>
              </a:ext>
            </a:extLst>
          </p:cNvPr>
          <p:cNvCxnSpPr/>
          <p:nvPr/>
        </p:nvCxnSpPr>
        <p:spPr>
          <a:xfrm flipH="1">
            <a:off x="1176991" y="4688843"/>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1D0EA2A-73B4-4B5D-995C-16258B494FA0}"/>
              </a:ext>
            </a:extLst>
          </p:cNvPr>
          <p:cNvSpPr txBox="1"/>
          <p:nvPr/>
        </p:nvSpPr>
        <p:spPr>
          <a:xfrm>
            <a:off x="1604800" y="3862756"/>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21" name="TextBox 20">
            <a:extLst>
              <a:ext uri="{FF2B5EF4-FFF2-40B4-BE49-F238E27FC236}">
                <a16:creationId xmlns:a16="http://schemas.microsoft.com/office/drawing/2014/main" id="{19AAC5FF-30DD-461D-9559-5CCB6197DC84}"/>
              </a:ext>
            </a:extLst>
          </p:cNvPr>
          <p:cNvSpPr txBox="1"/>
          <p:nvPr/>
        </p:nvSpPr>
        <p:spPr>
          <a:xfrm>
            <a:off x="3031917" y="3862757"/>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22" name="TextBox 21">
            <a:extLst>
              <a:ext uri="{FF2B5EF4-FFF2-40B4-BE49-F238E27FC236}">
                <a16:creationId xmlns:a16="http://schemas.microsoft.com/office/drawing/2014/main" id="{103E907D-0FC8-4879-9311-F4194CF5B7BB}"/>
              </a:ext>
            </a:extLst>
          </p:cNvPr>
          <p:cNvSpPr txBox="1"/>
          <p:nvPr/>
        </p:nvSpPr>
        <p:spPr>
          <a:xfrm>
            <a:off x="1547403" y="4956909"/>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23" name="TextBox 22">
            <a:extLst>
              <a:ext uri="{FF2B5EF4-FFF2-40B4-BE49-F238E27FC236}">
                <a16:creationId xmlns:a16="http://schemas.microsoft.com/office/drawing/2014/main" id="{BBE82977-FDE5-4CFB-B2BF-C33A95BE6516}"/>
              </a:ext>
            </a:extLst>
          </p:cNvPr>
          <p:cNvSpPr txBox="1"/>
          <p:nvPr/>
        </p:nvSpPr>
        <p:spPr>
          <a:xfrm>
            <a:off x="2900500" y="4956908"/>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30" name="Oval 29">
            <a:extLst>
              <a:ext uri="{FF2B5EF4-FFF2-40B4-BE49-F238E27FC236}">
                <a16:creationId xmlns:a16="http://schemas.microsoft.com/office/drawing/2014/main" id="{5695B738-DFAF-4281-B2DF-170084238F8F}"/>
              </a:ext>
            </a:extLst>
          </p:cNvPr>
          <p:cNvSpPr/>
          <p:nvPr/>
        </p:nvSpPr>
        <p:spPr>
          <a:xfrm>
            <a:off x="2412123" y="4564469"/>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3755A60-F645-4C61-80EA-E1EF5367D1BA}"/>
              </a:ext>
            </a:extLst>
          </p:cNvPr>
          <p:cNvSpPr txBox="1"/>
          <p:nvPr/>
        </p:nvSpPr>
        <p:spPr>
          <a:xfrm>
            <a:off x="3792613" y="4001255"/>
            <a:ext cx="449162" cy="369332"/>
          </a:xfrm>
          <a:prstGeom prst="rect">
            <a:avLst/>
          </a:prstGeom>
          <a:noFill/>
        </p:spPr>
        <p:txBody>
          <a:bodyPr wrap="none" rtlCol="0">
            <a:spAutoFit/>
          </a:bodyPr>
          <a:lstStyle/>
          <a:p>
            <a:r>
              <a:rPr lang="en-US" dirty="0">
                <a:solidFill>
                  <a:schemeClr val="accent1"/>
                </a:solidFill>
              </a:rPr>
              <a:t>P3</a:t>
            </a:r>
          </a:p>
        </p:txBody>
      </p:sp>
      <p:sp>
        <p:nvSpPr>
          <p:cNvPr id="32" name="TextBox 31">
            <a:extLst>
              <a:ext uri="{FF2B5EF4-FFF2-40B4-BE49-F238E27FC236}">
                <a16:creationId xmlns:a16="http://schemas.microsoft.com/office/drawing/2014/main" id="{DD74D010-E514-45CB-80FE-C6E5E0C4FA8A}"/>
              </a:ext>
            </a:extLst>
          </p:cNvPr>
          <p:cNvSpPr txBox="1"/>
          <p:nvPr/>
        </p:nvSpPr>
        <p:spPr>
          <a:xfrm>
            <a:off x="2675919" y="3273996"/>
            <a:ext cx="449162" cy="369332"/>
          </a:xfrm>
          <a:prstGeom prst="rect">
            <a:avLst/>
          </a:prstGeom>
          <a:noFill/>
        </p:spPr>
        <p:txBody>
          <a:bodyPr wrap="none" rtlCol="0">
            <a:spAutoFit/>
          </a:bodyPr>
          <a:lstStyle/>
          <a:p>
            <a:r>
              <a:rPr lang="en-US" dirty="0">
                <a:solidFill>
                  <a:schemeClr val="accent1"/>
                </a:solidFill>
              </a:rPr>
              <a:t>P4</a:t>
            </a:r>
          </a:p>
        </p:txBody>
      </p:sp>
      <p:sp>
        <p:nvSpPr>
          <p:cNvPr id="33" name="TextBox 32">
            <a:extLst>
              <a:ext uri="{FF2B5EF4-FFF2-40B4-BE49-F238E27FC236}">
                <a16:creationId xmlns:a16="http://schemas.microsoft.com/office/drawing/2014/main" id="{8A575776-0482-4AC3-9E35-B73601D85505}"/>
              </a:ext>
            </a:extLst>
          </p:cNvPr>
          <p:cNvSpPr txBox="1"/>
          <p:nvPr/>
        </p:nvSpPr>
        <p:spPr>
          <a:xfrm>
            <a:off x="804268" y="5041382"/>
            <a:ext cx="449162" cy="369332"/>
          </a:xfrm>
          <a:prstGeom prst="rect">
            <a:avLst/>
          </a:prstGeom>
          <a:noFill/>
        </p:spPr>
        <p:txBody>
          <a:bodyPr wrap="none" rtlCol="0">
            <a:spAutoFit/>
          </a:bodyPr>
          <a:lstStyle/>
          <a:p>
            <a:r>
              <a:rPr lang="en-US" dirty="0">
                <a:solidFill>
                  <a:schemeClr val="accent4"/>
                </a:solidFill>
              </a:rPr>
              <a:t>P1</a:t>
            </a:r>
          </a:p>
        </p:txBody>
      </p:sp>
      <p:sp>
        <p:nvSpPr>
          <p:cNvPr id="34" name="TextBox 33">
            <a:extLst>
              <a:ext uri="{FF2B5EF4-FFF2-40B4-BE49-F238E27FC236}">
                <a16:creationId xmlns:a16="http://schemas.microsoft.com/office/drawing/2014/main" id="{92F14EBC-83AB-4B8E-8D9C-964B05225963}"/>
              </a:ext>
            </a:extLst>
          </p:cNvPr>
          <p:cNvSpPr txBox="1"/>
          <p:nvPr/>
        </p:nvSpPr>
        <p:spPr>
          <a:xfrm>
            <a:off x="1927987" y="5956905"/>
            <a:ext cx="449162" cy="369332"/>
          </a:xfrm>
          <a:prstGeom prst="rect">
            <a:avLst/>
          </a:prstGeom>
          <a:noFill/>
        </p:spPr>
        <p:txBody>
          <a:bodyPr wrap="none" rtlCol="0">
            <a:spAutoFit/>
          </a:bodyPr>
          <a:lstStyle/>
          <a:p>
            <a:r>
              <a:rPr lang="en-US" dirty="0">
                <a:solidFill>
                  <a:schemeClr val="accent4"/>
                </a:solidFill>
              </a:rPr>
              <a:t>P2</a:t>
            </a:r>
          </a:p>
        </p:txBody>
      </p:sp>
      <p:cxnSp>
        <p:nvCxnSpPr>
          <p:cNvPr id="35" name="Straight Connector 34">
            <a:extLst>
              <a:ext uri="{FF2B5EF4-FFF2-40B4-BE49-F238E27FC236}">
                <a16:creationId xmlns:a16="http://schemas.microsoft.com/office/drawing/2014/main" id="{2CECC6E1-029E-493C-8BB8-334508663F2C}"/>
              </a:ext>
            </a:extLst>
          </p:cNvPr>
          <p:cNvCxnSpPr/>
          <p:nvPr/>
        </p:nvCxnSpPr>
        <p:spPr>
          <a:xfrm>
            <a:off x="6243006" y="3718572"/>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206818A-CACB-4BC1-A9C8-FD916B7C0F2B}"/>
              </a:ext>
            </a:extLst>
          </p:cNvPr>
          <p:cNvCxnSpPr/>
          <p:nvPr/>
        </p:nvCxnSpPr>
        <p:spPr>
          <a:xfrm flipH="1">
            <a:off x="4904063" y="4724412"/>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549E773-3C3B-436D-9BC5-59C13E2F41B9}"/>
              </a:ext>
            </a:extLst>
          </p:cNvPr>
          <p:cNvSpPr txBox="1"/>
          <p:nvPr/>
        </p:nvSpPr>
        <p:spPr>
          <a:xfrm>
            <a:off x="5331872" y="3898325"/>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38" name="TextBox 37">
            <a:extLst>
              <a:ext uri="{FF2B5EF4-FFF2-40B4-BE49-F238E27FC236}">
                <a16:creationId xmlns:a16="http://schemas.microsoft.com/office/drawing/2014/main" id="{856E7748-71C5-4A61-A5D3-039A509B4126}"/>
              </a:ext>
            </a:extLst>
          </p:cNvPr>
          <p:cNvSpPr txBox="1"/>
          <p:nvPr/>
        </p:nvSpPr>
        <p:spPr>
          <a:xfrm>
            <a:off x="6758989" y="3898326"/>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39" name="TextBox 38">
            <a:extLst>
              <a:ext uri="{FF2B5EF4-FFF2-40B4-BE49-F238E27FC236}">
                <a16:creationId xmlns:a16="http://schemas.microsoft.com/office/drawing/2014/main" id="{8BC8F416-84C9-4249-9DE7-05EE499581A9}"/>
              </a:ext>
            </a:extLst>
          </p:cNvPr>
          <p:cNvSpPr txBox="1"/>
          <p:nvPr/>
        </p:nvSpPr>
        <p:spPr>
          <a:xfrm>
            <a:off x="5274475" y="4992478"/>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40" name="TextBox 39">
            <a:extLst>
              <a:ext uri="{FF2B5EF4-FFF2-40B4-BE49-F238E27FC236}">
                <a16:creationId xmlns:a16="http://schemas.microsoft.com/office/drawing/2014/main" id="{7FDF3CE3-654C-4866-86F9-D5E66B2C1F5A}"/>
              </a:ext>
            </a:extLst>
          </p:cNvPr>
          <p:cNvSpPr txBox="1"/>
          <p:nvPr/>
        </p:nvSpPr>
        <p:spPr>
          <a:xfrm>
            <a:off x="6627572" y="4992477"/>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41" name="Oval 40">
            <a:extLst>
              <a:ext uri="{FF2B5EF4-FFF2-40B4-BE49-F238E27FC236}">
                <a16:creationId xmlns:a16="http://schemas.microsoft.com/office/drawing/2014/main" id="{7D5C835D-0071-4EFE-AD76-91FFA9CA2897}"/>
              </a:ext>
            </a:extLst>
          </p:cNvPr>
          <p:cNvSpPr/>
          <p:nvPr/>
        </p:nvSpPr>
        <p:spPr>
          <a:xfrm>
            <a:off x="6139195" y="4600038"/>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819E9A0-601E-49B3-BCC6-2C159831942B}"/>
              </a:ext>
            </a:extLst>
          </p:cNvPr>
          <p:cNvSpPr txBox="1"/>
          <p:nvPr/>
        </p:nvSpPr>
        <p:spPr>
          <a:xfrm>
            <a:off x="7053262" y="3564030"/>
            <a:ext cx="449162" cy="369332"/>
          </a:xfrm>
          <a:prstGeom prst="rect">
            <a:avLst/>
          </a:prstGeom>
          <a:noFill/>
        </p:spPr>
        <p:txBody>
          <a:bodyPr wrap="none" rtlCol="0">
            <a:spAutoFit/>
          </a:bodyPr>
          <a:lstStyle/>
          <a:p>
            <a:r>
              <a:rPr lang="en-US" dirty="0">
                <a:solidFill>
                  <a:schemeClr val="accent1"/>
                </a:solidFill>
              </a:rPr>
              <a:t>P3</a:t>
            </a:r>
          </a:p>
        </p:txBody>
      </p:sp>
      <p:sp>
        <p:nvSpPr>
          <p:cNvPr id="43" name="TextBox 42">
            <a:extLst>
              <a:ext uri="{FF2B5EF4-FFF2-40B4-BE49-F238E27FC236}">
                <a16:creationId xmlns:a16="http://schemas.microsoft.com/office/drawing/2014/main" id="{02E960E9-2ACA-46FD-BDEF-669998660261}"/>
              </a:ext>
            </a:extLst>
          </p:cNvPr>
          <p:cNvSpPr txBox="1"/>
          <p:nvPr/>
        </p:nvSpPr>
        <p:spPr>
          <a:xfrm>
            <a:off x="4778087" y="4784728"/>
            <a:ext cx="449162" cy="369332"/>
          </a:xfrm>
          <a:prstGeom prst="rect">
            <a:avLst/>
          </a:prstGeom>
          <a:noFill/>
        </p:spPr>
        <p:txBody>
          <a:bodyPr wrap="none" rtlCol="0">
            <a:spAutoFit/>
          </a:bodyPr>
          <a:lstStyle/>
          <a:p>
            <a:r>
              <a:rPr lang="en-US" dirty="0">
                <a:solidFill>
                  <a:schemeClr val="accent4"/>
                </a:solidFill>
              </a:rPr>
              <a:t>P4</a:t>
            </a:r>
          </a:p>
        </p:txBody>
      </p:sp>
      <p:sp>
        <p:nvSpPr>
          <p:cNvPr id="44" name="TextBox 43">
            <a:extLst>
              <a:ext uri="{FF2B5EF4-FFF2-40B4-BE49-F238E27FC236}">
                <a16:creationId xmlns:a16="http://schemas.microsoft.com/office/drawing/2014/main" id="{8347687B-E2EB-4095-8649-B72A2FCAB3B2}"/>
              </a:ext>
            </a:extLst>
          </p:cNvPr>
          <p:cNvSpPr txBox="1"/>
          <p:nvPr/>
        </p:nvSpPr>
        <p:spPr>
          <a:xfrm>
            <a:off x="5864935" y="5313858"/>
            <a:ext cx="449162" cy="369332"/>
          </a:xfrm>
          <a:prstGeom prst="rect">
            <a:avLst/>
          </a:prstGeom>
          <a:noFill/>
        </p:spPr>
        <p:txBody>
          <a:bodyPr wrap="none" rtlCol="0">
            <a:spAutoFit/>
          </a:bodyPr>
          <a:lstStyle/>
          <a:p>
            <a:r>
              <a:rPr lang="en-US" dirty="0">
                <a:solidFill>
                  <a:schemeClr val="accent4"/>
                </a:solidFill>
              </a:rPr>
              <a:t>P1</a:t>
            </a:r>
          </a:p>
        </p:txBody>
      </p:sp>
      <p:sp>
        <p:nvSpPr>
          <p:cNvPr id="45" name="TextBox 44">
            <a:extLst>
              <a:ext uri="{FF2B5EF4-FFF2-40B4-BE49-F238E27FC236}">
                <a16:creationId xmlns:a16="http://schemas.microsoft.com/office/drawing/2014/main" id="{35F3FBCE-60C9-441D-A4AD-20435F42EB8D}"/>
              </a:ext>
            </a:extLst>
          </p:cNvPr>
          <p:cNvSpPr txBox="1"/>
          <p:nvPr/>
        </p:nvSpPr>
        <p:spPr>
          <a:xfrm>
            <a:off x="6630697" y="4814614"/>
            <a:ext cx="449162" cy="369332"/>
          </a:xfrm>
          <a:prstGeom prst="rect">
            <a:avLst/>
          </a:prstGeom>
          <a:noFill/>
        </p:spPr>
        <p:txBody>
          <a:bodyPr wrap="none" rtlCol="0">
            <a:spAutoFit/>
          </a:bodyPr>
          <a:lstStyle/>
          <a:p>
            <a:r>
              <a:rPr lang="en-US" dirty="0">
                <a:solidFill>
                  <a:schemeClr val="accent6"/>
                </a:solidFill>
              </a:rPr>
              <a:t>P2</a:t>
            </a:r>
          </a:p>
        </p:txBody>
      </p:sp>
      <p:cxnSp>
        <p:nvCxnSpPr>
          <p:cNvPr id="46" name="Straight Connector 45">
            <a:extLst>
              <a:ext uri="{FF2B5EF4-FFF2-40B4-BE49-F238E27FC236}">
                <a16:creationId xmlns:a16="http://schemas.microsoft.com/office/drawing/2014/main" id="{2A14E144-76A5-45E5-A079-4C26BE704FB4}"/>
              </a:ext>
            </a:extLst>
          </p:cNvPr>
          <p:cNvCxnSpPr/>
          <p:nvPr/>
        </p:nvCxnSpPr>
        <p:spPr>
          <a:xfrm flipV="1">
            <a:off x="5274475" y="3748696"/>
            <a:ext cx="1811085" cy="12437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6F38BD6-4BD4-4C52-B2C6-6E8476343A37}"/>
              </a:ext>
            </a:extLst>
          </p:cNvPr>
          <p:cNvCxnSpPr/>
          <p:nvPr/>
        </p:nvCxnSpPr>
        <p:spPr>
          <a:xfrm flipH="1">
            <a:off x="6551368" y="3748696"/>
            <a:ext cx="534193" cy="132825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805C15-F0B8-4811-96B5-5C4EF444D83F}"/>
              </a:ext>
            </a:extLst>
          </p:cNvPr>
          <p:cNvCxnSpPr>
            <a:endCxn id="39" idx="3"/>
          </p:cNvCxnSpPr>
          <p:nvPr/>
        </p:nvCxnSpPr>
        <p:spPr>
          <a:xfrm flipH="1">
            <a:off x="6035386" y="5076951"/>
            <a:ext cx="515982" cy="2386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771231-12F6-4324-873A-EE12262FB94D}"/>
              </a:ext>
            </a:extLst>
          </p:cNvPr>
          <p:cNvCxnSpPr>
            <a:endCxn id="39" idx="3"/>
          </p:cNvCxnSpPr>
          <p:nvPr/>
        </p:nvCxnSpPr>
        <p:spPr>
          <a:xfrm>
            <a:off x="5274475" y="4992477"/>
            <a:ext cx="760911" cy="3231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87DAAE5-BE11-4DA5-BCB5-EE34E3086EFE}"/>
              </a:ext>
            </a:extLst>
          </p:cNvPr>
          <p:cNvCxnSpPr/>
          <p:nvPr/>
        </p:nvCxnSpPr>
        <p:spPr>
          <a:xfrm>
            <a:off x="9763990" y="3683003"/>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324052C-6A94-4263-81E7-B81AA1C5ED33}"/>
              </a:ext>
            </a:extLst>
          </p:cNvPr>
          <p:cNvCxnSpPr/>
          <p:nvPr/>
        </p:nvCxnSpPr>
        <p:spPr>
          <a:xfrm flipH="1">
            <a:off x="8425047" y="4688843"/>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FD8FB1F-02AC-4D37-AF39-AA797534976D}"/>
              </a:ext>
            </a:extLst>
          </p:cNvPr>
          <p:cNvSpPr txBox="1"/>
          <p:nvPr/>
        </p:nvSpPr>
        <p:spPr>
          <a:xfrm>
            <a:off x="8852856" y="3862756"/>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53" name="TextBox 52">
            <a:extLst>
              <a:ext uri="{FF2B5EF4-FFF2-40B4-BE49-F238E27FC236}">
                <a16:creationId xmlns:a16="http://schemas.microsoft.com/office/drawing/2014/main" id="{3BE7AB43-CA2C-4E35-9782-EB016A23739D}"/>
              </a:ext>
            </a:extLst>
          </p:cNvPr>
          <p:cNvSpPr txBox="1"/>
          <p:nvPr/>
        </p:nvSpPr>
        <p:spPr>
          <a:xfrm>
            <a:off x="10279973" y="3862757"/>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54" name="TextBox 53">
            <a:extLst>
              <a:ext uri="{FF2B5EF4-FFF2-40B4-BE49-F238E27FC236}">
                <a16:creationId xmlns:a16="http://schemas.microsoft.com/office/drawing/2014/main" id="{8E6604B8-6DA1-4118-AF0E-EFC829688E8E}"/>
              </a:ext>
            </a:extLst>
          </p:cNvPr>
          <p:cNvSpPr txBox="1"/>
          <p:nvPr/>
        </p:nvSpPr>
        <p:spPr>
          <a:xfrm>
            <a:off x="8795459" y="4956909"/>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55" name="TextBox 54">
            <a:extLst>
              <a:ext uri="{FF2B5EF4-FFF2-40B4-BE49-F238E27FC236}">
                <a16:creationId xmlns:a16="http://schemas.microsoft.com/office/drawing/2014/main" id="{26E760B4-0A7C-4FA7-A0A3-3017CC6F8F9D}"/>
              </a:ext>
            </a:extLst>
          </p:cNvPr>
          <p:cNvSpPr txBox="1"/>
          <p:nvPr/>
        </p:nvSpPr>
        <p:spPr>
          <a:xfrm>
            <a:off x="10148556" y="4956908"/>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56" name="Oval 55">
            <a:extLst>
              <a:ext uri="{FF2B5EF4-FFF2-40B4-BE49-F238E27FC236}">
                <a16:creationId xmlns:a16="http://schemas.microsoft.com/office/drawing/2014/main" id="{8BCA1A12-CFC5-4A21-BE84-6A574ECC3F7B}"/>
              </a:ext>
            </a:extLst>
          </p:cNvPr>
          <p:cNvSpPr/>
          <p:nvPr/>
        </p:nvSpPr>
        <p:spPr>
          <a:xfrm>
            <a:off x="9660179" y="4564469"/>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622BF73A-837E-47CE-AC5D-B06CF4F667AF}"/>
              </a:ext>
            </a:extLst>
          </p:cNvPr>
          <p:cNvSpPr txBox="1"/>
          <p:nvPr/>
        </p:nvSpPr>
        <p:spPr>
          <a:xfrm>
            <a:off x="10870607" y="3307211"/>
            <a:ext cx="449162" cy="369332"/>
          </a:xfrm>
          <a:prstGeom prst="rect">
            <a:avLst/>
          </a:prstGeom>
          <a:noFill/>
        </p:spPr>
        <p:txBody>
          <a:bodyPr wrap="none" rtlCol="0">
            <a:spAutoFit/>
          </a:bodyPr>
          <a:lstStyle/>
          <a:p>
            <a:r>
              <a:rPr lang="en-US" dirty="0">
                <a:solidFill>
                  <a:schemeClr val="accent1"/>
                </a:solidFill>
              </a:rPr>
              <a:t>P3</a:t>
            </a:r>
          </a:p>
        </p:txBody>
      </p:sp>
      <p:sp>
        <p:nvSpPr>
          <p:cNvPr id="58" name="TextBox 57">
            <a:extLst>
              <a:ext uri="{FF2B5EF4-FFF2-40B4-BE49-F238E27FC236}">
                <a16:creationId xmlns:a16="http://schemas.microsoft.com/office/drawing/2014/main" id="{44DEF954-FC4E-4CE8-9E88-802F83652F7E}"/>
              </a:ext>
            </a:extLst>
          </p:cNvPr>
          <p:cNvSpPr txBox="1"/>
          <p:nvPr/>
        </p:nvSpPr>
        <p:spPr>
          <a:xfrm>
            <a:off x="8340095" y="5747958"/>
            <a:ext cx="449162" cy="369332"/>
          </a:xfrm>
          <a:prstGeom prst="rect">
            <a:avLst/>
          </a:prstGeom>
          <a:noFill/>
        </p:spPr>
        <p:txBody>
          <a:bodyPr wrap="none" rtlCol="0">
            <a:spAutoFit/>
          </a:bodyPr>
          <a:lstStyle/>
          <a:p>
            <a:r>
              <a:rPr lang="en-US" dirty="0">
                <a:solidFill>
                  <a:schemeClr val="accent4"/>
                </a:solidFill>
              </a:rPr>
              <a:t>P1</a:t>
            </a:r>
          </a:p>
        </p:txBody>
      </p:sp>
      <p:sp>
        <p:nvSpPr>
          <p:cNvPr id="59" name="TextBox 58">
            <a:extLst>
              <a:ext uri="{FF2B5EF4-FFF2-40B4-BE49-F238E27FC236}">
                <a16:creationId xmlns:a16="http://schemas.microsoft.com/office/drawing/2014/main" id="{1A8D4423-F194-4F8D-95C3-EFFCF593CE52}"/>
              </a:ext>
            </a:extLst>
          </p:cNvPr>
          <p:cNvSpPr txBox="1"/>
          <p:nvPr/>
        </p:nvSpPr>
        <p:spPr>
          <a:xfrm>
            <a:off x="9306604" y="5635445"/>
            <a:ext cx="449162" cy="369332"/>
          </a:xfrm>
          <a:prstGeom prst="rect">
            <a:avLst/>
          </a:prstGeom>
          <a:noFill/>
        </p:spPr>
        <p:txBody>
          <a:bodyPr wrap="none" rtlCol="0">
            <a:spAutoFit/>
          </a:bodyPr>
          <a:lstStyle/>
          <a:p>
            <a:r>
              <a:rPr lang="en-US" dirty="0">
                <a:solidFill>
                  <a:schemeClr val="accent4"/>
                </a:solidFill>
              </a:rPr>
              <a:t>P2</a:t>
            </a:r>
          </a:p>
        </p:txBody>
      </p:sp>
      <p:sp>
        <p:nvSpPr>
          <p:cNvPr id="60" name="TextBox 59">
            <a:extLst>
              <a:ext uri="{FF2B5EF4-FFF2-40B4-BE49-F238E27FC236}">
                <a16:creationId xmlns:a16="http://schemas.microsoft.com/office/drawing/2014/main" id="{2D75B89A-E4DF-483E-93D1-AF70B00BB9E3}"/>
              </a:ext>
            </a:extLst>
          </p:cNvPr>
          <p:cNvSpPr txBox="1"/>
          <p:nvPr/>
        </p:nvSpPr>
        <p:spPr>
          <a:xfrm>
            <a:off x="8313999" y="4764047"/>
            <a:ext cx="449162" cy="369332"/>
          </a:xfrm>
          <a:prstGeom prst="rect">
            <a:avLst/>
          </a:prstGeom>
          <a:noFill/>
        </p:spPr>
        <p:txBody>
          <a:bodyPr wrap="none" rtlCol="0">
            <a:spAutoFit/>
          </a:bodyPr>
          <a:lstStyle/>
          <a:p>
            <a:r>
              <a:rPr lang="en-US" dirty="0">
                <a:solidFill>
                  <a:schemeClr val="accent4"/>
                </a:solidFill>
              </a:rPr>
              <a:t>P4</a:t>
            </a:r>
          </a:p>
        </p:txBody>
      </p:sp>
      <p:cxnSp>
        <p:nvCxnSpPr>
          <p:cNvPr id="61" name="Straight Connector 60">
            <a:extLst>
              <a:ext uri="{FF2B5EF4-FFF2-40B4-BE49-F238E27FC236}">
                <a16:creationId xmlns:a16="http://schemas.microsoft.com/office/drawing/2014/main" id="{C6E7E42A-7F07-469C-87CA-F66898590294}"/>
              </a:ext>
            </a:extLst>
          </p:cNvPr>
          <p:cNvCxnSpPr/>
          <p:nvPr/>
        </p:nvCxnSpPr>
        <p:spPr>
          <a:xfrm flipH="1">
            <a:off x="8628275" y="4956908"/>
            <a:ext cx="167184" cy="726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7BDC90-95E4-42EE-A902-9C4FDB9FE86D}"/>
              </a:ext>
            </a:extLst>
          </p:cNvPr>
          <p:cNvCxnSpPr/>
          <p:nvPr/>
        </p:nvCxnSpPr>
        <p:spPr>
          <a:xfrm flipV="1">
            <a:off x="8628275" y="5603239"/>
            <a:ext cx="877724" cy="79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CC4A0C-AA3E-430E-9144-F5197B4B9CD2}"/>
              </a:ext>
            </a:extLst>
          </p:cNvPr>
          <p:cNvCxnSpPr/>
          <p:nvPr/>
        </p:nvCxnSpPr>
        <p:spPr>
          <a:xfrm flipV="1">
            <a:off x="8795459" y="3564030"/>
            <a:ext cx="2022819" cy="1428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C83BFCD-66A6-4690-A304-69BC7BA82F2C}"/>
              </a:ext>
            </a:extLst>
          </p:cNvPr>
          <p:cNvCxnSpPr/>
          <p:nvPr/>
        </p:nvCxnSpPr>
        <p:spPr>
          <a:xfrm flipV="1">
            <a:off x="9505999" y="3564030"/>
            <a:ext cx="1312279" cy="203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9EFCF5-3F05-4527-A0A4-0372978546CB}"/>
              </a:ext>
            </a:extLst>
          </p:cNvPr>
          <p:cNvCxnSpPr/>
          <p:nvPr/>
        </p:nvCxnSpPr>
        <p:spPr>
          <a:xfrm flipH="1">
            <a:off x="545284" y="2239861"/>
            <a:ext cx="46978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DFCEFCF1-9311-4A01-A4CA-404355C495A3}"/>
              </a:ext>
            </a:extLst>
          </p:cNvPr>
          <p:cNvCxnSpPr>
            <a:cxnSpLocks/>
          </p:cNvCxnSpPr>
          <p:nvPr/>
        </p:nvCxnSpPr>
        <p:spPr>
          <a:xfrm>
            <a:off x="545284" y="2239861"/>
            <a:ext cx="0" cy="1921078"/>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B446A78D-CE34-4873-88ED-CC783E5A2CB1}"/>
              </a:ext>
            </a:extLst>
          </p:cNvPr>
          <p:cNvCxnSpPr/>
          <p:nvPr/>
        </p:nvCxnSpPr>
        <p:spPr>
          <a:xfrm>
            <a:off x="545284" y="4160939"/>
            <a:ext cx="70814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B3F6A3B0-A322-4C40-9D70-6A6D803BFB89}"/>
              </a:ext>
            </a:extLst>
          </p:cNvPr>
          <p:cNvCxnSpPr/>
          <p:nvPr/>
        </p:nvCxnSpPr>
        <p:spPr>
          <a:xfrm>
            <a:off x="10279973" y="2424418"/>
            <a:ext cx="0" cy="113961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6079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counterclockwise transparent">
            <a:extLst>
              <a:ext uri="{FF2B5EF4-FFF2-40B4-BE49-F238E27FC236}">
                <a16:creationId xmlns:a16="http://schemas.microsoft.com/office/drawing/2014/main" id="{1797E6C0-1F0B-4166-92D9-1FBDD91C85AB}"/>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3946589">
            <a:off x="8609486" y="578241"/>
            <a:ext cx="2651142" cy="25141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74342" y="416584"/>
            <a:ext cx="7642194"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Coordinate Orientation</a:t>
            </a:r>
          </a:p>
        </p:txBody>
      </p:sp>
      <p:sp>
        <p:nvSpPr>
          <p:cNvPr id="3" name="Content Placeholder 2"/>
          <p:cNvSpPr>
            <a:spLocks noGrp="1"/>
          </p:cNvSpPr>
          <p:nvPr>
            <p:ph idx="1"/>
          </p:nvPr>
        </p:nvSpPr>
        <p:spPr>
          <a:xfrm>
            <a:off x="649649" y="1667232"/>
            <a:ext cx="10447539" cy="4774184"/>
          </a:xfrm>
        </p:spPr>
        <p:txBody>
          <a:bodyPr>
            <a:normAutofit fontScale="92500" lnSpcReduction="10000"/>
          </a:bodyPr>
          <a:lstStyle/>
          <a:p>
            <a:r>
              <a:rPr lang="en-US" dirty="0"/>
              <a:t>As a result, multiple cases need to be checked.</a:t>
            </a:r>
          </a:p>
          <a:p>
            <a:r>
              <a:rPr lang="en-US" dirty="0"/>
              <a:t>Four sub sections of if statements are used, each for </a:t>
            </a:r>
            <a:br>
              <a:rPr lang="en-US" dirty="0"/>
            </a:br>
            <a:r>
              <a:rPr lang="en-US" dirty="0"/>
              <a:t>the four quadrants.</a:t>
            </a:r>
          </a:p>
          <a:p>
            <a:r>
              <a:rPr lang="en-US" dirty="0"/>
              <a:t>Start by checking the bottom left most quadrant (III aka p1vals) and</a:t>
            </a:r>
            <a:br>
              <a:rPr lang="en-US" dirty="0"/>
            </a:br>
            <a:r>
              <a:rPr lang="en-US" dirty="0"/>
              <a:t>work your way around </a:t>
            </a:r>
            <a:r>
              <a:rPr lang="en-US" dirty="0">
                <a:solidFill>
                  <a:schemeClr val="accent6"/>
                </a:solidFill>
              </a:rPr>
              <a:t>COUNTER CLOCKWISE</a:t>
            </a:r>
            <a:r>
              <a:rPr lang="en-US" dirty="0"/>
              <a:t>.</a:t>
            </a:r>
            <a:br>
              <a:rPr lang="en-US" dirty="0"/>
            </a:br>
            <a:endParaRPr lang="en-US" dirty="0"/>
          </a:p>
          <a:p>
            <a:pPr marL="342900" indent="-342900">
              <a:buFont typeface="+mj-lt"/>
              <a:buAutoNum type="arabicPeriod"/>
            </a:pPr>
            <a:r>
              <a:rPr lang="en-US" dirty="0">
                <a:solidFill>
                  <a:schemeClr val="accent1"/>
                </a:solidFill>
              </a:rPr>
              <a:t>Check to see if there are three points in this quadrant (two quadrants missing). </a:t>
            </a:r>
          </a:p>
          <a:p>
            <a:pPr lvl="1"/>
            <a:r>
              <a:rPr lang="en-US" dirty="0"/>
              <a:t>If so, you will save these points in an </a:t>
            </a:r>
            <a:r>
              <a:rPr lang="en-US" dirty="0" err="1"/>
              <a:t>ArrayList</a:t>
            </a:r>
            <a:r>
              <a:rPr lang="en-US" dirty="0"/>
              <a:t>, set a Boolean to indicate there are three points, continue counter clockwise to find the lone point, set that as it’s respective quadrant’s point (previous slide), and then later decipher the correct order of the three points using the line method described later.</a:t>
            </a:r>
          </a:p>
          <a:p>
            <a:pPr marL="342900" indent="-342900">
              <a:buFont typeface="+mj-lt"/>
              <a:buAutoNum type="arabicPeriod"/>
            </a:pPr>
            <a:r>
              <a:rPr lang="en-US" dirty="0">
                <a:solidFill>
                  <a:schemeClr val="accent2"/>
                </a:solidFill>
              </a:rPr>
              <a:t>Check to see if there are two points in this quadrant. </a:t>
            </a:r>
          </a:p>
          <a:p>
            <a:pPr lvl="1"/>
            <a:r>
              <a:rPr lang="en-US" dirty="0"/>
              <a:t>If so, decipher what other quadrants are missing points.</a:t>
            </a:r>
          </a:p>
          <a:p>
            <a:pPr lvl="2"/>
            <a:r>
              <a:rPr lang="en-US" dirty="0"/>
              <a:t>After this step, you can decipher which of the two points is which in the current quadrant. For example, if Quadrant III were populated with two points, they are either P1 and P4 OR P1 and P2. (Adjacent quadrants)</a:t>
            </a:r>
          </a:p>
          <a:p>
            <a:pPr lvl="2"/>
            <a:r>
              <a:rPr lang="en-US" dirty="0"/>
              <a:t>You need to check if there are two points in the opposite quadrant. If so, follow with the line method described later.</a:t>
            </a:r>
          </a:p>
          <a:p>
            <a:pPr marL="342900" indent="-342900">
              <a:buFont typeface="+mj-lt"/>
              <a:buAutoNum type="arabicPeriod"/>
            </a:pPr>
            <a:r>
              <a:rPr lang="en-US" dirty="0">
                <a:solidFill>
                  <a:schemeClr val="accent4"/>
                </a:solidFill>
              </a:rPr>
              <a:t>Check to see if there is only one point in this quadrant. If so, the point is that respective quadrant's point (see previous slide).</a:t>
            </a:r>
          </a:p>
          <a:p>
            <a:pPr marL="0" indent="0">
              <a:buNone/>
            </a:pPr>
            <a:endParaRPr lang="en-US" dirty="0"/>
          </a:p>
        </p:txBody>
      </p:sp>
      <p:sp>
        <p:nvSpPr>
          <p:cNvPr id="17" name="Rectangle 16">
            <a:extLst>
              <a:ext uri="{FF2B5EF4-FFF2-40B4-BE49-F238E27FC236}">
                <a16:creationId xmlns:a16="http://schemas.microsoft.com/office/drawing/2014/main" id="{839C9689-4602-4252-8BBE-005D5DBE8560}"/>
              </a:ext>
            </a:extLst>
          </p:cNvPr>
          <p:cNvSpPr/>
          <p:nvPr/>
        </p:nvSpPr>
        <p:spPr>
          <a:xfrm rot="18956359">
            <a:off x="8779643" y="1480143"/>
            <a:ext cx="2468236" cy="845473"/>
          </a:xfrm>
          <a:prstGeom prst="rect">
            <a:avLst/>
          </a:prstGeom>
          <a:noFill/>
          <a:ln>
            <a:solidFill>
              <a:schemeClr val="tx2"/>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6C5E090-ACC8-464E-95E1-B919B2E12767}"/>
              </a:ext>
            </a:extLst>
          </p:cNvPr>
          <p:cNvCxnSpPr/>
          <p:nvPr/>
        </p:nvCxnSpPr>
        <p:spPr>
          <a:xfrm>
            <a:off x="10013761" y="785766"/>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C6E52A-7760-42B3-B1C2-02E796AB9BEB}"/>
              </a:ext>
            </a:extLst>
          </p:cNvPr>
          <p:cNvCxnSpPr/>
          <p:nvPr/>
        </p:nvCxnSpPr>
        <p:spPr>
          <a:xfrm flipH="1">
            <a:off x="8674818" y="1791606"/>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1D0EA2A-73B4-4B5D-995C-16258B494FA0}"/>
              </a:ext>
            </a:extLst>
          </p:cNvPr>
          <p:cNvSpPr txBox="1"/>
          <p:nvPr/>
        </p:nvSpPr>
        <p:spPr>
          <a:xfrm>
            <a:off x="9102627" y="965519"/>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21" name="TextBox 20">
            <a:extLst>
              <a:ext uri="{FF2B5EF4-FFF2-40B4-BE49-F238E27FC236}">
                <a16:creationId xmlns:a16="http://schemas.microsoft.com/office/drawing/2014/main" id="{19AAC5FF-30DD-461D-9559-5CCB6197DC84}"/>
              </a:ext>
            </a:extLst>
          </p:cNvPr>
          <p:cNvSpPr txBox="1"/>
          <p:nvPr/>
        </p:nvSpPr>
        <p:spPr>
          <a:xfrm>
            <a:off x="10529744" y="965520"/>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22" name="TextBox 21">
            <a:extLst>
              <a:ext uri="{FF2B5EF4-FFF2-40B4-BE49-F238E27FC236}">
                <a16:creationId xmlns:a16="http://schemas.microsoft.com/office/drawing/2014/main" id="{103E907D-0FC8-4879-9311-F4194CF5B7BB}"/>
              </a:ext>
            </a:extLst>
          </p:cNvPr>
          <p:cNvSpPr txBox="1"/>
          <p:nvPr/>
        </p:nvSpPr>
        <p:spPr>
          <a:xfrm>
            <a:off x="9045230" y="2059672"/>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23" name="TextBox 22">
            <a:extLst>
              <a:ext uri="{FF2B5EF4-FFF2-40B4-BE49-F238E27FC236}">
                <a16:creationId xmlns:a16="http://schemas.microsoft.com/office/drawing/2014/main" id="{BBE82977-FDE5-4CFB-B2BF-C33A95BE6516}"/>
              </a:ext>
            </a:extLst>
          </p:cNvPr>
          <p:cNvSpPr txBox="1"/>
          <p:nvPr/>
        </p:nvSpPr>
        <p:spPr>
          <a:xfrm>
            <a:off x="10398327" y="2059671"/>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30" name="Oval 29">
            <a:extLst>
              <a:ext uri="{FF2B5EF4-FFF2-40B4-BE49-F238E27FC236}">
                <a16:creationId xmlns:a16="http://schemas.microsoft.com/office/drawing/2014/main" id="{5695B738-DFAF-4281-B2DF-170084238F8F}"/>
              </a:ext>
            </a:extLst>
          </p:cNvPr>
          <p:cNvSpPr/>
          <p:nvPr/>
        </p:nvSpPr>
        <p:spPr>
          <a:xfrm>
            <a:off x="9909950" y="1667232"/>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3755A60-F645-4C61-80EA-E1EF5367D1BA}"/>
              </a:ext>
            </a:extLst>
          </p:cNvPr>
          <p:cNvSpPr txBox="1"/>
          <p:nvPr/>
        </p:nvSpPr>
        <p:spPr>
          <a:xfrm>
            <a:off x="11290440" y="1104018"/>
            <a:ext cx="449162" cy="369332"/>
          </a:xfrm>
          <a:prstGeom prst="rect">
            <a:avLst/>
          </a:prstGeom>
          <a:noFill/>
        </p:spPr>
        <p:txBody>
          <a:bodyPr wrap="none" rtlCol="0">
            <a:spAutoFit/>
          </a:bodyPr>
          <a:lstStyle/>
          <a:p>
            <a:r>
              <a:rPr lang="en-US" dirty="0"/>
              <a:t>P3</a:t>
            </a:r>
          </a:p>
        </p:txBody>
      </p:sp>
      <p:sp>
        <p:nvSpPr>
          <p:cNvPr id="32" name="TextBox 31">
            <a:extLst>
              <a:ext uri="{FF2B5EF4-FFF2-40B4-BE49-F238E27FC236}">
                <a16:creationId xmlns:a16="http://schemas.microsoft.com/office/drawing/2014/main" id="{DD74D010-E514-45CB-80FE-C6E5E0C4FA8A}"/>
              </a:ext>
            </a:extLst>
          </p:cNvPr>
          <p:cNvSpPr txBox="1"/>
          <p:nvPr/>
        </p:nvSpPr>
        <p:spPr>
          <a:xfrm>
            <a:off x="10173746" y="376759"/>
            <a:ext cx="449162" cy="369332"/>
          </a:xfrm>
          <a:prstGeom prst="rect">
            <a:avLst/>
          </a:prstGeom>
          <a:noFill/>
        </p:spPr>
        <p:txBody>
          <a:bodyPr wrap="none" rtlCol="0">
            <a:spAutoFit/>
          </a:bodyPr>
          <a:lstStyle/>
          <a:p>
            <a:r>
              <a:rPr lang="en-US" dirty="0"/>
              <a:t>P4</a:t>
            </a:r>
          </a:p>
        </p:txBody>
      </p:sp>
      <p:sp>
        <p:nvSpPr>
          <p:cNvPr id="33" name="TextBox 32">
            <a:extLst>
              <a:ext uri="{FF2B5EF4-FFF2-40B4-BE49-F238E27FC236}">
                <a16:creationId xmlns:a16="http://schemas.microsoft.com/office/drawing/2014/main" id="{8A575776-0482-4AC3-9E35-B73601D85505}"/>
              </a:ext>
            </a:extLst>
          </p:cNvPr>
          <p:cNvSpPr txBox="1"/>
          <p:nvPr/>
        </p:nvSpPr>
        <p:spPr>
          <a:xfrm>
            <a:off x="8302095" y="2144145"/>
            <a:ext cx="449162" cy="369332"/>
          </a:xfrm>
          <a:prstGeom prst="rect">
            <a:avLst/>
          </a:prstGeom>
          <a:noFill/>
        </p:spPr>
        <p:txBody>
          <a:bodyPr wrap="none" rtlCol="0">
            <a:spAutoFit/>
          </a:bodyPr>
          <a:lstStyle/>
          <a:p>
            <a:r>
              <a:rPr lang="en-US" dirty="0"/>
              <a:t>P1</a:t>
            </a:r>
          </a:p>
        </p:txBody>
      </p:sp>
      <p:sp>
        <p:nvSpPr>
          <p:cNvPr id="34" name="TextBox 33">
            <a:extLst>
              <a:ext uri="{FF2B5EF4-FFF2-40B4-BE49-F238E27FC236}">
                <a16:creationId xmlns:a16="http://schemas.microsoft.com/office/drawing/2014/main" id="{92F14EBC-83AB-4B8E-8D9C-964B05225963}"/>
              </a:ext>
            </a:extLst>
          </p:cNvPr>
          <p:cNvSpPr txBox="1"/>
          <p:nvPr/>
        </p:nvSpPr>
        <p:spPr>
          <a:xfrm>
            <a:off x="9425814" y="3059668"/>
            <a:ext cx="449162" cy="369332"/>
          </a:xfrm>
          <a:prstGeom prst="rect">
            <a:avLst/>
          </a:prstGeom>
          <a:noFill/>
        </p:spPr>
        <p:txBody>
          <a:bodyPr wrap="none" rtlCol="0">
            <a:spAutoFit/>
          </a:bodyPr>
          <a:lstStyle/>
          <a:p>
            <a:r>
              <a:rPr lang="en-US" dirty="0"/>
              <a:t>P2</a:t>
            </a:r>
          </a:p>
        </p:txBody>
      </p:sp>
    </p:spTree>
    <p:extLst>
      <p:ext uri="{BB962C8B-B14F-4D97-AF65-F5344CB8AC3E}">
        <p14:creationId xmlns:p14="http://schemas.microsoft.com/office/powerpoint/2010/main" val="334863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3911411"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Assumptions</a:t>
            </a:r>
          </a:p>
        </p:txBody>
      </p:sp>
      <p:sp>
        <p:nvSpPr>
          <p:cNvPr id="3" name="Content Placeholder 2"/>
          <p:cNvSpPr>
            <a:spLocks noGrp="1"/>
          </p:cNvSpPr>
          <p:nvPr>
            <p:ph idx="1"/>
          </p:nvPr>
        </p:nvSpPr>
        <p:spPr>
          <a:xfrm>
            <a:off x="649649" y="1532059"/>
            <a:ext cx="10447539" cy="1767732"/>
          </a:xfrm>
        </p:spPr>
        <p:txBody>
          <a:bodyPr>
            <a:normAutofit lnSpcReduction="10000"/>
          </a:bodyPr>
          <a:lstStyle/>
          <a:p>
            <a:r>
              <a:rPr lang="en-US" dirty="0"/>
              <a:t>Four points are used at all times</a:t>
            </a:r>
          </a:p>
          <a:p>
            <a:r>
              <a:rPr lang="en-US" dirty="0"/>
              <a:t>Not concave, but convex</a:t>
            </a:r>
          </a:p>
          <a:p>
            <a:r>
              <a:rPr lang="en-US" dirty="0"/>
              <a:t>Not three or four collinear points</a:t>
            </a:r>
          </a:p>
          <a:p>
            <a:pPr lvl="1"/>
            <a:r>
              <a:rPr lang="en-US" dirty="0"/>
              <a:t>Three would be a triangle, four would be a line</a:t>
            </a:r>
          </a:p>
          <a:p>
            <a:r>
              <a:rPr lang="en-US" dirty="0"/>
              <a:t>No points are overlapping / have both the same x and y value</a:t>
            </a:r>
          </a:p>
          <a:p>
            <a:pPr marL="0" indent="0">
              <a:buNone/>
            </a:pPr>
            <a:endParaRPr lang="en-US" dirty="0"/>
          </a:p>
        </p:txBody>
      </p:sp>
      <p:sp>
        <p:nvSpPr>
          <p:cNvPr id="24" name="Title 1">
            <a:extLst>
              <a:ext uri="{FF2B5EF4-FFF2-40B4-BE49-F238E27FC236}">
                <a16:creationId xmlns:a16="http://schemas.microsoft.com/office/drawing/2014/main" id="{7A3B79A8-EC3D-43C4-AD05-68DFF42C2148}"/>
              </a:ext>
            </a:extLst>
          </p:cNvPr>
          <p:cNvSpPr txBox="1">
            <a:spLocks/>
          </p:cNvSpPr>
          <p:nvPr/>
        </p:nvSpPr>
        <p:spPr>
          <a:xfrm>
            <a:off x="374341" y="3472636"/>
            <a:ext cx="5970800" cy="972549"/>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lang="en-US" sz="4800" kern="1200" cap="none" spc="0" baseline="0" dirty="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Features / Capabilities</a:t>
            </a:r>
          </a:p>
        </p:txBody>
      </p:sp>
      <p:sp>
        <p:nvSpPr>
          <p:cNvPr id="25" name="Content Placeholder 2">
            <a:extLst>
              <a:ext uri="{FF2B5EF4-FFF2-40B4-BE49-F238E27FC236}">
                <a16:creationId xmlns:a16="http://schemas.microsoft.com/office/drawing/2014/main" id="{14E60CC5-B570-4A25-AC12-6F52DDDA8A71}"/>
              </a:ext>
            </a:extLst>
          </p:cNvPr>
          <p:cNvSpPr txBox="1">
            <a:spLocks/>
          </p:cNvSpPr>
          <p:nvPr/>
        </p:nvSpPr>
        <p:spPr>
          <a:xfrm>
            <a:off x="649649" y="4616812"/>
            <a:ext cx="10447539" cy="1767732"/>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Order input does not matter / line method works with arbitrary points</a:t>
            </a:r>
          </a:p>
          <a:p>
            <a:pPr lvl="1"/>
            <a:r>
              <a:rPr lang="en-US" dirty="0"/>
              <a:t>Allows for both clockwise and counterclockwise</a:t>
            </a:r>
          </a:p>
          <a:p>
            <a:r>
              <a:rPr lang="en-US" dirty="0"/>
              <a:t>Corrects “crossed” quads, which has lines that intersect</a:t>
            </a:r>
            <a:br>
              <a:rPr lang="en-US" dirty="0"/>
            </a:br>
            <a:endParaRPr lang="en-US" dirty="0"/>
          </a:p>
          <a:p>
            <a:r>
              <a:rPr lang="en-US" dirty="0"/>
              <a:t>Works with points that are the same x or y value as the centroid</a:t>
            </a:r>
          </a:p>
        </p:txBody>
      </p:sp>
      <p:pic>
        <p:nvPicPr>
          <p:cNvPr id="4" name="Picture 3">
            <a:extLst>
              <a:ext uri="{FF2B5EF4-FFF2-40B4-BE49-F238E27FC236}">
                <a16:creationId xmlns:a16="http://schemas.microsoft.com/office/drawing/2014/main" id="{183011A9-52A3-4910-B444-95802C845D61}"/>
              </a:ext>
            </a:extLst>
          </p:cNvPr>
          <p:cNvPicPr>
            <a:picLocks noChangeAspect="1"/>
          </p:cNvPicPr>
          <p:nvPr/>
        </p:nvPicPr>
        <p:blipFill>
          <a:blip r:embed="rId2">
            <a:duotone>
              <a:schemeClr val="accent1">
                <a:shade val="45000"/>
                <a:satMod val="135000"/>
              </a:schemeClr>
              <a:prstClr val="white"/>
            </a:duotone>
          </a:blip>
          <a:stretch>
            <a:fillRect/>
          </a:stretch>
        </p:blipFill>
        <p:spPr>
          <a:xfrm>
            <a:off x="9311658" y="3679444"/>
            <a:ext cx="1933575" cy="27051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6" name="Content Placeholder 2">
            <a:extLst>
              <a:ext uri="{FF2B5EF4-FFF2-40B4-BE49-F238E27FC236}">
                <a16:creationId xmlns:a16="http://schemas.microsoft.com/office/drawing/2014/main" id="{99BAF585-5EA7-4017-BA4C-2597CDB5404A}"/>
              </a:ext>
            </a:extLst>
          </p:cNvPr>
          <p:cNvSpPr txBox="1">
            <a:spLocks/>
          </p:cNvSpPr>
          <p:nvPr/>
        </p:nvSpPr>
        <p:spPr>
          <a:xfrm>
            <a:off x="10272800" y="206297"/>
            <a:ext cx="1122544" cy="35334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dirty="0">
                <a:solidFill>
                  <a:schemeClr val="accent1"/>
                </a:solidFill>
              </a:rPr>
              <a:t>Crossed</a:t>
            </a:r>
          </a:p>
        </p:txBody>
      </p:sp>
      <p:sp>
        <p:nvSpPr>
          <p:cNvPr id="27" name="Content Placeholder 2">
            <a:extLst>
              <a:ext uri="{FF2B5EF4-FFF2-40B4-BE49-F238E27FC236}">
                <a16:creationId xmlns:a16="http://schemas.microsoft.com/office/drawing/2014/main" id="{35C9BC49-BB71-4596-9C5A-912F289E473A}"/>
              </a:ext>
            </a:extLst>
          </p:cNvPr>
          <p:cNvSpPr txBox="1">
            <a:spLocks/>
          </p:cNvSpPr>
          <p:nvPr/>
        </p:nvSpPr>
        <p:spPr>
          <a:xfrm>
            <a:off x="8180411" y="206296"/>
            <a:ext cx="1273688" cy="35334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dirty="0">
                <a:solidFill>
                  <a:schemeClr val="accent1"/>
                </a:solidFill>
              </a:rPr>
              <a:t>Concave</a:t>
            </a:r>
          </a:p>
        </p:txBody>
      </p:sp>
      <p:pic>
        <p:nvPicPr>
          <p:cNvPr id="6" name="Picture 5">
            <a:extLst>
              <a:ext uri="{FF2B5EF4-FFF2-40B4-BE49-F238E27FC236}">
                <a16:creationId xmlns:a16="http://schemas.microsoft.com/office/drawing/2014/main" id="{309F93C8-5C57-411C-8C3C-0B211B529E6C}"/>
              </a:ext>
            </a:extLst>
          </p:cNvPr>
          <p:cNvPicPr>
            <a:picLocks noChangeAspect="1"/>
          </p:cNvPicPr>
          <p:nvPr/>
        </p:nvPicPr>
        <p:blipFill>
          <a:blip r:embed="rId3"/>
          <a:stretch>
            <a:fillRect/>
          </a:stretch>
        </p:blipFill>
        <p:spPr>
          <a:xfrm>
            <a:off x="7898674" y="559644"/>
            <a:ext cx="3986716" cy="20703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8" name="Content Placeholder 2">
            <a:extLst>
              <a:ext uri="{FF2B5EF4-FFF2-40B4-BE49-F238E27FC236}">
                <a16:creationId xmlns:a16="http://schemas.microsoft.com/office/drawing/2014/main" id="{C96C8B04-0338-4EBA-B1B8-CA87575DB27B}"/>
              </a:ext>
            </a:extLst>
          </p:cNvPr>
          <p:cNvSpPr txBox="1">
            <a:spLocks/>
          </p:cNvSpPr>
          <p:nvPr/>
        </p:nvSpPr>
        <p:spPr>
          <a:xfrm>
            <a:off x="8905556" y="3204863"/>
            <a:ext cx="2743328" cy="353347"/>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solidFill>
                  <a:schemeClr val="accent1"/>
                </a:solidFill>
              </a:rPr>
              <a:t>Same X &amp; Y as Centroid</a:t>
            </a:r>
          </a:p>
        </p:txBody>
      </p:sp>
    </p:spTree>
    <p:extLst>
      <p:ext uri="{BB962C8B-B14F-4D97-AF65-F5344CB8AC3E}">
        <p14:creationId xmlns:p14="http://schemas.microsoft.com/office/powerpoint/2010/main" val="199252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2" y="416584"/>
            <a:ext cx="6517778"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Line Method, 3 Points</a:t>
            </a:r>
          </a:p>
        </p:txBody>
      </p:sp>
      <p:sp>
        <p:nvSpPr>
          <p:cNvPr id="3" name="Content Placeholder 2"/>
          <p:cNvSpPr>
            <a:spLocks noGrp="1"/>
          </p:cNvSpPr>
          <p:nvPr>
            <p:ph idx="1"/>
          </p:nvPr>
        </p:nvSpPr>
        <p:spPr>
          <a:xfrm>
            <a:off x="649649" y="1667232"/>
            <a:ext cx="10932751" cy="4774184"/>
          </a:xfrm>
        </p:spPr>
        <p:txBody>
          <a:bodyPr>
            <a:normAutofit/>
          </a:bodyPr>
          <a:lstStyle/>
          <a:p>
            <a:pPr marL="0" indent="0">
              <a:buNone/>
            </a:pPr>
            <a:r>
              <a:rPr lang="en-US" dirty="0"/>
              <a:t>For three points in one quadrant, one in other:</a:t>
            </a:r>
          </a:p>
          <a:p>
            <a:pPr marL="0" indent="0">
              <a:buNone/>
            </a:pPr>
            <a:r>
              <a:rPr lang="en-US" dirty="0"/>
              <a:t>Once all of the main four if statements (one for each quadrant) are finished, four separate if statements check to see if there are three points in a given quadrant using the set Boolean.</a:t>
            </a:r>
          </a:p>
          <a:p>
            <a:pPr marL="0" indent="0">
              <a:buNone/>
            </a:pPr>
            <a:r>
              <a:rPr lang="en-US" dirty="0"/>
              <a:t>If </a:t>
            </a:r>
            <a:r>
              <a:rPr lang="en-US" b="1" dirty="0">
                <a:solidFill>
                  <a:schemeClr val="accent5"/>
                </a:solidFill>
              </a:rPr>
              <a:t>true</a:t>
            </a:r>
            <a:r>
              <a:rPr lang="en-US" dirty="0"/>
              <a:t> for any quadrant, a line is calculated from the lone point (which will be deciphered by this point) to one of the three points using the </a:t>
            </a:r>
            <a:r>
              <a:rPr lang="en-US" b="1" dirty="0">
                <a:solidFill>
                  <a:schemeClr val="accent1"/>
                </a:solidFill>
              </a:rPr>
              <a:t>y</a:t>
            </a:r>
            <a:r>
              <a:rPr lang="en-US" b="1" dirty="0">
                <a:solidFill>
                  <a:schemeClr val="accent3"/>
                </a:solidFill>
              </a:rPr>
              <a:t> </a:t>
            </a:r>
            <a:r>
              <a:rPr lang="en-US" b="1" dirty="0"/>
              <a:t>= </a:t>
            </a:r>
            <a:r>
              <a:rPr lang="en-US" b="1" dirty="0">
                <a:solidFill>
                  <a:schemeClr val="accent2"/>
                </a:solidFill>
              </a:rPr>
              <a:t>m</a:t>
            </a:r>
            <a:r>
              <a:rPr lang="en-US" b="1" dirty="0">
                <a:solidFill>
                  <a:schemeClr val="accent4"/>
                </a:solidFill>
              </a:rPr>
              <a:t>x</a:t>
            </a:r>
            <a:r>
              <a:rPr lang="en-US" b="1" dirty="0">
                <a:solidFill>
                  <a:schemeClr val="accent3"/>
                </a:solidFill>
              </a:rPr>
              <a:t> + </a:t>
            </a:r>
            <a:r>
              <a:rPr lang="en-US" b="1" dirty="0">
                <a:solidFill>
                  <a:schemeClr val="accent5"/>
                </a:solidFill>
              </a:rPr>
              <a:t>b</a:t>
            </a:r>
            <a:r>
              <a:rPr lang="en-US" b="1" dirty="0">
                <a:solidFill>
                  <a:schemeClr val="accent3"/>
                </a:solidFill>
              </a:rPr>
              <a:t> </a:t>
            </a:r>
            <a:r>
              <a:rPr lang="en-US" b="1" dirty="0"/>
              <a:t>formula</a:t>
            </a:r>
            <a:r>
              <a:rPr lang="en-US" dirty="0"/>
              <a:t>.</a:t>
            </a:r>
          </a:p>
          <a:p>
            <a:pPr marL="0" indent="0">
              <a:buNone/>
            </a:pPr>
            <a:endParaRPr lang="en-US" dirty="0"/>
          </a:p>
          <a:p>
            <a:pPr marL="0" indent="0">
              <a:buNone/>
            </a:pPr>
            <a:r>
              <a:rPr lang="en-US" i="1" dirty="0">
                <a:solidFill>
                  <a:schemeClr val="accent1"/>
                </a:solidFill>
              </a:rPr>
              <a:t>p1val is an array that contains X [</a:t>
            </a:r>
            <a:r>
              <a:rPr lang="en-US" i="1" dirty="0" err="1">
                <a:solidFill>
                  <a:schemeClr val="accent1"/>
                </a:solidFill>
              </a:rPr>
              <a:t>arr</a:t>
            </a:r>
            <a:r>
              <a:rPr lang="en-US" i="1" dirty="0">
                <a:solidFill>
                  <a:schemeClr val="accent1"/>
                </a:solidFill>
              </a:rPr>
              <a:t> index 0] and Y [</a:t>
            </a:r>
            <a:r>
              <a:rPr lang="en-US" i="1" dirty="0" err="1">
                <a:solidFill>
                  <a:schemeClr val="accent1"/>
                </a:solidFill>
              </a:rPr>
              <a:t>arr</a:t>
            </a:r>
            <a:r>
              <a:rPr lang="en-US" i="1" dirty="0">
                <a:solidFill>
                  <a:schemeClr val="accent1"/>
                </a:solidFill>
              </a:rPr>
              <a:t> index 1] of the three pts</a:t>
            </a:r>
            <a:br>
              <a:rPr lang="en-US" i="1" dirty="0">
                <a:solidFill>
                  <a:schemeClr val="accent1"/>
                </a:solidFill>
              </a:rPr>
            </a:br>
            <a:r>
              <a:rPr lang="en-US" i="1" dirty="0" err="1">
                <a:solidFill>
                  <a:schemeClr val="accent1"/>
                </a:solidFill>
              </a:rPr>
              <a:t>ArrayList</a:t>
            </a:r>
            <a:r>
              <a:rPr lang="en-US" i="1" dirty="0">
                <a:solidFill>
                  <a:schemeClr val="accent1"/>
                </a:solidFill>
              </a:rPr>
              <a:t> index of 0, which is one of the points, is arbitrarily chosen.</a:t>
            </a:r>
            <a:br>
              <a:rPr lang="en-US" i="1" dirty="0">
                <a:solidFill>
                  <a:schemeClr val="accent1"/>
                </a:solidFill>
              </a:rPr>
            </a:br>
            <a:r>
              <a:rPr lang="en-US" i="1" dirty="0">
                <a:solidFill>
                  <a:schemeClr val="accent1"/>
                </a:solidFill>
              </a:rPr>
              <a:t>The point chosen does not matter.</a:t>
            </a:r>
            <a:br>
              <a:rPr lang="en-US" dirty="0"/>
            </a:br>
            <a:r>
              <a:rPr lang="en-US" b="1" dirty="0">
                <a:solidFill>
                  <a:schemeClr val="accent3"/>
                </a:solidFill>
              </a:rPr>
              <a:t>slope = (p1val.get(0)[1] - p3[1]) / (p1val.get(0)[0] - p3[0]);</a:t>
            </a:r>
          </a:p>
          <a:p>
            <a:pPr marL="0" indent="0">
              <a:buNone/>
            </a:pPr>
            <a:r>
              <a:rPr lang="fr-FR" b="1" dirty="0">
                <a:solidFill>
                  <a:schemeClr val="accent3"/>
                </a:solidFill>
              </a:rPr>
              <a:t>b = p3[1] - (</a:t>
            </a:r>
            <a:r>
              <a:rPr lang="fr-FR" b="1" dirty="0" err="1">
                <a:solidFill>
                  <a:schemeClr val="accent3"/>
                </a:solidFill>
              </a:rPr>
              <a:t>slope</a:t>
            </a:r>
            <a:r>
              <a:rPr lang="fr-FR" b="1" dirty="0">
                <a:solidFill>
                  <a:schemeClr val="accent3"/>
                </a:solidFill>
              </a:rPr>
              <a:t> * p3[0]);</a:t>
            </a:r>
          </a:p>
          <a:p>
            <a:pPr marL="0" indent="0">
              <a:buNone/>
            </a:pPr>
            <a:endParaRPr lang="fr-FR" dirty="0"/>
          </a:p>
          <a:p>
            <a:pPr marL="0" indent="0">
              <a:buNone/>
            </a:pPr>
            <a:r>
              <a:rPr lang="fr-FR" dirty="0" err="1"/>
              <a:t>We</a:t>
            </a:r>
            <a:r>
              <a:rPr lang="fr-FR" dirty="0"/>
              <a:t> </a:t>
            </a:r>
            <a:r>
              <a:rPr lang="fr-FR" dirty="0" err="1"/>
              <a:t>currently</a:t>
            </a:r>
            <a:r>
              <a:rPr lang="fr-FR" dirty="0"/>
              <a:t> have </a:t>
            </a:r>
            <a:r>
              <a:rPr lang="fr-FR" b="1" dirty="0">
                <a:solidFill>
                  <a:schemeClr val="accent2"/>
                </a:solidFill>
              </a:rPr>
              <a:t>m </a:t>
            </a:r>
            <a:r>
              <a:rPr lang="fr-FR" dirty="0"/>
              <a:t>and </a:t>
            </a:r>
            <a:r>
              <a:rPr lang="fr-FR" b="1" dirty="0">
                <a:solidFill>
                  <a:schemeClr val="accent5"/>
                </a:solidFill>
              </a:rPr>
              <a:t>b</a:t>
            </a:r>
            <a:r>
              <a:rPr lang="fr-FR" dirty="0"/>
              <a:t> for the formula</a:t>
            </a:r>
          </a:p>
        </p:txBody>
      </p:sp>
      <p:cxnSp>
        <p:nvCxnSpPr>
          <p:cNvPr id="59" name="Straight Connector 58">
            <a:extLst>
              <a:ext uri="{FF2B5EF4-FFF2-40B4-BE49-F238E27FC236}">
                <a16:creationId xmlns:a16="http://schemas.microsoft.com/office/drawing/2014/main" id="{F0117BB4-26DA-464E-931E-6E0DB171E010}"/>
              </a:ext>
            </a:extLst>
          </p:cNvPr>
          <p:cNvCxnSpPr/>
          <p:nvPr/>
        </p:nvCxnSpPr>
        <p:spPr>
          <a:xfrm>
            <a:off x="10185948" y="4008077"/>
            <a:ext cx="0" cy="2299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339004-15CB-439A-B493-6C6CCF670B05}"/>
              </a:ext>
            </a:extLst>
          </p:cNvPr>
          <p:cNvCxnSpPr/>
          <p:nvPr/>
        </p:nvCxnSpPr>
        <p:spPr>
          <a:xfrm flipH="1">
            <a:off x="8847005" y="5013917"/>
            <a:ext cx="2677886"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EC7E573-0A05-4E6A-9382-33D4F26FA0A9}"/>
              </a:ext>
            </a:extLst>
          </p:cNvPr>
          <p:cNvSpPr txBox="1"/>
          <p:nvPr/>
        </p:nvSpPr>
        <p:spPr>
          <a:xfrm>
            <a:off x="9274814" y="4187830"/>
            <a:ext cx="653143" cy="646331"/>
          </a:xfrm>
          <a:prstGeom prst="rect">
            <a:avLst/>
          </a:prstGeom>
          <a:noFill/>
        </p:spPr>
        <p:txBody>
          <a:bodyPr wrap="square" rtlCol="0">
            <a:spAutoFit/>
          </a:bodyPr>
          <a:lstStyle/>
          <a:p>
            <a:r>
              <a:rPr lang="en-US" sz="3600" dirty="0">
                <a:latin typeface="Bell MT" panose="02020503060305020303" pitchFamily="18" charset="0"/>
              </a:rPr>
              <a:t>II</a:t>
            </a:r>
          </a:p>
        </p:txBody>
      </p:sp>
      <p:sp>
        <p:nvSpPr>
          <p:cNvPr id="62" name="TextBox 61">
            <a:extLst>
              <a:ext uri="{FF2B5EF4-FFF2-40B4-BE49-F238E27FC236}">
                <a16:creationId xmlns:a16="http://schemas.microsoft.com/office/drawing/2014/main" id="{962DC43D-565D-4920-BD10-A32C2326FFAD}"/>
              </a:ext>
            </a:extLst>
          </p:cNvPr>
          <p:cNvSpPr txBox="1"/>
          <p:nvPr/>
        </p:nvSpPr>
        <p:spPr>
          <a:xfrm>
            <a:off x="10701931" y="4187831"/>
            <a:ext cx="653143" cy="646331"/>
          </a:xfrm>
          <a:prstGeom prst="rect">
            <a:avLst/>
          </a:prstGeom>
          <a:noFill/>
        </p:spPr>
        <p:txBody>
          <a:bodyPr wrap="square" rtlCol="0">
            <a:spAutoFit/>
          </a:bodyPr>
          <a:lstStyle/>
          <a:p>
            <a:r>
              <a:rPr lang="en-US" sz="3600" dirty="0">
                <a:latin typeface="Bell MT" panose="02020503060305020303" pitchFamily="18" charset="0"/>
              </a:rPr>
              <a:t>I</a:t>
            </a:r>
          </a:p>
        </p:txBody>
      </p:sp>
      <p:sp>
        <p:nvSpPr>
          <p:cNvPr id="63" name="TextBox 62">
            <a:extLst>
              <a:ext uri="{FF2B5EF4-FFF2-40B4-BE49-F238E27FC236}">
                <a16:creationId xmlns:a16="http://schemas.microsoft.com/office/drawing/2014/main" id="{711CFFCF-BBE4-4460-BFD4-FDC8D4AF0970}"/>
              </a:ext>
            </a:extLst>
          </p:cNvPr>
          <p:cNvSpPr txBox="1"/>
          <p:nvPr/>
        </p:nvSpPr>
        <p:spPr>
          <a:xfrm>
            <a:off x="9217417" y="5281983"/>
            <a:ext cx="760911" cy="646331"/>
          </a:xfrm>
          <a:prstGeom prst="rect">
            <a:avLst/>
          </a:prstGeom>
          <a:noFill/>
        </p:spPr>
        <p:txBody>
          <a:bodyPr wrap="square" rtlCol="0">
            <a:spAutoFit/>
          </a:bodyPr>
          <a:lstStyle/>
          <a:p>
            <a:r>
              <a:rPr lang="en-US" sz="3600" dirty="0">
                <a:latin typeface="Bell MT" panose="02020503060305020303" pitchFamily="18" charset="0"/>
              </a:rPr>
              <a:t>III</a:t>
            </a:r>
          </a:p>
        </p:txBody>
      </p:sp>
      <p:sp>
        <p:nvSpPr>
          <p:cNvPr id="64" name="TextBox 63">
            <a:extLst>
              <a:ext uri="{FF2B5EF4-FFF2-40B4-BE49-F238E27FC236}">
                <a16:creationId xmlns:a16="http://schemas.microsoft.com/office/drawing/2014/main" id="{29D57E7E-642B-44E6-8CCE-2E9CBF366880}"/>
              </a:ext>
            </a:extLst>
          </p:cNvPr>
          <p:cNvSpPr txBox="1"/>
          <p:nvPr/>
        </p:nvSpPr>
        <p:spPr>
          <a:xfrm>
            <a:off x="10570514" y="5281982"/>
            <a:ext cx="698861" cy="646331"/>
          </a:xfrm>
          <a:prstGeom prst="rect">
            <a:avLst/>
          </a:prstGeom>
          <a:noFill/>
        </p:spPr>
        <p:txBody>
          <a:bodyPr wrap="square" rtlCol="0">
            <a:spAutoFit/>
          </a:bodyPr>
          <a:lstStyle/>
          <a:p>
            <a:r>
              <a:rPr lang="en-US" sz="3600" dirty="0">
                <a:latin typeface="Bell MT" panose="02020503060305020303" pitchFamily="18" charset="0"/>
              </a:rPr>
              <a:t>IV</a:t>
            </a:r>
          </a:p>
        </p:txBody>
      </p:sp>
      <p:sp>
        <p:nvSpPr>
          <p:cNvPr id="65" name="Oval 64">
            <a:extLst>
              <a:ext uri="{FF2B5EF4-FFF2-40B4-BE49-F238E27FC236}">
                <a16:creationId xmlns:a16="http://schemas.microsoft.com/office/drawing/2014/main" id="{A15AB1DB-115F-4563-9A8B-AB153EAF8BD5}"/>
              </a:ext>
            </a:extLst>
          </p:cNvPr>
          <p:cNvSpPr/>
          <p:nvPr/>
        </p:nvSpPr>
        <p:spPr>
          <a:xfrm>
            <a:off x="10082137" y="4889543"/>
            <a:ext cx="207621" cy="268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73A42C70-9DA7-4F63-87B9-D9E201AA91BE}"/>
              </a:ext>
            </a:extLst>
          </p:cNvPr>
          <p:cNvSpPr txBox="1"/>
          <p:nvPr/>
        </p:nvSpPr>
        <p:spPr>
          <a:xfrm>
            <a:off x="11292565" y="3632285"/>
            <a:ext cx="449162" cy="369332"/>
          </a:xfrm>
          <a:prstGeom prst="rect">
            <a:avLst/>
          </a:prstGeom>
          <a:noFill/>
        </p:spPr>
        <p:txBody>
          <a:bodyPr wrap="none" rtlCol="0">
            <a:spAutoFit/>
          </a:bodyPr>
          <a:lstStyle/>
          <a:p>
            <a:r>
              <a:rPr lang="en-US" dirty="0"/>
              <a:t>P3</a:t>
            </a:r>
          </a:p>
        </p:txBody>
      </p:sp>
      <p:sp>
        <p:nvSpPr>
          <p:cNvPr id="67" name="TextBox 66">
            <a:extLst>
              <a:ext uri="{FF2B5EF4-FFF2-40B4-BE49-F238E27FC236}">
                <a16:creationId xmlns:a16="http://schemas.microsoft.com/office/drawing/2014/main" id="{AEBED2DE-3FC6-4FA4-8464-9406EE15B26B}"/>
              </a:ext>
            </a:extLst>
          </p:cNvPr>
          <p:cNvSpPr txBox="1"/>
          <p:nvPr/>
        </p:nvSpPr>
        <p:spPr>
          <a:xfrm>
            <a:off x="8762053" y="6073032"/>
            <a:ext cx="449162" cy="369332"/>
          </a:xfrm>
          <a:prstGeom prst="rect">
            <a:avLst/>
          </a:prstGeom>
          <a:noFill/>
        </p:spPr>
        <p:txBody>
          <a:bodyPr wrap="none" rtlCol="0">
            <a:spAutoFit/>
          </a:bodyPr>
          <a:lstStyle/>
          <a:p>
            <a:r>
              <a:rPr lang="en-US" dirty="0"/>
              <a:t>P1</a:t>
            </a:r>
          </a:p>
        </p:txBody>
      </p:sp>
      <p:sp>
        <p:nvSpPr>
          <p:cNvPr id="68" name="TextBox 67">
            <a:extLst>
              <a:ext uri="{FF2B5EF4-FFF2-40B4-BE49-F238E27FC236}">
                <a16:creationId xmlns:a16="http://schemas.microsoft.com/office/drawing/2014/main" id="{FF974C9B-00D4-47AA-9012-C71C2C907AFC}"/>
              </a:ext>
            </a:extLst>
          </p:cNvPr>
          <p:cNvSpPr txBox="1"/>
          <p:nvPr/>
        </p:nvSpPr>
        <p:spPr>
          <a:xfrm>
            <a:off x="9728562" y="5960519"/>
            <a:ext cx="449162" cy="369332"/>
          </a:xfrm>
          <a:prstGeom prst="rect">
            <a:avLst/>
          </a:prstGeom>
          <a:noFill/>
        </p:spPr>
        <p:txBody>
          <a:bodyPr wrap="none" rtlCol="0">
            <a:spAutoFit/>
          </a:bodyPr>
          <a:lstStyle/>
          <a:p>
            <a:r>
              <a:rPr lang="en-US" dirty="0"/>
              <a:t>P2</a:t>
            </a:r>
          </a:p>
        </p:txBody>
      </p:sp>
      <p:sp>
        <p:nvSpPr>
          <p:cNvPr id="69" name="TextBox 68">
            <a:extLst>
              <a:ext uri="{FF2B5EF4-FFF2-40B4-BE49-F238E27FC236}">
                <a16:creationId xmlns:a16="http://schemas.microsoft.com/office/drawing/2014/main" id="{CDF7BC91-4494-4EB0-BF6F-BAE48627FBF7}"/>
              </a:ext>
            </a:extLst>
          </p:cNvPr>
          <p:cNvSpPr txBox="1"/>
          <p:nvPr/>
        </p:nvSpPr>
        <p:spPr>
          <a:xfrm>
            <a:off x="8735957" y="5089121"/>
            <a:ext cx="449162" cy="369332"/>
          </a:xfrm>
          <a:prstGeom prst="rect">
            <a:avLst/>
          </a:prstGeom>
          <a:noFill/>
        </p:spPr>
        <p:txBody>
          <a:bodyPr wrap="none" rtlCol="0">
            <a:spAutoFit/>
          </a:bodyPr>
          <a:lstStyle/>
          <a:p>
            <a:r>
              <a:rPr lang="en-US" dirty="0"/>
              <a:t>P4</a:t>
            </a:r>
          </a:p>
        </p:txBody>
      </p:sp>
      <p:cxnSp>
        <p:nvCxnSpPr>
          <p:cNvPr id="70" name="Straight Connector 69">
            <a:extLst>
              <a:ext uri="{FF2B5EF4-FFF2-40B4-BE49-F238E27FC236}">
                <a16:creationId xmlns:a16="http://schemas.microsoft.com/office/drawing/2014/main" id="{D7D24CDF-5D57-4843-A159-CBAEED847C72}"/>
              </a:ext>
            </a:extLst>
          </p:cNvPr>
          <p:cNvCxnSpPr/>
          <p:nvPr/>
        </p:nvCxnSpPr>
        <p:spPr>
          <a:xfrm flipH="1">
            <a:off x="9050233" y="5281982"/>
            <a:ext cx="167184" cy="726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E8DB7F1-4228-4269-9744-AB73E33EEE55}"/>
              </a:ext>
            </a:extLst>
          </p:cNvPr>
          <p:cNvCxnSpPr/>
          <p:nvPr/>
        </p:nvCxnSpPr>
        <p:spPr>
          <a:xfrm flipV="1">
            <a:off x="9050233" y="5928313"/>
            <a:ext cx="877724" cy="79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F08EC14-7528-48C7-9653-93E786FF84F0}"/>
              </a:ext>
            </a:extLst>
          </p:cNvPr>
          <p:cNvCxnSpPr/>
          <p:nvPr/>
        </p:nvCxnSpPr>
        <p:spPr>
          <a:xfrm flipV="1">
            <a:off x="9217417" y="3889104"/>
            <a:ext cx="2022819" cy="1428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03857A-A68B-41FF-BA48-768C6E177575}"/>
              </a:ext>
            </a:extLst>
          </p:cNvPr>
          <p:cNvCxnSpPr/>
          <p:nvPr/>
        </p:nvCxnSpPr>
        <p:spPr>
          <a:xfrm flipV="1">
            <a:off x="9927957" y="3889104"/>
            <a:ext cx="1312279" cy="203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2A3F011-FE13-40EF-B586-3AAEC3E6F1F0}"/>
              </a:ext>
            </a:extLst>
          </p:cNvPr>
          <p:cNvCxnSpPr>
            <a:stCxn id="66" idx="1"/>
          </p:cNvCxnSpPr>
          <p:nvPr/>
        </p:nvCxnSpPr>
        <p:spPr>
          <a:xfrm flipH="1">
            <a:off x="9050233" y="3816951"/>
            <a:ext cx="2242332" cy="219131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413A4BB-7EBB-4042-9762-CB8E1D2E22DA}"/>
              </a:ext>
            </a:extLst>
          </p:cNvPr>
          <p:cNvCxnSpPr/>
          <p:nvPr/>
        </p:nvCxnSpPr>
        <p:spPr>
          <a:xfrm>
            <a:off x="9211215" y="5317551"/>
            <a:ext cx="0" cy="50267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6" name="TextBox 75">
            <a:extLst>
              <a:ext uri="{FF2B5EF4-FFF2-40B4-BE49-F238E27FC236}">
                <a16:creationId xmlns:a16="http://schemas.microsoft.com/office/drawing/2014/main" id="{B47B51F9-9A48-481C-94C8-5E608D0C212A}"/>
              </a:ext>
            </a:extLst>
          </p:cNvPr>
          <p:cNvSpPr txBox="1"/>
          <p:nvPr/>
        </p:nvSpPr>
        <p:spPr>
          <a:xfrm>
            <a:off x="6878020" y="5820810"/>
            <a:ext cx="2371797" cy="307777"/>
          </a:xfrm>
          <a:prstGeom prst="rect">
            <a:avLst/>
          </a:prstGeom>
          <a:noFill/>
        </p:spPr>
        <p:txBody>
          <a:bodyPr wrap="square" rtlCol="0">
            <a:spAutoFit/>
          </a:bodyPr>
          <a:lstStyle/>
          <a:p>
            <a:r>
              <a:rPr lang="en-US" sz="1400" dirty="0">
                <a:solidFill>
                  <a:srgbClr val="7030A0"/>
                </a:solidFill>
              </a:rPr>
              <a:t>Arbitrarily chosen point</a:t>
            </a:r>
          </a:p>
        </p:txBody>
      </p:sp>
      <p:cxnSp>
        <p:nvCxnSpPr>
          <p:cNvPr id="7" name="Straight Connector 6">
            <a:extLst>
              <a:ext uri="{FF2B5EF4-FFF2-40B4-BE49-F238E27FC236}">
                <a16:creationId xmlns:a16="http://schemas.microsoft.com/office/drawing/2014/main" id="{20D80426-7569-45C2-9BEA-AE194DD2917C}"/>
              </a:ext>
            </a:extLst>
          </p:cNvPr>
          <p:cNvCxnSpPr/>
          <p:nvPr/>
        </p:nvCxnSpPr>
        <p:spPr>
          <a:xfrm>
            <a:off x="7601803" y="6128587"/>
            <a:ext cx="0" cy="20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ABAABE-F79B-4D18-8217-2414429C5C99}"/>
              </a:ext>
            </a:extLst>
          </p:cNvPr>
          <p:cNvCxnSpPr/>
          <p:nvPr/>
        </p:nvCxnSpPr>
        <p:spPr>
          <a:xfrm>
            <a:off x="7601803" y="6329851"/>
            <a:ext cx="1134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319B5F6-4BF0-4969-9125-B3AFD26FCA17}"/>
              </a:ext>
            </a:extLst>
          </p:cNvPr>
          <p:cNvCxnSpPr>
            <a:cxnSpLocks/>
          </p:cNvCxnSpPr>
          <p:nvPr/>
        </p:nvCxnSpPr>
        <p:spPr>
          <a:xfrm>
            <a:off x="9927098" y="5190768"/>
            <a:ext cx="1" cy="66571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F891C8FA-D97E-4AFF-81A5-E5C12A14BB58}"/>
              </a:ext>
            </a:extLst>
          </p:cNvPr>
          <p:cNvSpPr txBox="1"/>
          <p:nvPr/>
        </p:nvSpPr>
        <p:spPr>
          <a:xfrm>
            <a:off x="7051447" y="388071"/>
            <a:ext cx="4690280" cy="923330"/>
          </a:xfrm>
          <a:prstGeom prst="rect">
            <a:avLst/>
          </a:prstGeom>
          <a:noFill/>
        </p:spPr>
        <p:txBody>
          <a:bodyPr wrap="square" rtlCol="0">
            <a:spAutoFit/>
          </a:bodyPr>
          <a:lstStyle/>
          <a:p>
            <a:r>
              <a:rPr lang="en-US" dirty="0">
                <a:solidFill>
                  <a:schemeClr val="accent2"/>
                </a:solidFill>
              </a:rPr>
              <a:t>NOTE: .get(0) is always the arbitrary point that is being drawn to. The value it holds depends on the input.</a:t>
            </a:r>
          </a:p>
        </p:txBody>
      </p:sp>
    </p:spTree>
    <p:extLst>
      <p:ext uri="{BB962C8B-B14F-4D97-AF65-F5344CB8AC3E}">
        <p14:creationId xmlns:p14="http://schemas.microsoft.com/office/powerpoint/2010/main" val="8659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33E524-94FD-403F-9516-097C6AF10BAF}"/>
              </a:ext>
            </a:extLst>
          </p:cNvPr>
          <p:cNvPicPr>
            <a:picLocks noChangeAspect="1"/>
          </p:cNvPicPr>
          <p:nvPr/>
        </p:nvPicPr>
        <p:blipFill rotWithShape="1">
          <a:blip r:embed="rId2"/>
          <a:srcRect l="1" t="45848" r="48111" b="4336"/>
          <a:stretch/>
        </p:blipFill>
        <p:spPr>
          <a:xfrm>
            <a:off x="7542045" y="2772909"/>
            <a:ext cx="4131958" cy="3756325"/>
          </a:xfrm>
          <a:prstGeom prst="rect">
            <a:avLst/>
          </a:prstGeom>
        </p:spPr>
      </p:pic>
      <p:sp>
        <p:nvSpPr>
          <p:cNvPr id="2" name="Title 1"/>
          <p:cNvSpPr>
            <a:spLocks noGrp="1"/>
          </p:cNvSpPr>
          <p:nvPr>
            <p:ph type="title"/>
          </p:nvPr>
        </p:nvSpPr>
        <p:spPr>
          <a:xfrm>
            <a:off x="374341" y="416584"/>
            <a:ext cx="9233683"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Line Method, 3 Points (Continued)</a:t>
            </a:r>
          </a:p>
        </p:txBody>
      </p:sp>
      <p:sp>
        <p:nvSpPr>
          <p:cNvPr id="3" name="Content Placeholder 2"/>
          <p:cNvSpPr>
            <a:spLocks noGrp="1"/>
          </p:cNvSpPr>
          <p:nvPr>
            <p:ph idx="1"/>
          </p:nvPr>
        </p:nvSpPr>
        <p:spPr>
          <a:xfrm>
            <a:off x="649649" y="1667232"/>
            <a:ext cx="10932751" cy="4774184"/>
          </a:xfrm>
        </p:spPr>
        <p:txBody>
          <a:bodyPr>
            <a:normAutofit/>
          </a:bodyPr>
          <a:lstStyle/>
          <a:p>
            <a:pPr marL="0" indent="0">
              <a:buNone/>
            </a:pPr>
            <a:r>
              <a:rPr lang="en-US" dirty="0"/>
              <a:t>The two points that were NOT chosen are projected onto the line (plug x values in the equation)</a:t>
            </a:r>
          </a:p>
          <a:p>
            <a:pPr marL="0" indent="0">
              <a:buNone/>
            </a:pPr>
            <a:r>
              <a:rPr lang="en-US" dirty="0"/>
              <a:t>The y values of the two points are compared to their y value on the line.</a:t>
            </a:r>
          </a:p>
          <a:p>
            <a:pPr marL="274320" lvl="1" indent="0">
              <a:buNone/>
            </a:pPr>
            <a:br>
              <a:rPr lang="en-US" dirty="0"/>
            </a:br>
            <a:r>
              <a:rPr lang="en-US" dirty="0"/>
              <a:t>If the y value on the line is greater than a point’s y value, </a:t>
            </a:r>
            <a:br>
              <a:rPr lang="en-US" dirty="0"/>
            </a:br>
            <a:r>
              <a:rPr lang="en-US" dirty="0"/>
              <a:t>it is below the line like </a:t>
            </a:r>
            <a:r>
              <a:rPr lang="en-US" b="1" dirty="0">
                <a:solidFill>
                  <a:schemeClr val="accent1"/>
                </a:solidFill>
              </a:rPr>
              <a:t>P2</a:t>
            </a:r>
            <a:r>
              <a:rPr lang="en-US" dirty="0"/>
              <a:t>.</a:t>
            </a:r>
            <a:br>
              <a:rPr lang="en-US" dirty="0"/>
            </a:br>
            <a:endParaRPr lang="en-US" dirty="0"/>
          </a:p>
          <a:p>
            <a:pPr marL="274320" lvl="1" indent="0">
              <a:buNone/>
            </a:pPr>
            <a:r>
              <a:rPr lang="en-US" dirty="0"/>
              <a:t>If the y value on the line is less than a point’s y value, </a:t>
            </a:r>
            <a:br>
              <a:rPr lang="en-US" dirty="0"/>
            </a:br>
            <a:r>
              <a:rPr lang="en-US" dirty="0"/>
              <a:t>it is above the line like </a:t>
            </a:r>
            <a:r>
              <a:rPr lang="en-US" b="1" dirty="0">
                <a:solidFill>
                  <a:schemeClr val="accent1"/>
                </a:solidFill>
              </a:rPr>
              <a:t>P4</a:t>
            </a:r>
            <a:r>
              <a:rPr lang="en-US" dirty="0"/>
              <a:t>.</a:t>
            </a:r>
          </a:p>
          <a:p>
            <a:pPr marL="0" indent="0">
              <a:buNone/>
            </a:pPr>
            <a:br>
              <a:rPr lang="en-US" dirty="0"/>
            </a:br>
            <a:r>
              <a:rPr lang="en-US" dirty="0"/>
              <a:t>	       </a:t>
            </a:r>
            <a:r>
              <a:rPr lang="en-US" b="1" dirty="0">
                <a:solidFill>
                  <a:schemeClr val="accent2"/>
                </a:solidFill>
              </a:rPr>
              <a:t>y</a:t>
            </a:r>
            <a:r>
              <a:rPr lang="en-US" b="1" dirty="0">
                <a:solidFill>
                  <a:schemeClr val="accent1"/>
                </a:solidFill>
              </a:rPr>
              <a:t>     </a:t>
            </a:r>
            <a:r>
              <a:rPr lang="en-US" b="1" dirty="0"/>
              <a:t>=</a:t>
            </a:r>
            <a:r>
              <a:rPr lang="en-US" b="1" dirty="0">
                <a:solidFill>
                  <a:schemeClr val="accent1"/>
                </a:solidFill>
              </a:rPr>
              <a:t>     </a:t>
            </a:r>
            <a:r>
              <a:rPr lang="en-US" b="1" dirty="0">
                <a:solidFill>
                  <a:schemeClr val="accent3"/>
                </a:solidFill>
              </a:rPr>
              <a:t>m</a:t>
            </a:r>
            <a:r>
              <a:rPr lang="en-US" b="1" dirty="0">
                <a:solidFill>
                  <a:schemeClr val="accent1"/>
                </a:solidFill>
              </a:rPr>
              <a:t>     </a:t>
            </a:r>
            <a:r>
              <a:rPr lang="en-US" b="1" dirty="0"/>
              <a:t>*</a:t>
            </a:r>
            <a:r>
              <a:rPr lang="en-US" b="1" dirty="0">
                <a:solidFill>
                  <a:schemeClr val="accent1"/>
                </a:solidFill>
              </a:rPr>
              <a:t>    </a:t>
            </a:r>
            <a:r>
              <a:rPr lang="en-US" b="1" dirty="0">
                <a:solidFill>
                  <a:schemeClr val="accent5"/>
                </a:solidFill>
              </a:rPr>
              <a:t>x</a:t>
            </a:r>
            <a:r>
              <a:rPr lang="en-US" b="1" dirty="0">
                <a:solidFill>
                  <a:schemeClr val="accent1"/>
                </a:solidFill>
              </a:rPr>
              <a:t>    </a:t>
            </a:r>
            <a:r>
              <a:rPr lang="en-US" b="1" dirty="0"/>
              <a:t>+</a:t>
            </a:r>
            <a:r>
              <a:rPr lang="en-US" b="1" dirty="0">
                <a:solidFill>
                  <a:schemeClr val="accent1"/>
                </a:solidFill>
              </a:rPr>
              <a:t>   </a:t>
            </a:r>
            <a:r>
              <a:rPr lang="en-US" b="1" dirty="0">
                <a:solidFill>
                  <a:schemeClr val="accent6"/>
                </a:solidFill>
              </a:rPr>
              <a:t>b</a:t>
            </a:r>
          </a:p>
          <a:p>
            <a:pPr marL="0" indent="0">
              <a:buNone/>
            </a:pPr>
            <a:r>
              <a:rPr lang="fr-FR" b="1" dirty="0">
                <a:solidFill>
                  <a:schemeClr val="accent2"/>
                </a:solidFill>
              </a:rPr>
              <a:t>	tempy1 </a:t>
            </a:r>
            <a:r>
              <a:rPr lang="fr-FR" b="1" dirty="0"/>
              <a:t>=</a:t>
            </a:r>
            <a:r>
              <a:rPr lang="fr-FR" b="1" dirty="0">
                <a:solidFill>
                  <a:schemeClr val="accent2"/>
                </a:solidFill>
              </a:rPr>
              <a:t> </a:t>
            </a:r>
            <a:r>
              <a:rPr lang="fr-FR" b="1" dirty="0"/>
              <a:t>(</a:t>
            </a:r>
            <a:r>
              <a:rPr lang="fr-FR" b="1" dirty="0" err="1">
                <a:solidFill>
                  <a:schemeClr val="accent3"/>
                </a:solidFill>
              </a:rPr>
              <a:t>slope</a:t>
            </a:r>
            <a:r>
              <a:rPr lang="fr-FR" b="1" dirty="0">
                <a:solidFill>
                  <a:schemeClr val="accent2"/>
                </a:solidFill>
              </a:rPr>
              <a:t> </a:t>
            </a:r>
            <a:r>
              <a:rPr lang="fr-FR" b="1" dirty="0"/>
              <a:t>*</a:t>
            </a:r>
            <a:r>
              <a:rPr lang="fr-FR" b="1" dirty="0">
                <a:solidFill>
                  <a:schemeClr val="accent2"/>
                </a:solidFill>
              </a:rPr>
              <a:t> </a:t>
            </a:r>
            <a:r>
              <a:rPr lang="fr-FR" b="1" dirty="0">
                <a:solidFill>
                  <a:schemeClr val="accent5"/>
                </a:solidFill>
              </a:rPr>
              <a:t>p1val.get(1)[0]</a:t>
            </a:r>
            <a:r>
              <a:rPr lang="fr-FR" b="1" dirty="0"/>
              <a:t>) + </a:t>
            </a:r>
            <a:r>
              <a:rPr lang="fr-FR" b="1" dirty="0">
                <a:solidFill>
                  <a:schemeClr val="accent6"/>
                </a:solidFill>
              </a:rPr>
              <a:t>b</a:t>
            </a:r>
            <a:r>
              <a:rPr lang="fr-FR" b="1" dirty="0">
                <a:solidFill>
                  <a:schemeClr val="accent2"/>
                </a:solidFill>
              </a:rPr>
              <a:t>;</a:t>
            </a:r>
          </a:p>
          <a:p>
            <a:pPr marL="0" indent="0">
              <a:buNone/>
            </a:pPr>
            <a:r>
              <a:rPr lang="fr-FR" b="1" dirty="0">
                <a:solidFill>
                  <a:schemeClr val="accent2"/>
                </a:solidFill>
              </a:rPr>
              <a:t>	tempy2 </a:t>
            </a:r>
            <a:r>
              <a:rPr lang="fr-FR" b="1" dirty="0"/>
              <a:t>= (</a:t>
            </a:r>
            <a:r>
              <a:rPr lang="fr-FR" b="1" dirty="0" err="1">
                <a:solidFill>
                  <a:schemeClr val="accent3"/>
                </a:solidFill>
              </a:rPr>
              <a:t>slope</a:t>
            </a:r>
            <a:r>
              <a:rPr lang="fr-FR" b="1" dirty="0">
                <a:solidFill>
                  <a:schemeClr val="accent2"/>
                </a:solidFill>
              </a:rPr>
              <a:t> </a:t>
            </a:r>
            <a:r>
              <a:rPr lang="fr-FR" b="1" dirty="0"/>
              <a:t>*</a:t>
            </a:r>
            <a:r>
              <a:rPr lang="fr-FR" b="1" dirty="0">
                <a:solidFill>
                  <a:schemeClr val="accent2"/>
                </a:solidFill>
              </a:rPr>
              <a:t> </a:t>
            </a:r>
            <a:r>
              <a:rPr lang="fr-FR" b="1" dirty="0">
                <a:solidFill>
                  <a:schemeClr val="accent5"/>
                </a:solidFill>
              </a:rPr>
              <a:t>p1val.get(2)[0]</a:t>
            </a:r>
            <a:r>
              <a:rPr lang="fr-FR" b="1" dirty="0"/>
              <a:t>) + </a:t>
            </a:r>
            <a:r>
              <a:rPr lang="fr-FR" b="1" dirty="0">
                <a:solidFill>
                  <a:schemeClr val="accent6"/>
                </a:solidFill>
              </a:rPr>
              <a:t>b</a:t>
            </a:r>
            <a:r>
              <a:rPr lang="fr-FR" b="1" dirty="0">
                <a:solidFill>
                  <a:schemeClr val="accent2"/>
                </a:solidFill>
              </a:rPr>
              <a:t>;</a:t>
            </a:r>
          </a:p>
          <a:p>
            <a:pPr marL="0" indent="0">
              <a:buNone/>
            </a:pPr>
            <a:endParaRPr lang="en-US" dirty="0"/>
          </a:p>
          <a:p>
            <a:pPr marL="0" indent="0">
              <a:buNone/>
            </a:pPr>
            <a:endParaRPr lang="en-US" dirty="0"/>
          </a:p>
        </p:txBody>
      </p:sp>
      <p:sp>
        <p:nvSpPr>
          <p:cNvPr id="14" name="Oval 13">
            <a:extLst>
              <a:ext uri="{FF2B5EF4-FFF2-40B4-BE49-F238E27FC236}">
                <a16:creationId xmlns:a16="http://schemas.microsoft.com/office/drawing/2014/main" id="{3A0F03C5-C948-475B-878B-6E23B2E0AF06}"/>
              </a:ext>
            </a:extLst>
          </p:cNvPr>
          <p:cNvSpPr/>
          <p:nvPr/>
        </p:nvSpPr>
        <p:spPr>
          <a:xfrm>
            <a:off x="8747316" y="4945108"/>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50A5F36-3EBF-4F25-B2F2-F484EEFDAEEC}"/>
              </a:ext>
            </a:extLst>
          </p:cNvPr>
          <p:cNvSpPr/>
          <p:nvPr/>
        </p:nvSpPr>
        <p:spPr>
          <a:xfrm>
            <a:off x="8747316" y="3551830"/>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03370CD-58DE-4418-8083-D4F7E80B33C2}"/>
              </a:ext>
            </a:extLst>
          </p:cNvPr>
          <p:cNvSpPr/>
          <p:nvPr/>
        </p:nvSpPr>
        <p:spPr>
          <a:xfrm>
            <a:off x="10592808" y="3306170"/>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EFD28FDC-46C9-46DD-97C5-4C3039417FC3}"/>
              </a:ext>
            </a:extLst>
          </p:cNvPr>
          <p:cNvSpPr/>
          <p:nvPr/>
        </p:nvSpPr>
        <p:spPr>
          <a:xfrm>
            <a:off x="10592808" y="5190768"/>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16" name="Straight Arrow Connector 15">
            <a:extLst>
              <a:ext uri="{FF2B5EF4-FFF2-40B4-BE49-F238E27FC236}">
                <a16:creationId xmlns:a16="http://schemas.microsoft.com/office/drawing/2014/main" id="{F4CD0587-F28E-4709-901C-E9EAF9AB5D5D}"/>
              </a:ext>
            </a:extLst>
          </p:cNvPr>
          <p:cNvCxnSpPr>
            <a:cxnSpLocks/>
          </p:cNvCxnSpPr>
          <p:nvPr/>
        </p:nvCxnSpPr>
        <p:spPr>
          <a:xfrm flipV="1">
            <a:off x="10987369" y="3743390"/>
            <a:ext cx="0" cy="90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281F0EC-431F-40C1-840E-8148291D9687}"/>
              </a:ext>
            </a:extLst>
          </p:cNvPr>
          <p:cNvCxnSpPr>
            <a:cxnSpLocks/>
          </p:cNvCxnSpPr>
          <p:nvPr/>
        </p:nvCxnSpPr>
        <p:spPr>
          <a:xfrm>
            <a:off x="8242642" y="4153997"/>
            <a:ext cx="0" cy="913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31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41" y="416584"/>
            <a:ext cx="9233683" cy="97254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dirty="0"/>
              <a:t>Line Method, 3 Points (Continued)</a:t>
            </a:r>
          </a:p>
        </p:txBody>
      </p:sp>
      <p:sp>
        <p:nvSpPr>
          <p:cNvPr id="3" name="Content Placeholder 2"/>
          <p:cNvSpPr>
            <a:spLocks noGrp="1"/>
          </p:cNvSpPr>
          <p:nvPr>
            <p:ph idx="1"/>
          </p:nvPr>
        </p:nvSpPr>
        <p:spPr>
          <a:xfrm>
            <a:off x="629624" y="1904026"/>
            <a:ext cx="10932751" cy="4774184"/>
          </a:xfrm>
        </p:spPr>
        <p:txBody>
          <a:bodyPr>
            <a:normAutofit lnSpcReduction="10000"/>
          </a:bodyPr>
          <a:lstStyle/>
          <a:p>
            <a:pPr marL="0" indent="0">
              <a:buNone/>
            </a:pPr>
            <a:r>
              <a:rPr lang="en-US" dirty="0"/>
              <a:t>If the line is above the other two points</a:t>
            </a:r>
          </a:p>
          <a:p>
            <a:pPr marL="0" indent="0">
              <a:buNone/>
            </a:pPr>
            <a:r>
              <a:rPr lang="en-US" b="1" dirty="0">
                <a:solidFill>
                  <a:schemeClr val="accent2"/>
                </a:solidFill>
              </a:rPr>
              <a:t>if(p1val.get(1)[1] &lt; tempy1 &amp;&amp; p1val.get(2)[1] &lt; tempy2){</a:t>
            </a:r>
          </a:p>
          <a:p>
            <a:pPr marL="0" indent="0">
              <a:buNone/>
            </a:pPr>
            <a:r>
              <a:rPr lang="en-US" dirty="0"/>
              <a:t>You need to repeat the line method again, but this time </a:t>
            </a:r>
            <a:br>
              <a:rPr lang="en-US" dirty="0"/>
            </a:br>
            <a:r>
              <a:rPr lang="en-US" dirty="0"/>
              <a:t>you’re comparing the two points below the line to figure out</a:t>
            </a:r>
            <a:br>
              <a:rPr lang="en-US" dirty="0"/>
            </a:br>
            <a:r>
              <a:rPr lang="en-US" dirty="0"/>
              <a:t>their coordination. If you project p1val.get(2)[0] on the line…</a:t>
            </a:r>
          </a:p>
          <a:p>
            <a:pPr marL="0" indent="0">
              <a:buNone/>
            </a:pPr>
            <a:r>
              <a:rPr lang="en-US" b="1" dirty="0">
                <a:solidFill>
                  <a:schemeClr val="accent2"/>
                </a:solidFill>
              </a:rPr>
              <a:t>if(p1val.get(2)[1] &gt; tempy1Bot2){</a:t>
            </a:r>
          </a:p>
          <a:p>
            <a:pPr marL="0" indent="0">
              <a:buNone/>
            </a:pPr>
            <a:r>
              <a:rPr lang="en-US" dirty="0"/>
              <a:t>p4 = p1val.get(0);</a:t>
            </a:r>
          </a:p>
          <a:p>
            <a:pPr marL="0" indent="0">
              <a:buNone/>
            </a:pPr>
            <a:r>
              <a:rPr lang="en-US" dirty="0"/>
              <a:t>p1 = p1val.get(2);</a:t>
            </a:r>
          </a:p>
          <a:p>
            <a:pPr marL="0" indent="0">
              <a:buNone/>
            </a:pPr>
            <a:r>
              <a:rPr lang="en-US" dirty="0"/>
              <a:t>p2 = p1val.get(1);</a:t>
            </a:r>
          </a:p>
          <a:p>
            <a:pPr marL="0" indent="0">
              <a:buNone/>
            </a:pPr>
            <a:r>
              <a:rPr lang="en-US" b="1" dirty="0">
                <a:solidFill>
                  <a:schemeClr val="accent2"/>
                </a:solidFill>
              </a:rPr>
              <a:t>else if(p1val.get(2)[1] &lt; tempy1Bot2){</a:t>
            </a:r>
          </a:p>
          <a:p>
            <a:pPr marL="0" indent="0">
              <a:buNone/>
            </a:pPr>
            <a:r>
              <a:rPr lang="en-US" dirty="0"/>
              <a:t>p4 = p1val.get(0);</a:t>
            </a:r>
          </a:p>
          <a:p>
            <a:pPr marL="0" indent="0">
              <a:buNone/>
            </a:pPr>
            <a:r>
              <a:rPr lang="en-US" dirty="0"/>
              <a:t>p1 = p1val.get(1);</a:t>
            </a:r>
          </a:p>
          <a:p>
            <a:pPr marL="0" indent="0">
              <a:buNone/>
            </a:pPr>
            <a:r>
              <a:rPr lang="en-US" dirty="0"/>
              <a:t>p2 = p1val.get(2);</a:t>
            </a:r>
          </a:p>
        </p:txBody>
      </p:sp>
      <p:pic>
        <p:nvPicPr>
          <p:cNvPr id="11" name="Picture 10">
            <a:extLst>
              <a:ext uri="{FF2B5EF4-FFF2-40B4-BE49-F238E27FC236}">
                <a16:creationId xmlns:a16="http://schemas.microsoft.com/office/drawing/2014/main" id="{1306E3F0-6D3B-4D5F-A589-EF00A815DB9F}"/>
              </a:ext>
            </a:extLst>
          </p:cNvPr>
          <p:cNvPicPr>
            <a:picLocks noChangeAspect="1"/>
          </p:cNvPicPr>
          <p:nvPr/>
        </p:nvPicPr>
        <p:blipFill rotWithShape="1">
          <a:blip r:embed="rId2"/>
          <a:srcRect l="1" t="45848" r="48111" b="4336"/>
          <a:stretch/>
        </p:blipFill>
        <p:spPr>
          <a:xfrm>
            <a:off x="7542045" y="2772909"/>
            <a:ext cx="4131958" cy="3756325"/>
          </a:xfrm>
          <a:prstGeom prst="rect">
            <a:avLst/>
          </a:prstGeom>
        </p:spPr>
      </p:pic>
      <p:sp>
        <p:nvSpPr>
          <p:cNvPr id="12" name="Oval 11">
            <a:extLst>
              <a:ext uri="{FF2B5EF4-FFF2-40B4-BE49-F238E27FC236}">
                <a16:creationId xmlns:a16="http://schemas.microsoft.com/office/drawing/2014/main" id="{5609C7A2-DCCF-4729-AA65-E51D39198357}"/>
              </a:ext>
            </a:extLst>
          </p:cNvPr>
          <p:cNvSpPr/>
          <p:nvPr/>
        </p:nvSpPr>
        <p:spPr>
          <a:xfrm>
            <a:off x="8747316" y="4945108"/>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1DF43F7-8C96-44C3-BB62-34C7D7986BC9}"/>
              </a:ext>
            </a:extLst>
          </p:cNvPr>
          <p:cNvSpPr/>
          <p:nvPr/>
        </p:nvSpPr>
        <p:spPr>
          <a:xfrm>
            <a:off x="8747316" y="3551830"/>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895463-9474-47ED-82EE-815C678F9652}"/>
              </a:ext>
            </a:extLst>
          </p:cNvPr>
          <p:cNvSpPr/>
          <p:nvPr/>
        </p:nvSpPr>
        <p:spPr>
          <a:xfrm>
            <a:off x="10592808" y="3306170"/>
            <a:ext cx="245660" cy="24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BB98FDE-0409-4E39-9E3A-F4E6A1513E2D}"/>
              </a:ext>
            </a:extLst>
          </p:cNvPr>
          <p:cNvSpPr/>
          <p:nvPr/>
        </p:nvSpPr>
        <p:spPr>
          <a:xfrm>
            <a:off x="10592808" y="5190768"/>
            <a:ext cx="245660" cy="2456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20" name="Straight Arrow Connector 19">
            <a:extLst>
              <a:ext uri="{FF2B5EF4-FFF2-40B4-BE49-F238E27FC236}">
                <a16:creationId xmlns:a16="http://schemas.microsoft.com/office/drawing/2014/main" id="{434C734A-F9E0-4267-AD25-424B6D542E35}"/>
              </a:ext>
            </a:extLst>
          </p:cNvPr>
          <p:cNvCxnSpPr>
            <a:cxnSpLocks/>
          </p:cNvCxnSpPr>
          <p:nvPr/>
        </p:nvCxnSpPr>
        <p:spPr>
          <a:xfrm flipV="1">
            <a:off x="10987369" y="3743390"/>
            <a:ext cx="0" cy="90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2F8E7E-1201-4127-A51A-88BEA02EBD9A}"/>
              </a:ext>
            </a:extLst>
          </p:cNvPr>
          <p:cNvCxnSpPr>
            <a:cxnSpLocks/>
          </p:cNvCxnSpPr>
          <p:nvPr/>
        </p:nvCxnSpPr>
        <p:spPr>
          <a:xfrm>
            <a:off x="8242642" y="4153997"/>
            <a:ext cx="0" cy="913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84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6500</TotalTime>
  <Words>869</Words>
  <Application>Microsoft Office PowerPoint</Application>
  <PresentationFormat>Widescreen</PresentationFormat>
  <Paragraphs>211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Bell MT</vt:lpstr>
      <vt:lpstr>Calibri</vt:lpstr>
      <vt:lpstr>Century Gothic</vt:lpstr>
      <vt:lpstr>Garamond</vt:lpstr>
      <vt:lpstr>Savon</vt:lpstr>
      <vt:lpstr>QUAD ORIENTATION Shape Parameters &amp; Jacobian Analysis</vt:lpstr>
      <vt:lpstr>Coordinate Orientation</vt:lpstr>
      <vt:lpstr>Coordinate Orientation</vt:lpstr>
      <vt:lpstr>Coordinate Orientation</vt:lpstr>
      <vt:lpstr>Coordinate Orientation</vt:lpstr>
      <vt:lpstr>Assumptions</vt:lpstr>
      <vt:lpstr>Line Method, 3 Points</vt:lpstr>
      <vt:lpstr>Line Method, 3 Points (Continued)</vt:lpstr>
      <vt:lpstr>Line Method, 3 Points (Continued)</vt:lpstr>
      <vt:lpstr>Line Method, 3 Points (Continued)</vt:lpstr>
      <vt:lpstr>Line Method, 3 Points (Continued)</vt:lpstr>
      <vt:lpstr>Line Method 2 &amp; 2</vt:lpstr>
      <vt:lpstr>Line Method 2 &amp; 2 (Continued)</vt:lpstr>
      <vt:lpstr>Line Method 2 &amp;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dc:creator>
  <cp:lastModifiedBy>Nicholas Senatore</cp:lastModifiedBy>
  <cp:revision>315</cp:revision>
  <dcterms:created xsi:type="dcterms:W3CDTF">2017-05-03T17:15:28Z</dcterms:created>
  <dcterms:modified xsi:type="dcterms:W3CDTF">2019-03-26T01:10:42Z</dcterms:modified>
</cp:coreProperties>
</file>