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62" r:id="rId5"/>
    <p:sldId id="265" r:id="rId6"/>
    <p:sldId id="266" r:id="rId7"/>
    <p:sldId id="267" r:id="rId8"/>
    <p:sldId id="259" r:id="rId9"/>
    <p:sldId id="261" r:id="rId10"/>
    <p:sldId id="260" r:id="rId11"/>
    <p:sldId id="263" r:id="rId12"/>
    <p:sldId id="2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43086-FA14-4627-99C9-8F7FC7AB8C5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99974-759A-4921-B674-E0FBFA4C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2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6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2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2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3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4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1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5185-D1FC-467B-8E6C-66694B33306B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2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1. ppt </a:t>
            </a:r>
            <a:r>
              <a:rPr lang="ko-KR" altLang="en-US" sz="3200" b="1" smtClean="0"/>
              <a:t>예제 모형 </a:t>
            </a:r>
            <a:endParaRPr lang="ko-KR" altLang="en-US" sz="3200" b="1"/>
          </a:p>
        </p:txBody>
      </p:sp>
      <p:sp>
        <p:nvSpPr>
          <p:cNvPr id="51" name="자유형 50"/>
          <p:cNvSpPr/>
          <p:nvPr/>
        </p:nvSpPr>
        <p:spPr>
          <a:xfrm>
            <a:off x="2540525" y="94141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5" name="자유형 54"/>
          <p:cNvSpPr/>
          <p:nvPr/>
        </p:nvSpPr>
        <p:spPr>
          <a:xfrm>
            <a:off x="3795044" y="203778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7" name="자유형 56"/>
          <p:cNvSpPr/>
          <p:nvPr/>
        </p:nvSpPr>
        <p:spPr>
          <a:xfrm>
            <a:off x="1281856" y="204787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7" name="직선 연결선 66"/>
          <p:cNvCxnSpPr>
            <a:stCxn id="51" idx="3"/>
            <a:endCxn id="57" idx="1"/>
          </p:cNvCxnSpPr>
          <p:nvPr/>
        </p:nvCxnSpPr>
        <p:spPr>
          <a:xfrm flipH="1">
            <a:off x="1469390" y="1232341"/>
            <a:ext cx="1258669" cy="81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1" idx="3"/>
            <a:endCxn id="55" idx="1"/>
          </p:cNvCxnSpPr>
          <p:nvPr/>
        </p:nvCxnSpPr>
        <p:spPr>
          <a:xfrm>
            <a:off x="2728059" y="1232341"/>
            <a:ext cx="1254519" cy="80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자유형 124"/>
          <p:cNvSpPr/>
          <p:nvPr/>
        </p:nvSpPr>
        <p:spPr>
          <a:xfrm>
            <a:off x="654754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6" name="자유형 125"/>
          <p:cNvSpPr/>
          <p:nvPr/>
        </p:nvSpPr>
        <p:spPr>
          <a:xfrm>
            <a:off x="946024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7" name="자유형 126"/>
          <p:cNvSpPr/>
          <p:nvPr/>
        </p:nvSpPr>
        <p:spPr>
          <a:xfrm>
            <a:off x="363276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8" name="직선 연결선 127"/>
          <p:cNvCxnSpPr>
            <a:stCxn id="125" idx="3"/>
            <a:endCxn id="127" idx="1"/>
          </p:cNvCxnSpPr>
          <p:nvPr/>
        </p:nvCxnSpPr>
        <p:spPr>
          <a:xfrm flipH="1">
            <a:off x="550810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5" idx="3"/>
            <a:endCxn id="126" idx="1"/>
          </p:cNvCxnSpPr>
          <p:nvPr/>
        </p:nvCxnSpPr>
        <p:spPr>
          <a:xfrm>
            <a:off x="842288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자유형 158"/>
          <p:cNvSpPr/>
          <p:nvPr/>
        </p:nvSpPr>
        <p:spPr>
          <a:xfrm>
            <a:off x="1306106" y="204787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0" name="자유형 159"/>
          <p:cNvSpPr/>
          <p:nvPr/>
        </p:nvSpPr>
        <p:spPr>
          <a:xfrm>
            <a:off x="1893558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1" name="자유형 160"/>
          <p:cNvSpPr/>
          <p:nvPr/>
        </p:nvSpPr>
        <p:spPr>
          <a:xfrm>
            <a:off x="670153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62" name="직선 연결선 161"/>
          <p:cNvCxnSpPr>
            <a:stCxn id="159" idx="3"/>
            <a:endCxn id="161" idx="1"/>
          </p:cNvCxnSpPr>
          <p:nvPr/>
        </p:nvCxnSpPr>
        <p:spPr>
          <a:xfrm flipH="1">
            <a:off x="857687" y="2338801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9" idx="3"/>
            <a:endCxn id="160" idx="1"/>
          </p:cNvCxnSpPr>
          <p:nvPr/>
        </p:nvCxnSpPr>
        <p:spPr>
          <a:xfrm>
            <a:off x="1493640" y="2338801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>
            <a:off x="1874187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0" name="자유형 59"/>
          <p:cNvSpPr/>
          <p:nvPr/>
        </p:nvSpPr>
        <p:spPr>
          <a:xfrm>
            <a:off x="2165457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1" name="자유형 60"/>
          <p:cNvSpPr/>
          <p:nvPr/>
        </p:nvSpPr>
        <p:spPr>
          <a:xfrm>
            <a:off x="1582709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2" name="직선 연결선 61"/>
          <p:cNvCxnSpPr>
            <a:stCxn id="59" idx="3"/>
            <a:endCxn id="61" idx="1"/>
          </p:cNvCxnSpPr>
          <p:nvPr/>
        </p:nvCxnSpPr>
        <p:spPr>
          <a:xfrm flipH="1">
            <a:off x="1770243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60" idx="1"/>
          </p:cNvCxnSpPr>
          <p:nvPr/>
        </p:nvCxnSpPr>
        <p:spPr>
          <a:xfrm>
            <a:off x="2061721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72"/>
          <p:cNvSpPr/>
          <p:nvPr/>
        </p:nvSpPr>
        <p:spPr>
          <a:xfrm>
            <a:off x="3778210" y="2047874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4" name="자유형 73"/>
          <p:cNvSpPr/>
          <p:nvPr/>
        </p:nvSpPr>
        <p:spPr>
          <a:xfrm>
            <a:off x="4365662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5" name="자유형 74"/>
          <p:cNvSpPr/>
          <p:nvPr/>
        </p:nvSpPr>
        <p:spPr>
          <a:xfrm>
            <a:off x="3142257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76" name="직선 연결선 75"/>
          <p:cNvCxnSpPr>
            <a:stCxn id="73" idx="3"/>
            <a:endCxn id="75" idx="1"/>
          </p:cNvCxnSpPr>
          <p:nvPr/>
        </p:nvCxnSpPr>
        <p:spPr>
          <a:xfrm flipH="1">
            <a:off x="3329791" y="2338802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  <a:endCxn id="74" idx="1"/>
          </p:cNvCxnSpPr>
          <p:nvPr/>
        </p:nvCxnSpPr>
        <p:spPr>
          <a:xfrm>
            <a:off x="3965744" y="2338802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3111872" y="320488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0" name="자유형 79"/>
          <p:cNvSpPr/>
          <p:nvPr/>
        </p:nvSpPr>
        <p:spPr>
          <a:xfrm>
            <a:off x="3403142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1" name="자유형 80"/>
          <p:cNvSpPr/>
          <p:nvPr/>
        </p:nvSpPr>
        <p:spPr>
          <a:xfrm>
            <a:off x="2820394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2" name="직선 연결선 81"/>
          <p:cNvCxnSpPr>
            <a:stCxn id="79" idx="3"/>
            <a:endCxn id="81" idx="1"/>
          </p:cNvCxnSpPr>
          <p:nvPr/>
        </p:nvCxnSpPr>
        <p:spPr>
          <a:xfrm flipH="1">
            <a:off x="3007928" y="349581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9" idx="3"/>
            <a:endCxn id="80" idx="1"/>
          </p:cNvCxnSpPr>
          <p:nvPr/>
        </p:nvCxnSpPr>
        <p:spPr>
          <a:xfrm>
            <a:off x="3299406" y="3495816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4365766" y="322363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6" name="자유형 85"/>
          <p:cNvSpPr/>
          <p:nvPr/>
        </p:nvSpPr>
        <p:spPr>
          <a:xfrm>
            <a:off x="4657036" y="42649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7" name="자유형 86"/>
          <p:cNvSpPr/>
          <p:nvPr/>
        </p:nvSpPr>
        <p:spPr>
          <a:xfrm>
            <a:off x="4074288" y="42649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8" name="직선 연결선 87"/>
          <p:cNvCxnSpPr>
            <a:stCxn id="85" idx="3"/>
            <a:endCxn id="87" idx="1"/>
          </p:cNvCxnSpPr>
          <p:nvPr/>
        </p:nvCxnSpPr>
        <p:spPr>
          <a:xfrm flipH="1">
            <a:off x="4261822" y="351456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5" idx="3"/>
            <a:endCxn id="86" idx="1"/>
          </p:cNvCxnSpPr>
          <p:nvPr/>
        </p:nvCxnSpPr>
        <p:spPr>
          <a:xfrm>
            <a:off x="4553300" y="3514565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2080" y="887896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3" name="TextBox 92"/>
          <p:cNvSpPr txBox="1"/>
          <p:nvPr/>
        </p:nvSpPr>
        <p:spPr>
          <a:xfrm>
            <a:off x="5292080" y="1984266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b="1" smtClean="0">
                <a:solidFill>
                  <a:schemeClr val="tx1"/>
                </a:solidFill>
              </a:rPr>
              <a:t>Minimizing </a:t>
            </a:r>
            <a:r>
              <a:rPr lang="en-US" altLang="ko-KR" b="1">
                <a:solidFill>
                  <a:schemeClr val="tx1"/>
                </a:solidFill>
              </a:rPr>
              <a:t>node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92080" y="3151370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5" name="TextBox 94"/>
          <p:cNvSpPr txBox="1"/>
          <p:nvPr/>
        </p:nvSpPr>
        <p:spPr>
          <a:xfrm>
            <a:off x="5292080" y="4211468"/>
            <a:ext cx="21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Minimizng node</a:t>
            </a:r>
            <a:endParaRPr lang="ko-KR" altLang="en-US" b="1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497" y="5244620"/>
            <a:ext cx="8456293" cy="1328023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b="1" smtClean="0">
                <a:solidFill>
                  <a:schemeClr val="tx1"/>
                </a:solidFill>
              </a:rPr>
              <a:t>Ppt</a:t>
            </a:r>
            <a:r>
              <a:rPr lang="ko-KR" altLang="en-US" b="1" smtClean="0">
                <a:solidFill>
                  <a:schemeClr val="tx1"/>
                </a:solidFill>
              </a:rPr>
              <a:t>의 모형을 그려보고 작성자의 임의대로 </a:t>
            </a:r>
            <a:r>
              <a:rPr lang="en-US" altLang="ko-KR" b="1" smtClean="0">
                <a:solidFill>
                  <a:schemeClr val="tx1"/>
                </a:solidFill>
              </a:rPr>
              <a:t>board quality</a:t>
            </a:r>
            <a:r>
              <a:rPr lang="ko-KR" altLang="en-US" b="1" smtClean="0">
                <a:solidFill>
                  <a:schemeClr val="tx1"/>
                </a:solidFill>
              </a:rPr>
              <a:t>를 설정하였다</a:t>
            </a:r>
            <a:r>
              <a:rPr lang="en-US" altLang="ko-KR" b="1" smtClean="0">
                <a:solidFill>
                  <a:schemeClr val="tx1"/>
                </a:solidFill>
              </a:rPr>
              <a:t>.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ko-KR" altLang="en-US" b="1" smtClean="0">
                <a:solidFill>
                  <a:schemeClr val="tx1"/>
                </a:solidFill>
              </a:rPr>
              <a:t>이 페이지에서는 값이 다 나와있지만</a:t>
            </a:r>
            <a:r>
              <a:rPr lang="en-US" altLang="ko-KR" b="1" smtClean="0">
                <a:solidFill>
                  <a:schemeClr val="tx1"/>
                </a:solidFill>
              </a:rPr>
              <a:t>, board quality</a:t>
            </a:r>
            <a:r>
              <a:rPr lang="ko-KR" altLang="en-US" b="1" smtClean="0">
                <a:solidFill>
                  <a:schemeClr val="tx1"/>
                </a:solidFill>
              </a:rPr>
              <a:t>를 모른다는 </a:t>
            </a:r>
            <a:r>
              <a:rPr lang="ko-KR" altLang="en-US" b="1" smtClean="0">
                <a:solidFill>
                  <a:schemeClr val="tx1"/>
                </a:solidFill>
              </a:rPr>
              <a:t>가정 하에 </a:t>
            </a:r>
            <a:endParaRPr lang="en-US" altLang="ko-KR" b="1" smtClean="0">
              <a:solidFill>
                <a:schemeClr val="tx1"/>
              </a:solidFill>
            </a:endParaRPr>
          </a:p>
          <a:p>
            <a:r>
              <a:rPr lang="ko-KR" altLang="en-US" b="1" smtClean="0">
                <a:solidFill>
                  <a:schemeClr val="tx1"/>
                </a:solidFill>
              </a:rPr>
              <a:t>게임을 </a:t>
            </a:r>
            <a:r>
              <a:rPr lang="ko-KR" altLang="en-US" b="1" smtClean="0">
                <a:solidFill>
                  <a:schemeClr val="tx1"/>
                </a:solidFill>
              </a:rPr>
              <a:t>진행한다</a:t>
            </a:r>
            <a:r>
              <a:rPr lang="en-US" altLang="ko-KR" b="1" smtClean="0">
                <a:solidFill>
                  <a:schemeClr val="tx1"/>
                </a:solidFill>
              </a:rPr>
              <a:t>.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9497" y="4631167"/>
            <a:ext cx="4928804" cy="360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69     39    72    96     28     56     77    74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5"/>
          <p:cNvSpPr txBox="1"/>
          <p:nvPr/>
        </p:nvSpPr>
        <p:spPr>
          <a:xfrm>
            <a:off x="6468189" y="4233206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smtClean="0">
                <a:solidFill>
                  <a:schemeClr val="tx1"/>
                </a:solidFill>
              </a:rPr>
              <a:t>Minimizing </a:t>
            </a:r>
            <a:r>
              <a:rPr lang="en-US" altLang="ko-KR" sz="1400" b="1">
                <a:solidFill>
                  <a:schemeClr val="tx1"/>
                </a:solidFill>
              </a:rPr>
              <a:t>node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5</a:t>
            </a:r>
            <a:r>
              <a:rPr lang="en-US" altLang="ko-KR" sz="3200" b="1" smtClean="0"/>
              <a:t>-3. </a:t>
            </a:r>
            <a:r>
              <a:rPr lang="ko-KR" altLang="en-US" sz="3200" b="1" smtClean="0"/>
              <a:t>만약 게임 참가자가 </a:t>
            </a:r>
            <a:r>
              <a:rPr lang="en-US" altLang="ko-KR" sz="3200" b="1" smtClean="0"/>
              <a:t>3</a:t>
            </a:r>
            <a:r>
              <a:rPr lang="ko-KR" altLang="en-US" sz="3200" b="1" smtClean="0"/>
              <a:t>명이라면</a:t>
            </a:r>
            <a:r>
              <a:rPr lang="en-US" altLang="ko-KR" sz="3200" b="1" smtClean="0"/>
              <a:t>?</a:t>
            </a:r>
            <a:endParaRPr lang="ko-KR" altLang="en-US" sz="3200" b="1"/>
          </a:p>
        </p:txBody>
      </p:sp>
      <p:sp>
        <p:nvSpPr>
          <p:cNvPr id="51" name="자유형 50"/>
          <p:cNvSpPr/>
          <p:nvPr/>
        </p:nvSpPr>
        <p:spPr>
          <a:xfrm>
            <a:off x="1702935" y="2338802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7" name="직선 연결선 66"/>
          <p:cNvCxnSpPr>
            <a:stCxn id="51" idx="3"/>
          </p:cNvCxnSpPr>
          <p:nvPr/>
        </p:nvCxnSpPr>
        <p:spPr>
          <a:xfrm flipH="1">
            <a:off x="1043867" y="2517255"/>
            <a:ext cx="774458" cy="500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1" idx="3"/>
          </p:cNvCxnSpPr>
          <p:nvPr/>
        </p:nvCxnSpPr>
        <p:spPr>
          <a:xfrm>
            <a:off x="1818325" y="2517255"/>
            <a:ext cx="771904" cy="494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 125"/>
          <p:cNvSpPr/>
          <p:nvPr/>
        </p:nvSpPr>
        <p:spPr>
          <a:xfrm>
            <a:off x="721840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7" name="자유형 126"/>
          <p:cNvSpPr/>
          <p:nvPr/>
        </p:nvSpPr>
        <p:spPr>
          <a:xfrm>
            <a:off x="363276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8" name="직선 연결선 127"/>
          <p:cNvCxnSpPr>
            <a:endCxn id="127" idx="1"/>
          </p:cNvCxnSpPr>
          <p:nvPr/>
        </p:nvCxnSpPr>
        <p:spPr>
          <a:xfrm flipH="1">
            <a:off x="478665" y="3905655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126" idx="1"/>
          </p:cNvCxnSpPr>
          <p:nvPr/>
        </p:nvCxnSpPr>
        <p:spPr>
          <a:xfrm>
            <a:off x="658012" y="3905655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자유형 158"/>
          <p:cNvSpPr/>
          <p:nvPr/>
        </p:nvSpPr>
        <p:spPr>
          <a:xfrm>
            <a:off x="943398" y="301749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1" name="자유형 160"/>
          <p:cNvSpPr/>
          <p:nvPr/>
        </p:nvSpPr>
        <p:spPr>
          <a:xfrm>
            <a:off x="552097" y="3727202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62" name="직선 연결선 161"/>
          <p:cNvCxnSpPr>
            <a:stCxn id="159" idx="3"/>
            <a:endCxn id="161" idx="1"/>
          </p:cNvCxnSpPr>
          <p:nvPr/>
        </p:nvCxnSpPr>
        <p:spPr>
          <a:xfrm flipH="1">
            <a:off x="667487" y="3195951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9" idx="3"/>
          </p:cNvCxnSpPr>
          <p:nvPr/>
        </p:nvCxnSpPr>
        <p:spPr>
          <a:xfrm>
            <a:off x="1058788" y="3195951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>
            <a:off x="1292938" y="3727202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0" name="자유형 59"/>
          <p:cNvSpPr/>
          <p:nvPr/>
        </p:nvSpPr>
        <p:spPr>
          <a:xfrm>
            <a:off x="1472156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1" name="자유형 60"/>
          <p:cNvSpPr/>
          <p:nvPr/>
        </p:nvSpPr>
        <p:spPr>
          <a:xfrm>
            <a:off x="1113592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2" name="직선 연결선 61"/>
          <p:cNvCxnSpPr>
            <a:stCxn id="59" idx="3"/>
            <a:endCxn id="61" idx="1"/>
          </p:cNvCxnSpPr>
          <p:nvPr/>
        </p:nvCxnSpPr>
        <p:spPr>
          <a:xfrm flipH="1">
            <a:off x="1228981" y="3905655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60" idx="1"/>
          </p:cNvCxnSpPr>
          <p:nvPr/>
        </p:nvCxnSpPr>
        <p:spPr>
          <a:xfrm>
            <a:off x="1408327" y="3905655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72"/>
          <p:cNvSpPr/>
          <p:nvPr/>
        </p:nvSpPr>
        <p:spPr>
          <a:xfrm>
            <a:off x="2464481" y="301749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76" name="직선 연결선 75"/>
          <p:cNvCxnSpPr>
            <a:stCxn id="73" idx="3"/>
          </p:cNvCxnSpPr>
          <p:nvPr/>
        </p:nvCxnSpPr>
        <p:spPr>
          <a:xfrm flipH="1">
            <a:off x="2188570" y="3195952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</p:cNvCxnSpPr>
          <p:nvPr/>
        </p:nvCxnSpPr>
        <p:spPr>
          <a:xfrm>
            <a:off x="2579871" y="3195952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2054484" y="3727203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0" name="자유형 79"/>
          <p:cNvSpPr/>
          <p:nvPr/>
        </p:nvSpPr>
        <p:spPr>
          <a:xfrm>
            <a:off x="2233702" y="4365959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1" name="자유형 80"/>
          <p:cNvSpPr/>
          <p:nvPr/>
        </p:nvSpPr>
        <p:spPr>
          <a:xfrm>
            <a:off x="1875138" y="4365959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2" name="직선 연결선 81"/>
          <p:cNvCxnSpPr>
            <a:stCxn id="79" idx="3"/>
            <a:endCxn id="81" idx="1"/>
          </p:cNvCxnSpPr>
          <p:nvPr/>
        </p:nvCxnSpPr>
        <p:spPr>
          <a:xfrm flipH="1">
            <a:off x="1990528" y="3905657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9" idx="3"/>
            <a:endCxn id="80" idx="1"/>
          </p:cNvCxnSpPr>
          <p:nvPr/>
        </p:nvCxnSpPr>
        <p:spPr>
          <a:xfrm>
            <a:off x="2169874" y="3905657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2826004" y="3738704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6" name="자유형 85"/>
          <p:cNvSpPr/>
          <p:nvPr/>
        </p:nvSpPr>
        <p:spPr>
          <a:xfrm>
            <a:off x="3005222" y="4377461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7" name="자유형 86"/>
          <p:cNvSpPr/>
          <p:nvPr/>
        </p:nvSpPr>
        <p:spPr>
          <a:xfrm>
            <a:off x="2646658" y="4377461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8" name="직선 연결선 87"/>
          <p:cNvCxnSpPr>
            <a:stCxn id="85" idx="3"/>
            <a:endCxn id="87" idx="1"/>
          </p:cNvCxnSpPr>
          <p:nvPr/>
        </p:nvCxnSpPr>
        <p:spPr>
          <a:xfrm flipH="1">
            <a:off x="2762047" y="3917158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5" idx="3"/>
            <a:endCxn id="86" idx="1"/>
          </p:cNvCxnSpPr>
          <p:nvPr/>
        </p:nvCxnSpPr>
        <p:spPr>
          <a:xfrm>
            <a:off x="2941393" y="3917157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9496" y="4631166"/>
            <a:ext cx="6298727" cy="31000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75   74   </a:t>
            </a:r>
            <a:r>
              <a:rPr lang="en-US" altLang="ko-KR" sz="1400" b="1" smtClean="0">
                <a:solidFill>
                  <a:srgbClr val="FF0000"/>
                </a:solidFill>
              </a:rPr>
              <a:t>28</a:t>
            </a:r>
            <a:r>
              <a:rPr lang="en-US" altLang="ko-KR" sz="1400" smtClean="0">
                <a:solidFill>
                  <a:schemeClr val="tx1"/>
                </a:solidFill>
              </a:rPr>
              <a:t>   14   54         19   77     32   22   58         10   </a:t>
            </a:r>
            <a:r>
              <a:rPr lang="en-US" altLang="ko-KR" sz="1400" b="1" smtClean="0">
                <a:solidFill>
                  <a:srgbClr val="0070C0"/>
                </a:solidFill>
              </a:rPr>
              <a:t>23</a:t>
            </a:r>
            <a:r>
              <a:rPr lang="en-US" altLang="ko-KR" sz="1400" smtClean="0">
                <a:solidFill>
                  <a:schemeClr val="tx1"/>
                </a:solidFill>
              </a:rPr>
              <a:t>        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6834" y="5023287"/>
            <a:ext cx="8456293" cy="1770698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smtClean="0">
                <a:solidFill>
                  <a:schemeClr val="tx1"/>
                </a:solidFill>
              </a:rPr>
              <a:t>이번엔 우측으로 이동해보자 ① </a:t>
            </a:r>
            <a:r>
              <a:rPr lang="en-US" altLang="ko-KR" sz="1400" b="1" smtClean="0">
                <a:solidFill>
                  <a:schemeClr val="tx1"/>
                </a:solidFill>
              </a:rPr>
              <a:t>max </a:t>
            </a:r>
            <a:r>
              <a:rPr lang="ko-KR" altLang="en-US" sz="1400" b="1" smtClean="0">
                <a:solidFill>
                  <a:schemeClr val="tx1"/>
                </a:solidFill>
              </a:rPr>
              <a:t>노드에서 값 </a:t>
            </a:r>
            <a:r>
              <a:rPr lang="en-US" altLang="ko-KR" sz="1400" b="1">
                <a:solidFill>
                  <a:schemeClr val="tx1"/>
                </a:solidFill>
              </a:rPr>
              <a:t>3</a:t>
            </a:r>
            <a:r>
              <a:rPr lang="en-US" altLang="ko-KR" sz="1400" b="1" smtClean="0">
                <a:solidFill>
                  <a:schemeClr val="tx1"/>
                </a:solidFill>
              </a:rPr>
              <a:t>2</a:t>
            </a:r>
            <a:r>
              <a:rPr lang="ko-KR" altLang="en-US" sz="1400" b="1" smtClean="0">
                <a:solidFill>
                  <a:schemeClr val="tx1"/>
                </a:solidFill>
              </a:rPr>
              <a:t>를 확인할 수 있다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  <a:r>
              <a:rPr lang="ko-KR" altLang="en-US" sz="1400" b="1" smtClean="0">
                <a:solidFill>
                  <a:schemeClr val="tx1"/>
                </a:solidFill>
              </a:rPr>
              <a:t>좌측 기대값 </a:t>
            </a:r>
            <a:r>
              <a:rPr lang="en-US" altLang="ko-KR" sz="1400" b="1" smtClean="0">
                <a:solidFill>
                  <a:srgbClr val="FF0000"/>
                </a:solidFill>
              </a:rPr>
              <a:t>28</a:t>
            </a:r>
            <a:r>
              <a:rPr lang="ko-KR" altLang="en-US" sz="1400" b="1" smtClean="0">
                <a:solidFill>
                  <a:schemeClr val="tx1"/>
                </a:solidFill>
              </a:rPr>
              <a:t>보다 크다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b="1" smtClean="0">
                <a:solidFill>
                  <a:schemeClr val="tx1"/>
                </a:solidFill>
              </a:rPr>
              <a:t>② </a:t>
            </a:r>
            <a:r>
              <a:rPr lang="en-US" altLang="ko-KR" sz="1400" b="1" smtClean="0">
                <a:solidFill>
                  <a:schemeClr val="tx1"/>
                </a:solidFill>
              </a:rPr>
              <a:t>max </a:t>
            </a:r>
            <a:r>
              <a:rPr lang="ko-KR" altLang="en-US" sz="1400" b="1" smtClean="0">
                <a:solidFill>
                  <a:schemeClr val="tx1"/>
                </a:solidFill>
              </a:rPr>
              <a:t>노드에서 </a:t>
            </a:r>
            <a:r>
              <a:rPr lang="en-US" altLang="ko-KR" sz="1400" b="1" smtClean="0">
                <a:solidFill>
                  <a:schemeClr val="tx1"/>
                </a:solidFill>
              </a:rPr>
              <a:t>58</a:t>
            </a:r>
            <a:r>
              <a:rPr lang="ko-KR" altLang="en-US" sz="1400" b="1" smtClean="0">
                <a:solidFill>
                  <a:schemeClr val="tx1"/>
                </a:solidFill>
              </a:rPr>
              <a:t>을 확인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상대방들이 움직여 줄리 없다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  <a:r>
              <a:rPr lang="el-GR" altLang="ko-KR" sz="1400" b="1">
                <a:solidFill>
                  <a:schemeClr val="tx1"/>
                </a:solidFill>
              </a:rPr>
              <a:t>β</a:t>
            </a:r>
            <a:r>
              <a:rPr lang="en-US" altLang="ko-KR" sz="1400" b="1" smtClean="0">
                <a:solidFill>
                  <a:schemeClr val="tx1"/>
                </a:solidFill>
              </a:rPr>
              <a:t>-cut</a:t>
            </a:r>
            <a:r>
              <a:rPr lang="ko-KR" altLang="en-US" sz="1400" b="1" smtClean="0">
                <a:solidFill>
                  <a:schemeClr val="tx1"/>
                </a:solidFill>
              </a:rPr>
              <a:t>이 발생할 것이다</a:t>
            </a:r>
            <a:r>
              <a:rPr lang="en-US" altLang="ko-KR" sz="1400" b="1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b="1" smtClean="0">
                <a:solidFill>
                  <a:schemeClr val="tx1"/>
                </a:solidFill>
              </a:rPr>
              <a:t>③ </a:t>
            </a:r>
            <a:r>
              <a:rPr lang="en-US" altLang="ko-KR" sz="1400" b="1" smtClean="0">
                <a:solidFill>
                  <a:schemeClr val="tx1"/>
                </a:solidFill>
              </a:rPr>
              <a:t>max </a:t>
            </a:r>
            <a:r>
              <a:rPr lang="ko-KR" altLang="en-US" sz="1400" b="1" smtClean="0">
                <a:solidFill>
                  <a:schemeClr val="tx1"/>
                </a:solidFill>
              </a:rPr>
              <a:t>노드에서 </a:t>
            </a:r>
            <a:r>
              <a:rPr lang="en-US" altLang="ko-KR" sz="1400" b="1" smtClean="0">
                <a:solidFill>
                  <a:schemeClr val="tx1"/>
                </a:solidFill>
              </a:rPr>
              <a:t>10</a:t>
            </a:r>
            <a:r>
              <a:rPr lang="ko-KR" altLang="en-US" sz="1400" b="1" smtClean="0">
                <a:solidFill>
                  <a:schemeClr val="tx1"/>
                </a:solidFill>
              </a:rPr>
              <a:t>과 </a:t>
            </a:r>
            <a:r>
              <a:rPr lang="en-US" altLang="ko-KR" sz="1400" b="1" smtClean="0">
                <a:solidFill>
                  <a:schemeClr val="tx1"/>
                </a:solidFill>
              </a:rPr>
              <a:t>23</a:t>
            </a:r>
            <a:r>
              <a:rPr lang="ko-KR" altLang="en-US" sz="1400" b="1" smtClean="0">
                <a:solidFill>
                  <a:schemeClr val="tx1"/>
                </a:solidFill>
              </a:rPr>
              <a:t>을 확인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이렇게 된다면 ④</a:t>
            </a:r>
            <a:r>
              <a:rPr lang="en-US" altLang="ko-KR" sz="1400" b="1" smtClean="0">
                <a:solidFill>
                  <a:schemeClr val="tx1"/>
                </a:solidFill>
              </a:rPr>
              <a:t>,</a:t>
            </a:r>
            <a:r>
              <a:rPr lang="ko-KR" altLang="en-US" sz="1400" b="1" smtClean="0">
                <a:solidFill>
                  <a:schemeClr val="tx1"/>
                </a:solidFill>
              </a:rPr>
              <a:t>⑤ 노드의 값이 무엇이든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상대방들은 ③노드로</a:t>
            </a:r>
            <a:r>
              <a:rPr lang="ko-KR" altLang="en-US" sz="1400" b="1">
                <a:solidFill>
                  <a:schemeClr val="tx1"/>
                </a:solidFill>
              </a:rPr>
              <a:t>만</a:t>
            </a:r>
            <a:r>
              <a:rPr lang="ko-KR" altLang="en-US" sz="1400" b="1" smtClean="0">
                <a:solidFill>
                  <a:schemeClr val="tx1"/>
                </a:solidFill>
              </a:rPr>
              <a:t> 움직일 것이다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  <a:r>
              <a:rPr lang="ko-KR" altLang="en-US" sz="1400" b="1" smtClean="0">
                <a:solidFill>
                  <a:schemeClr val="tx1"/>
                </a:solidFill>
              </a:rPr>
              <a:t>그렇게 된다면 우측으로 이동했을 때 나의 기대값은 </a:t>
            </a:r>
            <a:r>
              <a:rPr lang="en-US" altLang="ko-KR" sz="1400" b="1" smtClean="0">
                <a:solidFill>
                  <a:srgbClr val="0070C0"/>
                </a:solidFill>
              </a:rPr>
              <a:t>23</a:t>
            </a:r>
            <a:r>
              <a:rPr lang="ko-KR" altLang="en-US" sz="1400" b="1" smtClean="0">
                <a:solidFill>
                  <a:schemeClr val="tx1"/>
                </a:solidFill>
              </a:rPr>
              <a:t>이며</a:t>
            </a:r>
            <a:r>
              <a:rPr lang="en-US" altLang="ko-KR" sz="1400" b="1" smtClean="0">
                <a:solidFill>
                  <a:schemeClr val="tx1"/>
                </a:solidFill>
              </a:rPr>
              <a:t>,</a:t>
            </a:r>
            <a:r>
              <a:rPr lang="ko-KR" altLang="en-US" sz="1400" b="1" smtClean="0">
                <a:solidFill>
                  <a:schemeClr val="tx1"/>
                </a:solidFill>
              </a:rPr>
              <a:t> 이는 좌측 기대값인 </a:t>
            </a:r>
            <a:r>
              <a:rPr lang="en-US" altLang="ko-KR" sz="1400" b="1" smtClean="0">
                <a:solidFill>
                  <a:srgbClr val="FF0000"/>
                </a:solidFill>
              </a:rPr>
              <a:t>28</a:t>
            </a:r>
            <a:r>
              <a:rPr lang="ko-KR" altLang="en-US" sz="1400" b="1" smtClean="0">
                <a:solidFill>
                  <a:schemeClr val="tx1"/>
                </a:solidFill>
              </a:rPr>
              <a:t>보다 작다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b="1" smtClean="0">
                <a:solidFill>
                  <a:schemeClr val="tx1"/>
                </a:solidFill>
              </a:rPr>
              <a:t>따라서 나는 더 이상 우측의 남은 노드 값을 확인할 필요가 없다</a:t>
            </a:r>
            <a:r>
              <a:rPr lang="en-US" altLang="ko-KR" sz="1400" b="1" smtClean="0">
                <a:solidFill>
                  <a:schemeClr val="tx1"/>
                </a:solidFill>
              </a:rPr>
              <a:t>.</a:t>
            </a:r>
            <a:r>
              <a:rPr lang="ko-KR" altLang="en-US" sz="1400" b="1" smtClean="0">
                <a:solidFill>
                  <a:schemeClr val="tx1"/>
                </a:solidFill>
              </a:rPr>
              <a:t> ⑥ </a:t>
            </a:r>
            <a:r>
              <a:rPr lang="el-GR" altLang="ko-KR" sz="1400" b="1" smtClean="0">
                <a:solidFill>
                  <a:schemeClr val="tx1"/>
                </a:solidFill>
              </a:rPr>
              <a:t>α</a:t>
            </a:r>
            <a:r>
              <a:rPr lang="en-US" altLang="ko-KR" sz="1400" b="1" smtClean="0">
                <a:solidFill>
                  <a:schemeClr val="tx1"/>
                </a:solidFill>
              </a:rPr>
              <a:t>-cut</a:t>
            </a:r>
            <a:r>
              <a:rPr lang="ko-KR" altLang="en-US" sz="1400" b="1" smtClean="0">
                <a:solidFill>
                  <a:schemeClr val="tx1"/>
                </a:solidFill>
              </a:rPr>
              <a:t>을 해야하며 우측이 아닌 좌측으로 이동해서 기대값 </a:t>
            </a:r>
            <a:r>
              <a:rPr lang="en-US" altLang="ko-KR" sz="1400" b="1" smtClean="0">
                <a:solidFill>
                  <a:srgbClr val="FF0000"/>
                </a:solidFill>
              </a:rPr>
              <a:t>28</a:t>
            </a:r>
            <a:r>
              <a:rPr lang="ko-KR" altLang="en-US" sz="1400" b="1" smtClean="0">
                <a:solidFill>
                  <a:schemeClr val="tx1"/>
                </a:solidFill>
              </a:rPr>
              <a:t>을 체택해야한다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  <a:endParaRPr lang="en-US" altLang="ko-KR" sz="1400" b="1">
              <a:solidFill>
                <a:schemeClr val="tx1"/>
              </a:solidFill>
            </a:endParaRPr>
          </a:p>
        </p:txBody>
      </p:sp>
      <p:sp>
        <p:nvSpPr>
          <p:cNvPr id="106" name="자유형 105"/>
          <p:cNvSpPr/>
          <p:nvPr/>
        </p:nvSpPr>
        <p:spPr>
          <a:xfrm>
            <a:off x="4903547" y="232984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07" name="직선 연결선 106"/>
          <p:cNvCxnSpPr>
            <a:stCxn id="106" idx="3"/>
          </p:cNvCxnSpPr>
          <p:nvPr/>
        </p:nvCxnSpPr>
        <p:spPr>
          <a:xfrm flipH="1">
            <a:off x="4244479" y="2508301"/>
            <a:ext cx="774458" cy="500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06" idx="3"/>
          </p:cNvCxnSpPr>
          <p:nvPr/>
        </p:nvCxnSpPr>
        <p:spPr>
          <a:xfrm>
            <a:off x="5018937" y="2508301"/>
            <a:ext cx="771904" cy="494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자유형 108"/>
          <p:cNvSpPr/>
          <p:nvPr/>
        </p:nvSpPr>
        <p:spPr>
          <a:xfrm>
            <a:off x="3922452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0" name="자유형 109"/>
          <p:cNvSpPr/>
          <p:nvPr/>
        </p:nvSpPr>
        <p:spPr>
          <a:xfrm>
            <a:off x="3563888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11" name="직선 연결선 110"/>
          <p:cNvCxnSpPr>
            <a:endCxn id="110" idx="1"/>
          </p:cNvCxnSpPr>
          <p:nvPr/>
        </p:nvCxnSpPr>
        <p:spPr>
          <a:xfrm flipH="1">
            <a:off x="3679277" y="3896701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109" idx="1"/>
          </p:cNvCxnSpPr>
          <p:nvPr/>
        </p:nvCxnSpPr>
        <p:spPr>
          <a:xfrm>
            <a:off x="3858624" y="3896701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4144010" y="3008544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4" name="자유형 113"/>
          <p:cNvSpPr/>
          <p:nvPr/>
        </p:nvSpPr>
        <p:spPr>
          <a:xfrm>
            <a:off x="3752709" y="371824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15" name="직선 연결선 114"/>
          <p:cNvCxnSpPr>
            <a:stCxn id="113" idx="3"/>
            <a:endCxn id="114" idx="1"/>
          </p:cNvCxnSpPr>
          <p:nvPr/>
        </p:nvCxnSpPr>
        <p:spPr>
          <a:xfrm flipH="1">
            <a:off x="3868099" y="3186997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3" idx="3"/>
          </p:cNvCxnSpPr>
          <p:nvPr/>
        </p:nvCxnSpPr>
        <p:spPr>
          <a:xfrm>
            <a:off x="4259400" y="3186997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자유형 116"/>
          <p:cNvSpPr/>
          <p:nvPr/>
        </p:nvSpPr>
        <p:spPr>
          <a:xfrm>
            <a:off x="4493550" y="371824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8" name="자유형 117"/>
          <p:cNvSpPr/>
          <p:nvPr/>
        </p:nvSpPr>
        <p:spPr>
          <a:xfrm>
            <a:off x="4672768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9" name="자유형 118"/>
          <p:cNvSpPr/>
          <p:nvPr/>
        </p:nvSpPr>
        <p:spPr>
          <a:xfrm>
            <a:off x="4314204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0" name="직선 연결선 119"/>
          <p:cNvCxnSpPr>
            <a:stCxn id="117" idx="3"/>
            <a:endCxn id="119" idx="1"/>
          </p:cNvCxnSpPr>
          <p:nvPr/>
        </p:nvCxnSpPr>
        <p:spPr>
          <a:xfrm flipH="1">
            <a:off x="4429593" y="3896701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7" idx="3"/>
            <a:endCxn id="118" idx="1"/>
          </p:cNvCxnSpPr>
          <p:nvPr/>
        </p:nvCxnSpPr>
        <p:spPr>
          <a:xfrm>
            <a:off x="4608939" y="3896701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자유형 121"/>
          <p:cNvSpPr/>
          <p:nvPr/>
        </p:nvSpPr>
        <p:spPr>
          <a:xfrm>
            <a:off x="5665093" y="3008544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3" name="직선 연결선 122"/>
          <p:cNvCxnSpPr>
            <a:stCxn id="122" idx="3"/>
          </p:cNvCxnSpPr>
          <p:nvPr/>
        </p:nvCxnSpPr>
        <p:spPr>
          <a:xfrm flipH="1">
            <a:off x="5389182" y="3186998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22" idx="3"/>
          </p:cNvCxnSpPr>
          <p:nvPr/>
        </p:nvCxnSpPr>
        <p:spPr>
          <a:xfrm>
            <a:off x="5780483" y="3186998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자유형 129"/>
          <p:cNvSpPr/>
          <p:nvPr/>
        </p:nvSpPr>
        <p:spPr>
          <a:xfrm>
            <a:off x="5255096" y="3718249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1" name="자유형 130"/>
          <p:cNvSpPr/>
          <p:nvPr/>
        </p:nvSpPr>
        <p:spPr>
          <a:xfrm>
            <a:off x="5434314" y="4357005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2" name="자유형 131"/>
          <p:cNvSpPr/>
          <p:nvPr/>
        </p:nvSpPr>
        <p:spPr>
          <a:xfrm>
            <a:off x="5075750" y="4357005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33" name="직선 연결선 132"/>
          <p:cNvCxnSpPr>
            <a:stCxn id="130" idx="3"/>
            <a:endCxn id="132" idx="1"/>
          </p:cNvCxnSpPr>
          <p:nvPr/>
        </p:nvCxnSpPr>
        <p:spPr>
          <a:xfrm flipH="1">
            <a:off x="5191140" y="3896703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30" idx="3"/>
            <a:endCxn id="131" idx="1"/>
          </p:cNvCxnSpPr>
          <p:nvPr/>
        </p:nvCxnSpPr>
        <p:spPr>
          <a:xfrm>
            <a:off x="5370486" y="3896703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 134"/>
          <p:cNvSpPr/>
          <p:nvPr/>
        </p:nvSpPr>
        <p:spPr>
          <a:xfrm>
            <a:off x="6026616" y="3729750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6" name="자유형 135"/>
          <p:cNvSpPr/>
          <p:nvPr/>
        </p:nvSpPr>
        <p:spPr>
          <a:xfrm>
            <a:off x="6205834" y="4368507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7" name="자유형 136"/>
          <p:cNvSpPr/>
          <p:nvPr/>
        </p:nvSpPr>
        <p:spPr>
          <a:xfrm>
            <a:off x="5847270" y="4368507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38" name="직선 연결선 137"/>
          <p:cNvCxnSpPr>
            <a:stCxn id="135" idx="3"/>
            <a:endCxn id="137" idx="1"/>
          </p:cNvCxnSpPr>
          <p:nvPr/>
        </p:nvCxnSpPr>
        <p:spPr>
          <a:xfrm flipH="1">
            <a:off x="5962659" y="3908204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35" idx="3"/>
            <a:endCxn id="136" idx="1"/>
          </p:cNvCxnSpPr>
          <p:nvPr/>
        </p:nvCxnSpPr>
        <p:spPr>
          <a:xfrm>
            <a:off x="6142005" y="3908203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20611" y="1196752"/>
            <a:ext cx="299261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1" idx="1"/>
            <a:endCxn id="3" idx="3"/>
          </p:cNvCxnSpPr>
          <p:nvPr/>
        </p:nvCxnSpPr>
        <p:spPr>
          <a:xfrm flipV="1">
            <a:off x="1818324" y="1381140"/>
            <a:ext cx="1346113" cy="95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5"/>
            <a:endCxn id="106" idx="0"/>
          </p:cNvCxnSpPr>
          <p:nvPr/>
        </p:nvCxnSpPr>
        <p:spPr>
          <a:xfrm>
            <a:off x="3376046" y="1381140"/>
            <a:ext cx="1527501" cy="1037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430850" y="1084546"/>
            <a:ext cx="217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Maximizing node</a:t>
            </a:r>
            <a:endParaRPr lang="ko-KR" altLang="en-US" sz="1400" b="1"/>
          </a:p>
        </p:txBody>
      </p:sp>
      <p:sp>
        <p:nvSpPr>
          <p:cNvPr id="141" name="TextBox 140"/>
          <p:cNvSpPr txBox="1"/>
          <p:nvPr/>
        </p:nvSpPr>
        <p:spPr>
          <a:xfrm>
            <a:off x="6436613" y="2092745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smtClean="0">
                <a:solidFill>
                  <a:schemeClr val="tx1"/>
                </a:solidFill>
              </a:rPr>
              <a:t>Minimizing </a:t>
            </a:r>
            <a:r>
              <a:rPr lang="en-US" altLang="ko-KR" sz="1400" b="1">
                <a:solidFill>
                  <a:schemeClr val="tx1"/>
                </a:solidFill>
              </a:rPr>
              <a:t>node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30850" y="3653585"/>
            <a:ext cx="217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Maximizing node</a:t>
            </a:r>
            <a:endParaRPr lang="ko-KR" altLang="en-US" sz="1400" b="1"/>
          </a:p>
        </p:txBody>
      </p:sp>
      <p:sp>
        <p:nvSpPr>
          <p:cNvPr id="145" name="TextBox 144"/>
          <p:cNvSpPr txBox="1"/>
          <p:nvPr/>
        </p:nvSpPr>
        <p:spPr>
          <a:xfrm>
            <a:off x="6436613" y="2898789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smtClean="0">
                <a:solidFill>
                  <a:schemeClr val="tx1"/>
                </a:solidFill>
              </a:rPr>
              <a:t>Minimizing </a:t>
            </a:r>
            <a:r>
              <a:rPr lang="en-US" altLang="ko-KR" sz="1400" b="1">
                <a:solidFill>
                  <a:schemeClr val="tx1"/>
                </a:solidFill>
              </a:rPr>
              <a:t>node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2" name="오른쪽 화살표 71"/>
          <p:cNvSpPr/>
          <p:nvPr/>
        </p:nvSpPr>
        <p:spPr>
          <a:xfrm rot="2003628">
            <a:off x="3669544" y="1648301"/>
            <a:ext cx="1179711" cy="1671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원호 93"/>
          <p:cNvSpPr/>
          <p:nvPr/>
        </p:nvSpPr>
        <p:spPr>
          <a:xfrm rot="16942040">
            <a:off x="1699460" y="4335185"/>
            <a:ext cx="1489490" cy="560451"/>
          </a:xfrm>
          <a:prstGeom prst="arc">
            <a:avLst>
              <a:gd name="adj1" fmla="val 16853001"/>
              <a:gd name="adj2" fmla="val 21168056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729568" y="3688863"/>
            <a:ext cx="292673" cy="2282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493550" y="3679909"/>
            <a:ext cx="292673" cy="2282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9" name="원호 98"/>
          <p:cNvSpPr/>
          <p:nvPr/>
        </p:nvSpPr>
        <p:spPr>
          <a:xfrm rot="16942040">
            <a:off x="4118078" y="4314731"/>
            <a:ext cx="1489490" cy="560451"/>
          </a:xfrm>
          <a:prstGeom prst="arc">
            <a:avLst>
              <a:gd name="adj1" fmla="val 16853001"/>
              <a:gd name="adj2" fmla="val 21168056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224149" y="3687920"/>
            <a:ext cx="292673" cy="2282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5787366" y="4317399"/>
            <a:ext cx="292673" cy="2282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217807" y="4307163"/>
            <a:ext cx="292673" cy="2282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3" name="원호 102"/>
          <p:cNvSpPr/>
          <p:nvPr/>
        </p:nvSpPr>
        <p:spPr>
          <a:xfrm rot="16942040">
            <a:off x="5269006" y="3727265"/>
            <a:ext cx="1970851" cy="1133138"/>
          </a:xfrm>
          <a:prstGeom prst="arc">
            <a:avLst>
              <a:gd name="adj1" fmla="val 16853001"/>
              <a:gd name="adj2" fmla="val 21168056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6018432" y="3072111"/>
            <a:ext cx="292673" cy="228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5"/>
          <p:cNvSpPr txBox="1"/>
          <p:nvPr/>
        </p:nvSpPr>
        <p:spPr>
          <a:xfrm>
            <a:off x="6759737" y="4219954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smtClean="0">
                <a:solidFill>
                  <a:schemeClr val="tx1"/>
                </a:solidFill>
              </a:rPr>
              <a:t>Minimizing </a:t>
            </a:r>
            <a:r>
              <a:rPr lang="en-US" altLang="ko-KR" sz="1400" b="1">
                <a:solidFill>
                  <a:schemeClr val="tx1"/>
                </a:solidFill>
              </a:rPr>
              <a:t>node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8</a:t>
            </a:r>
            <a:r>
              <a:rPr lang="en-US" altLang="ko-KR" sz="3200" b="1" smtClean="0"/>
              <a:t>. Result(3)</a:t>
            </a:r>
            <a:endParaRPr lang="ko-KR" altLang="en-US" sz="3200" b="1"/>
          </a:p>
        </p:txBody>
      </p:sp>
      <p:sp>
        <p:nvSpPr>
          <p:cNvPr id="51" name="자유형 50"/>
          <p:cNvSpPr/>
          <p:nvPr/>
        </p:nvSpPr>
        <p:spPr>
          <a:xfrm>
            <a:off x="1702935" y="2338802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7" name="직선 연결선 66"/>
          <p:cNvCxnSpPr>
            <a:stCxn id="51" idx="3"/>
          </p:cNvCxnSpPr>
          <p:nvPr/>
        </p:nvCxnSpPr>
        <p:spPr>
          <a:xfrm flipH="1">
            <a:off x="1043867" y="2517255"/>
            <a:ext cx="774458" cy="500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1" idx="3"/>
          </p:cNvCxnSpPr>
          <p:nvPr/>
        </p:nvCxnSpPr>
        <p:spPr>
          <a:xfrm>
            <a:off x="1818325" y="2517255"/>
            <a:ext cx="771904" cy="494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 125"/>
          <p:cNvSpPr/>
          <p:nvPr/>
        </p:nvSpPr>
        <p:spPr>
          <a:xfrm>
            <a:off x="721840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7" name="자유형 126"/>
          <p:cNvSpPr/>
          <p:nvPr/>
        </p:nvSpPr>
        <p:spPr>
          <a:xfrm>
            <a:off x="363276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8" name="직선 연결선 127"/>
          <p:cNvCxnSpPr>
            <a:endCxn id="127" idx="1"/>
          </p:cNvCxnSpPr>
          <p:nvPr/>
        </p:nvCxnSpPr>
        <p:spPr>
          <a:xfrm flipH="1">
            <a:off x="478665" y="3905655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126" idx="1"/>
          </p:cNvCxnSpPr>
          <p:nvPr/>
        </p:nvCxnSpPr>
        <p:spPr>
          <a:xfrm>
            <a:off x="658012" y="3905655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자유형 158"/>
          <p:cNvSpPr/>
          <p:nvPr/>
        </p:nvSpPr>
        <p:spPr>
          <a:xfrm>
            <a:off x="943398" y="301749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1" name="자유형 160"/>
          <p:cNvSpPr/>
          <p:nvPr/>
        </p:nvSpPr>
        <p:spPr>
          <a:xfrm>
            <a:off x="552097" y="3727202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62" name="직선 연결선 161"/>
          <p:cNvCxnSpPr>
            <a:stCxn id="159" idx="3"/>
            <a:endCxn id="161" idx="1"/>
          </p:cNvCxnSpPr>
          <p:nvPr/>
        </p:nvCxnSpPr>
        <p:spPr>
          <a:xfrm flipH="1">
            <a:off x="667487" y="3195951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9" idx="3"/>
          </p:cNvCxnSpPr>
          <p:nvPr/>
        </p:nvCxnSpPr>
        <p:spPr>
          <a:xfrm>
            <a:off x="1058788" y="3195951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>
            <a:off x="1292938" y="3727202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0" name="자유형 59"/>
          <p:cNvSpPr/>
          <p:nvPr/>
        </p:nvSpPr>
        <p:spPr>
          <a:xfrm>
            <a:off x="1472156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1" name="자유형 60"/>
          <p:cNvSpPr/>
          <p:nvPr/>
        </p:nvSpPr>
        <p:spPr>
          <a:xfrm>
            <a:off x="1113592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2" name="직선 연결선 61"/>
          <p:cNvCxnSpPr>
            <a:stCxn id="59" idx="3"/>
            <a:endCxn id="61" idx="1"/>
          </p:cNvCxnSpPr>
          <p:nvPr/>
        </p:nvCxnSpPr>
        <p:spPr>
          <a:xfrm flipH="1">
            <a:off x="1228981" y="3905655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60" idx="1"/>
          </p:cNvCxnSpPr>
          <p:nvPr/>
        </p:nvCxnSpPr>
        <p:spPr>
          <a:xfrm>
            <a:off x="1408327" y="3905655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72"/>
          <p:cNvSpPr/>
          <p:nvPr/>
        </p:nvSpPr>
        <p:spPr>
          <a:xfrm>
            <a:off x="2464481" y="301749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76" name="직선 연결선 75"/>
          <p:cNvCxnSpPr>
            <a:stCxn id="73" idx="3"/>
          </p:cNvCxnSpPr>
          <p:nvPr/>
        </p:nvCxnSpPr>
        <p:spPr>
          <a:xfrm flipH="1">
            <a:off x="2188570" y="3195952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</p:cNvCxnSpPr>
          <p:nvPr/>
        </p:nvCxnSpPr>
        <p:spPr>
          <a:xfrm>
            <a:off x="2579871" y="3195952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2054484" y="3727203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0" name="자유형 79"/>
          <p:cNvSpPr/>
          <p:nvPr/>
        </p:nvSpPr>
        <p:spPr>
          <a:xfrm>
            <a:off x="2233702" y="4365959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1" name="자유형 80"/>
          <p:cNvSpPr/>
          <p:nvPr/>
        </p:nvSpPr>
        <p:spPr>
          <a:xfrm>
            <a:off x="1875138" y="4365959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2" name="직선 연결선 81"/>
          <p:cNvCxnSpPr>
            <a:stCxn id="79" idx="3"/>
            <a:endCxn id="81" idx="1"/>
          </p:cNvCxnSpPr>
          <p:nvPr/>
        </p:nvCxnSpPr>
        <p:spPr>
          <a:xfrm flipH="1">
            <a:off x="1990528" y="3905657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9" idx="3"/>
            <a:endCxn id="80" idx="1"/>
          </p:cNvCxnSpPr>
          <p:nvPr/>
        </p:nvCxnSpPr>
        <p:spPr>
          <a:xfrm>
            <a:off x="2169874" y="3905657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2826004" y="3738704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6" name="자유형 85"/>
          <p:cNvSpPr/>
          <p:nvPr/>
        </p:nvSpPr>
        <p:spPr>
          <a:xfrm>
            <a:off x="3005222" y="4377461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7" name="자유형 86"/>
          <p:cNvSpPr/>
          <p:nvPr/>
        </p:nvSpPr>
        <p:spPr>
          <a:xfrm>
            <a:off x="2646658" y="4377461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8" name="직선 연결선 87"/>
          <p:cNvCxnSpPr>
            <a:stCxn id="85" idx="3"/>
            <a:endCxn id="87" idx="1"/>
          </p:cNvCxnSpPr>
          <p:nvPr/>
        </p:nvCxnSpPr>
        <p:spPr>
          <a:xfrm flipH="1">
            <a:off x="2762047" y="3917158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5" idx="3"/>
            <a:endCxn id="86" idx="1"/>
          </p:cNvCxnSpPr>
          <p:nvPr/>
        </p:nvCxnSpPr>
        <p:spPr>
          <a:xfrm>
            <a:off x="2941393" y="3917157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9496" y="4631167"/>
            <a:ext cx="6298727" cy="360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75   74   </a:t>
            </a:r>
            <a:r>
              <a:rPr lang="en-US" altLang="ko-KR" sz="1400" b="1" smtClean="0">
                <a:solidFill>
                  <a:srgbClr val="FF0000"/>
                </a:solidFill>
              </a:rPr>
              <a:t>28</a:t>
            </a:r>
            <a:r>
              <a:rPr lang="en-US" altLang="ko-KR" sz="1400" smtClean="0">
                <a:solidFill>
                  <a:schemeClr val="tx1"/>
                </a:solidFill>
              </a:rPr>
              <a:t>   14   54        19   77     32   22   58          10   </a:t>
            </a:r>
            <a:r>
              <a:rPr lang="en-US" altLang="ko-KR" sz="1400" b="1" smtClean="0">
                <a:solidFill>
                  <a:srgbClr val="0070C0"/>
                </a:solidFill>
              </a:rPr>
              <a:t>23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6" name="자유형 105"/>
          <p:cNvSpPr/>
          <p:nvPr/>
        </p:nvSpPr>
        <p:spPr>
          <a:xfrm>
            <a:off x="4903547" y="232984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07" name="직선 연결선 106"/>
          <p:cNvCxnSpPr>
            <a:stCxn id="106" idx="3"/>
          </p:cNvCxnSpPr>
          <p:nvPr/>
        </p:nvCxnSpPr>
        <p:spPr>
          <a:xfrm flipH="1">
            <a:off x="4244479" y="2508301"/>
            <a:ext cx="774458" cy="500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06" idx="3"/>
          </p:cNvCxnSpPr>
          <p:nvPr/>
        </p:nvCxnSpPr>
        <p:spPr>
          <a:xfrm>
            <a:off x="5018937" y="2508301"/>
            <a:ext cx="771904" cy="494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자유형 108"/>
          <p:cNvSpPr/>
          <p:nvPr/>
        </p:nvSpPr>
        <p:spPr>
          <a:xfrm>
            <a:off x="3922452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0" name="자유형 109"/>
          <p:cNvSpPr/>
          <p:nvPr/>
        </p:nvSpPr>
        <p:spPr>
          <a:xfrm>
            <a:off x="3563888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11" name="직선 연결선 110"/>
          <p:cNvCxnSpPr>
            <a:endCxn id="110" idx="1"/>
          </p:cNvCxnSpPr>
          <p:nvPr/>
        </p:nvCxnSpPr>
        <p:spPr>
          <a:xfrm flipH="1">
            <a:off x="3679277" y="3896701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109" idx="1"/>
          </p:cNvCxnSpPr>
          <p:nvPr/>
        </p:nvCxnSpPr>
        <p:spPr>
          <a:xfrm>
            <a:off x="3858624" y="3896701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4144010" y="3008544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4" name="자유형 113"/>
          <p:cNvSpPr/>
          <p:nvPr/>
        </p:nvSpPr>
        <p:spPr>
          <a:xfrm>
            <a:off x="3752709" y="371824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15" name="직선 연결선 114"/>
          <p:cNvCxnSpPr>
            <a:stCxn id="113" idx="3"/>
            <a:endCxn id="114" idx="1"/>
          </p:cNvCxnSpPr>
          <p:nvPr/>
        </p:nvCxnSpPr>
        <p:spPr>
          <a:xfrm flipH="1">
            <a:off x="3868099" y="3186997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3" idx="3"/>
          </p:cNvCxnSpPr>
          <p:nvPr/>
        </p:nvCxnSpPr>
        <p:spPr>
          <a:xfrm>
            <a:off x="4259400" y="3186997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자유형 116"/>
          <p:cNvSpPr/>
          <p:nvPr/>
        </p:nvSpPr>
        <p:spPr>
          <a:xfrm>
            <a:off x="4493550" y="371824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8" name="자유형 117"/>
          <p:cNvSpPr/>
          <p:nvPr/>
        </p:nvSpPr>
        <p:spPr>
          <a:xfrm>
            <a:off x="4672768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9" name="자유형 118"/>
          <p:cNvSpPr/>
          <p:nvPr/>
        </p:nvSpPr>
        <p:spPr>
          <a:xfrm>
            <a:off x="4314204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0" name="직선 연결선 119"/>
          <p:cNvCxnSpPr>
            <a:stCxn id="117" idx="3"/>
            <a:endCxn id="119" idx="1"/>
          </p:cNvCxnSpPr>
          <p:nvPr/>
        </p:nvCxnSpPr>
        <p:spPr>
          <a:xfrm flipH="1">
            <a:off x="4429593" y="3896701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7" idx="3"/>
            <a:endCxn id="118" idx="1"/>
          </p:cNvCxnSpPr>
          <p:nvPr/>
        </p:nvCxnSpPr>
        <p:spPr>
          <a:xfrm>
            <a:off x="4608939" y="3896701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자유형 121"/>
          <p:cNvSpPr/>
          <p:nvPr/>
        </p:nvSpPr>
        <p:spPr>
          <a:xfrm>
            <a:off x="5665093" y="3008544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3" name="직선 연결선 122"/>
          <p:cNvCxnSpPr>
            <a:stCxn id="122" idx="3"/>
          </p:cNvCxnSpPr>
          <p:nvPr/>
        </p:nvCxnSpPr>
        <p:spPr>
          <a:xfrm flipH="1">
            <a:off x="5389182" y="3186998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22" idx="3"/>
          </p:cNvCxnSpPr>
          <p:nvPr/>
        </p:nvCxnSpPr>
        <p:spPr>
          <a:xfrm>
            <a:off x="5780483" y="3186998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자유형 129"/>
          <p:cNvSpPr/>
          <p:nvPr/>
        </p:nvSpPr>
        <p:spPr>
          <a:xfrm>
            <a:off x="5255096" y="3718249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1" name="자유형 130"/>
          <p:cNvSpPr/>
          <p:nvPr/>
        </p:nvSpPr>
        <p:spPr>
          <a:xfrm>
            <a:off x="5434314" y="4357005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2" name="자유형 131"/>
          <p:cNvSpPr/>
          <p:nvPr/>
        </p:nvSpPr>
        <p:spPr>
          <a:xfrm>
            <a:off x="5075750" y="4357005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33" name="직선 연결선 132"/>
          <p:cNvCxnSpPr>
            <a:stCxn id="130" idx="3"/>
            <a:endCxn id="132" idx="1"/>
          </p:cNvCxnSpPr>
          <p:nvPr/>
        </p:nvCxnSpPr>
        <p:spPr>
          <a:xfrm flipH="1">
            <a:off x="5191140" y="3896703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30" idx="3"/>
            <a:endCxn id="131" idx="1"/>
          </p:cNvCxnSpPr>
          <p:nvPr/>
        </p:nvCxnSpPr>
        <p:spPr>
          <a:xfrm>
            <a:off x="5370486" y="3896703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 134"/>
          <p:cNvSpPr/>
          <p:nvPr/>
        </p:nvSpPr>
        <p:spPr>
          <a:xfrm>
            <a:off x="6026616" y="3729750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6" name="자유형 135"/>
          <p:cNvSpPr/>
          <p:nvPr/>
        </p:nvSpPr>
        <p:spPr>
          <a:xfrm>
            <a:off x="6205834" y="4368507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7" name="자유형 136"/>
          <p:cNvSpPr/>
          <p:nvPr/>
        </p:nvSpPr>
        <p:spPr>
          <a:xfrm>
            <a:off x="5847270" y="4368507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38" name="직선 연결선 137"/>
          <p:cNvCxnSpPr>
            <a:stCxn id="135" idx="3"/>
            <a:endCxn id="137" idx="1"/>
          </p:cNvCxnSpPr>
          <p:nvPr/>
        </p:nvCxnSpPr>
        <p:spPr>
          <a:xfrm flipH="1">
            <a:off x="5962659" y="3908204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35" idx="3"/>
            <a:endCxn id="136" idx="1"/>
          </p:cNvCxnSpPr>
          <p:nvPr/>
        </p:nvCxnSpPr>
        <p:spPr>
          <a:xfrm>
            <a:off x="6142005" y="3908203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20611" y="1196752"/>
            <a:ext cx="299261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1" idx="1"/>
            <a:endCxn id="3" idx="3"/>
          </p:cNvCxnSpPr>
          <p:nvPr/>
        </p:nvCxnSpPr>
        <p:spPr>
          <a:xfrm flipV="1">
            <a:off x="1818324" y="1381140"/>
            <a:ext cx="1346113" cy="95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5"/>
            <a:endCxn id="106" idx="0"/>
          </p:cNvCxnSpPr>
          <p:nvPr/>
        </p:nvCxnSpPr>
        <p:spPr>
          <a:xfrm>
            <a:off x="3376046" y="1381140"/>
            <a:ext cx="1527501" cy="1037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722398" y="1071294"/>
            <a:ext cx="217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Maximizing node</a:t>
            </a:r>
            <a:endParaRPr lang="ko-KR" altLang="en-US" sz="1400" b="1"/>
          </a:p>
        </p:txBody>
      </p:sp>
      <p:sp>
        <p:nvSpPr>
          <p:cNvPr id="141" name="TextBox 140"/>
          <p:cNvSpPr txBox="1"/>
          <p:nvPr/>
        </p:nvSpPr>
        <p:spPr>
          <a:xfrm>
            <a:off x="6728161" y="2079493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>
                <a:solidFill>
                  <a:schemeClr val="tx1"/>
                </a:solidFill>
              </a:rPr>
              <a:t>Minmizing node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759737" y="3640332"/>
            <a:ext cx="217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Maximizing node</a:t>
            </a:r>
            <a:endParaRPr lang="ko-KR" altLang="en-US" sz="1400" b="1"/>
          </a:p>
        </p:txBody>
      </p:sp>
      <p:sp>
        <p:nvSpPr>
          <p:cNvPr id="145" name="TextBox 144"/>
          <p:cNvSpPr txBox="1"/>
          <p:nvPr/>
        </p:nvSpPr>
        <p:spPr>
          <a:xfrm>
            <a:off x="6728161" y="2885537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smtClean="0">
                <a:solidFill>
                  <a:schemeClr val="tx1"/>
                </a:solidFill>
              </a:rPr>
              <a:t>Minimizing </a:t>
            </a:r>
            <a:r>
              <a:rPr lang="en-US" altLang="ko-KR" sz="1400" b="1">
                <a:solidFill>
                  <a:schemeClr val="tx1"/>
                </a:solidFill>
              </a:rPr>
              <a:t>node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2" name="원호 71"/>
          <p:cNvSpPr/>
          <p:nvPr/>
        </p:nvSpPr>
        <p:spPr>
          <a:xfrm rot="16942040">
            <a:off x="1699460" y="4335185"/>
            <a:ext cx="1489490" cy="560451"/>
          </a:xfrm>
          <a:prstGeom prst="arc">
            <a:avLst>
              <a:gd name="adj1" fmla="val 16853001"/>
              <a:gd name="adj2" fmla="val 21168056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원호 73"/>
          <p:cNvSpPr/>
          <p:nvPr/>
        </p:nvSpPr>
        <p:spPr>
          <a:xfrm rot="16942040">
            <a:off x="4118078" y="4314731"/>
            <a:ext cx="1489490" cy="560451"/>
          </a:xfrm>
          <a:prstGeom prst="arc">
            <a:avLst>
              <a:gd name="adj1" fmla="val 16853001"/>
              <a:gd name="adj2" fmla="val 21168056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원호 74"/>
          <p:cNvSpPr/>
          <p:nvPr/>
        </p:nvSpPr>
        <p:spPr>
          <a:xfrm rot="16942040">
            <a:off x="5269006" y="3727265"/>
            <a:ext cx="1970851" cy="1133138"/>
          </a:xfrm>
          <a:prstGeom prst="arc">
            <a:avLst>
              <a:gd name="adj1" fmla="val 16853001"/>
              <a:gd name="adj2" fmla="val 21168056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014831" y="4569672"/>
            <a:ext cx="488604" cy="47575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구부러진 연결선 83"/>
          <p:cNvCxnSpPr/>
          <p:nvPr/>
        </p:nvCxnSpPr>
        <p:spPr>
          <a:xfrm>
            <a:off x="1420247" y="4991207"/>
            <a:ext cx="1702202" cy="975861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10800000" flipH="1" flipV="1">
            <a:off x="3111904" y="5836622"/>
            <a:ext cx="443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“this move gaurantees best!”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6083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83568" y="1097449"/>
            <a:ext cx="8352928" cy="23042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090328" y="1113609"/>
            <a:ext cx="6946168" cy="54999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107504" y="1097450"/>
            <a:ext cx="2268760" cy="2304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9</a:t>
            </a:r>
            <a:r>
              <a:rPr lang="en-US" altLang="ko-KR" sz="3200" b="1" smtClean="0"/>
              <a:t>. Discussion</a:t>
            </a:r>
            <a:endParaRPr lang="ko-KR" altLang="en-US" sz="3200" b="1"/>
          </a:p>
        </p:txBody>
      </p:sp>
      <p:sp>
        <p:nvSpPr>
          <p:cNvPr id="2" name="타원 1"/>
          <p:cNvSpPr/>
          <p:nvPr/>
        </p:nvSpPr>
        <p:spPr>
          <a:xfrm>
            <a:off x="107504" y="1097449"/>
            <a:ext cx="2268760" cy="2304257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483768" y="1114035"/>
            <a:ext cx="6336704" cy="1498409"/>
            <a:chOff x="2483768" y="1247679"/>
            <a:chExt cx="6336704" cy="1498409"/>
          </a:xfrm>
        </p:grpSpPr>
        <p:sp>
          <p:nvSpPr>
            <p:cNvPr id="3" name="TextBox 2"/>
            <p:cNvSpPr txBox="1"/>
            <p:nvPr/>
          </p:nvSpPr>
          <p:spPr>
            <a:xfrm>
              <a:off x="2915816" y="1268760"/>
              <a:ext cx="590465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/>
                <a:t>Game tree</a:t>
              </a:r>
              <a:r>
                <a:rPr lang="ko-KR" altLang="en-US" b="1" smtClean="0"/>
                <a:t>에서</a:t>
              </a:r>
              <a:r>
                <a:rPr lang="ko-KR" altLang="en-US" smtClean="0"/>
                <a:t> </a:t>
              </a:r>
              <a:r>
                <a:rPr lang="el-GR" altLang="ko-KR" b="1"/>
                <a:t>α-β</a:t>
              </a:r>
              <a:r>
                <a:rPr lang="en-US" altLang="ko-KR" b="1"/>
                <a:t> </a:t>
              </a:r>
              <a:r>
                <a:rPr lang="en-US" altLang="ko-KR" b="1" smtClean="0"/>
                <a:t>pruning</a:t>
              </a:r>
              <a:r>
                <a:rPr lang="ko-KR" altLang="en-US" b="1" smtClean="0"/>
                <a:t>을 사용하면서 느낀 점은 이를 통해 불필요한 계산을 제외시키고 선택을 하는 것이 가능하다는 것이다</a:t>
              </a:r>
              <a:r>
                <a:rPr lang="en-US" altLang="ko-KR" b="1" smtClean="0"/>
                <a:t>. </a:t>
              </a:r>
              <a:r>
                <a:rPr lang="ko-KR" altLang="en-US" b="1" smtClean="0"/>
                <a:t>또한 </a:t>
              </a:r>
              <a:r>
                <a:rPr lang="el-GR" altLang="ko-KR" b="1"/>
                <a:t>α-β</a:t>
              </a:r>
              <a:r>
                <a:rPr lang="en-US" altLang="ko-KR" b="1"/>
                <a:t> </a:t>
              </a:r>
              <a:r>
                <a:rPr lang="en-US" altLang="ko-KR" b="1" smtClean="0"/>
                <a:t>pruning</a:t>
              </a:r>
              <a:r>
                <a:rPr lang="ko-KR" altLang="en-US" b="1" smtClean="0"/>
                <a:t>을 이용해서 </a:t>
              </a:r>
              <a:r>
                <a:rPr lang="en-US" altLang="ko-KR" b="1" smtClean="0"/>
                <a:t>Game </a:t>
              </a:r>
              <a:r>
                <a:rPr lang="ko-KR" altLang="en-US" b="1" smtClean="0"/>
                <a:t>상황에서 무엇을 개선시킬 수 있는지 확인할 수 있을 것이다</a:t>
              </a:r>
              <a:r>
                <a:rPr lang="en-US" altLang="ko-KR" b="1" smtClean="0"/>
                <a:t>.</a:t>
              </a: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3768" y="1247679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●</a:t>
              </a:r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500063" y="2612444"/>
            <a:ext cx="6336704" cy="1775407"/>
            <a:chOff x="2483768" y="1247679"/>
            <a:chExt cx="6336704" cy="1775407"/>
          </a:xfrm>
        </p:grpSpPr>
        <p:sp>
          <p:nvSpPr>
            <p:cNvPr id="13" name="TextBox 12"/>
            <p:cNvSpPr txBox="1"/>
            <p:nvPr/>
          </p:nvSpPr>
          <p:spPr>
            <a:xfrm>
              <a:off x="2915816" y="1268760"/>
              <a:ext cx="59046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b="1"/>
                <a:t>α-β</a:t>
              </a:r>
              <a:r>
                <a:rPr lang="en-US" altLang="ko-KR" b="1"/>
                <a:t> </a:t>
              </a:r>
              <a:r>
                <a:rPr lang="en-US" altLang="ko-KR" b="1" smtClean="0"/>
                <a:t>pruning</a:t>
              </a:r>
              <a:r>
                <a:rPr lang="ko-KR" altLang="en-US" b="1" smtClean="0"/>
                <a:t>을 색다르게 사용하는것에 다수의 상대를 설정한 것은 </a:t>
              </a:r>
              <a:r>
                <a:rPr lang="en-US" altLang="ko-KR" b="1" smtClean="0"/>
                <a:t>Ppt </a:t>
              </a:r>
              <a:r>
                <a:rPr lang="ko-KR" altLang="en-US" b="1" smtClean="0"/>
                <a:t>예제모형이 단순하다고 생각해서이다</a:t>
              </a:r>
              <a:r>
                <a:rPr lang="en-US" altLang="ko-KR" b="1" smtClean="0"/>
                <a:t>. </a:t>
              </a:r>
              <a:r>
                <a:rPr lang="ko-KR" altLang="en-US" b="1" smtClean="0"/>
                <a:t>현실에서 </a:t>
              </a:r>
              <a:r>
                <a:rPr lang="en-US" altLang="ko-KR" b="1" smtClean="0"/>
                <a:t>Game tree </a:t>
              </a:r>
              <a:r>
                <a:rPr lang="ko-KR" altLang="en-US" b="1" smtClean="0"/>
                <a:t>모형은 다양해질 수 있는데 그런 점에서 다수의 상대와의 </a:t>
              </a:r>
              <a:r>
                <a:rPr lang="en-US" altLang="ko-KR" b="1" smtClean="0"/>
                <a:t>minmax</a:t>
              </a:r>
              <a:r>
                <a:rPr lang="ko-KR" altLang="en-US" b="1" smtClean="0"/>
                <a:t>게임을 해보고 싶었다</a:t>
              </a:r>
              <a:r>
                <a:rPr lang="en-US" altLang="ko-KR" b="1" smtClean="0"/>
                <a:t>. </a:t>
              </a:r>
              <a:r>
                <a:rPr lang="ko-KR" altLang="en-US" b="1" smtClean="0"/>
                <a:t>노드의 순서가 바뀌고 가짓수가 다양해졌지만</a:t>
              </a:r>
              <a:r>
                <a:rPr lang="en-US" altLang="ko-KR" b="1" smtClean="0"/>
                <a:t>,</a:t>
              </a:r>
              <a:r>
                <a:rPr lang="ko-KR" altLang="en-US" b="1" smtClean="0"/>
                <a:t> 천천히 침착하게 컷팅을 하면 가장 큰 기대값을 얻을 수 있다</a:t>
              </a:r>
              <a:r>
                <a:rPr lang="en-US" altLang="ko-KR" b="1" smtClean="0"/>
                <a:t>.</a:t>
              </a:r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1247679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●</a:t>
              </a:r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500063" y="4387851"/>
            <a:ext cx="6336704" cy="2052406"/>
            <a:chOff x="2351584" y="4348014"/>
            <a:chExt cx="6336704" cy="2052406"/>
          </a:xfrm>
        </p:grpSpPr>
        <p:sp>
          <p:nvSpPr>
            <p:cNvPr id="20" name="TextBox 19"/>
            <p:cNvSpPr txBox="1"/>
            <p:nvPr/>
          </p:nvSpPr>
          <p:spPr>
            <a:xfrm>
              <a:off x="2783632" y="4369095"/>
              <a:ext cx="59046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/>
                <a:t>아쉬웠던 점은 처음 사례를 설정할 때 </a:t>
              </a:r>
              <a:r>
                <a:rPr lang="en-US" altLang="ko-KR" b="1" smtClean="0"/>
                <a:t>tic-tac-toe </a:t>
              </a:r>
              <a:r>
                <a:rPr lang="ko-KR" altLang="en-US" b="1" smtClean="0"/>
                <a:t>게임을 통해서 그림으로 </a:t>
              </a:r>
              <a:r>
                <a:rPr lang="el-GR" altLang="ko-KR" b="1"/>
                <a:t>α-β</a:t>
              </a:r>
              <a:r>
                <a:rPr lang="en-US" altLang="ko-KR" b="1"/>
                <a:t> </a:t>
              </a:r>
              <a:r>
                <a:rPr lang="en-US" altLang="ko-KR" b="1" smtClean="0"/>
                <a:t>pruning</a:t>
              </a:r>
              <a:r>
                <a:rPr lang="ko-KR" altLang="en-US" b="1" smtClean="0"/>
                <a:t>하고 싶었는데</a:t>
              </a:r>
              <a:r>
                <a:rPr lang="en-US" altLang="ko-KR" b="1" smtClean="0"/>
                <a:t>, </a:t>
              </a:r>
              <a:r>
                <a:rPr lang="ko-KR" altLang="en-US" b="1" smtClean="0"/>
                <a:t>기대값이 최대 </a:t>
              </a:r>
              <a:r>
                <a:rPr lang="en-US" altLang="ko-KR" b="1" smtClean="0"/>
                <a:t>1(</a:t>
              </a:r>
              <a:r>
                <a:rPr lang="ko-KR" altLang="en-US" b="1" smtClean="0"/>
                <a:t>승</a:t>
              </a:r>
              <a:r>
                <a:rPr lang="en-US" altLang="ko-KR" b="1" smtClean="0"/>
                <a:t>,</a:t>
              </a:r>
              <a:r>
                <a:rPr lang="ko-KR" altLang="en-US" b="1" smtClean="0"/>
                <a:t>무</a:t>
              </a:r>
              <a:r>
                <a:rPr lang="en-US" altLang="ko-KR" b="1" smtClean="0"/>
                <a:t>,</a:t>
              </a:r>
              <a:r>
                <a:rPr lang="ko-KR" altLang="en-US" b="1" smtClean="0"/>
                <a:t>패</a:t>
              </a:r>
              <a:r>
                <a:rPr lang="en-US" altLang="ko-KR" b="1" smtClean="0"/>
                <a:t>)</a:t>
              </a:r>
              <a:r>
                <a:rPr lang="ko-KR" altLang="en-US" b="1" smtClean="0"/>
                <a:t>이라 적용하지 못했던 것이다</a:t>
              </a:r>
              <a:r>
                <a:rPr lang="en-US" altLang="ko-KR" b="1" smtClean="0"/>
                <a:t>.</a:t>
              </a:r>
            </a:p>
            <a:p>
              <a:r>
                <a:rPr lang="el-GR" altLang="ko-KR" b="1"/>
                <a:t>α-β</a:t>
              </a:r>
              <a:r>
                <a:rPr lang="en-US" altLang="ko-KR" b="1"/>
                <a:t> </a:t>
              </a:r>
              <a:r>
                <a:rPr lang="en-US" altLang="ko-KR" b="1" smtClean="0"/>
                <a:t>pruning</a:t>
              </a:r>
              <a:r>
                <a:rPr lang="ko-KR" altLang="en-US" b="1" smtClean="0"/>
                <a:t>은 헷갈리기는 하지만 이해하면 쉬운 방법이다</a:t>
              </a:r>
              <a:r>
                <a:rPr lang="en-US" altLang="ko-KR" b="1" smtClean="0"/>
                <a:t>. </a:t>
              </a:r>
              <a:r>
                <a:rPr lang="ko-KR" altLang="en-US" b="1" smtClean="0"/>
                <a:t>그러나 실세계에서 상황을 수치화하고 </a:t>
              </a:r>
              <a:r>
                <a:rPr lang="en-US" altLang="ko-KR" b="1" smtClean="0"/>
                <a:t>Game tree</a:t>
              </a:r>
              <a:r>
                <a:rPr lang="ko-KR" altLang="en-US" b="1" smtClean="0"/>
                <a:t>를 그리는 것이 어렵다</a:t>
              </a:r>
              <a:r>
                <a:rPr lang="en-US" altLang="ko-KR" b="1" smtClean="0"/>
                <a:t>. </a:t>
              </a:r>
            </a:p>
            <a:p>
              <a:r>
                <a:rPr lang="ko-KR" altLang="en-US" b="1" smtClean="0"/>
                <a:t>코딩을 할 때와 같이 이 부분이 가장 어려운 것 같다</a:t>
              </a:r>
              <a:r>
                <a:rPr lang="en-US" altLang="ko-KR" b="1" smtClean="0"/>
                <a:t>. </a:t>
              </a:r>
              <a:endParaRPr lang="ko-KR" altLang="en-US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1584" y="434801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●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54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2.</a:t>
            </a:r>
            <a:r>
              <a:rPr lang="el-GR" altLang="ko-KR" sz="3200" b="1"/>
              <a:t> β</a:t>
            </a:r>
            <a:r>
              <a:rPr lang="en-US" altLang="ko-KR" sz="3200" b="1"/>
              <a:t>-cut</a:t>
            </a:r>
            <a:endParaRPr lang="ko-KR" altLang="en-US" sz="3200" b="1"/>
          </a:p>
        </p:txBody>
      </p:sp>
      <p:sp>
        <p:nvSpPr>
          <p:cNvPr id="51" name="자유형 50"/>
          <p:cNvSpPr/>
          <p:nvPr/>
        </p:nvSpPr>
        <p:spPr>
          <a:xfrm>
            <a:off x="2540525" y="94141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5" name="자유형 54"/>
          <p:cNvSpPr/>
          <p:nvPr/>
        </p:nvSpPr>
        <p:spPr>
          <a:xfrm>
            <a:off x="3795044" y="203778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7" name="자유형 56"/>
          <p:cNvSpPr/>
          <p:nvPr/>
        </p:nvSpPr>
        <p:spPr>
          <a:xfrm>
            <a:off x="1281856" y="204787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7" name="직선 연결선 66"/>
          <p:cNvCxnSpPr>
            <a:stCxn id="51" idx="3"/>
            <a:endCxn id="57" idx="1"/>
          </p:cNvCxnSpPr>
          <p:nvPr/>
        </p:nvCxnSpPr>
        <p:spPr>
          <a:xfrm flipH="1">
            <a:off x="1469390" y="1232341"/>
            <a:ext cx="1258669" cy="81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1" idx="3"/>
            <a:endCxn id="55" idx="1"/>
          </p:cNvCxnSpPr>
          <p:nvPr/>
        </p:nvCxnSpPr>
        <p:spPr>
          <a:xfrm>
            <a:off x="2728059" y="1232341"/>
            <a:ext cx="1254519" cy="80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자유형 124"/>
          <p:cNvSpPr/>
          <p:nvPr/>
        </p:nvSpPr>
        <p:spPr>
          <a:xfrm>
            <a:off x="654754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6" name="자유형 125"/>
          <p:cNvSpPr/>
          <p:nvPr/>
        </p:nvSpPr>
        <p:spPr>
          <a:xfrm>
            <a:off x="946024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7" name="자유형 126"/>
          <p:cNvSpPr/>
          <p:nvPr/>
        </p:nvSpPr>
        <p:spPr>
          <a:xfrm>
            <a:off x="363276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8" name="직선 연결선 127"/>
          <p:cNvCxnSpPr>
            <a:stCxn id="125" idx="3"/>
            <a:endCxn id="127" idx="1"/>
          </p:cNvCxnSpPr>
          <p:nvPr/>
        </p:nvCxnSpPr>
        <p:spPr>
          <a:xfrm flipH="1">
            <a:off x="550810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5" idx="3"/>
            <a:endCxn id="126" idx="1"/>
          </p:cNvCxnSpPr>
          <p:nvPr/>
        </p:nvCxnSpPr>
        <p:spPr>
          <a:xfrm>
            <a:off x="842288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자유형 158"/>
          <p:cNvSpPr/>
          <p:nvPr/>
        </p:nvSpPr>
        <p:spPr>
          <a:xfrm>
            <a:off x="1306106" y="204787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0" name="자유형 159"/>
          <p:cNvSpPr/>
          <p:nvPr/>
        </p:nvSpPr>
        <p:spPr>
          <a:xfrm>
            <a:off x="1893558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1" name="자유형 160"/>
          <p:cNvSpPr/>
          <p:nvPr/>
        </p:nvSpPr>
        <p:spPr>
          <a:xfrm>
            <a:off x="670153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62" name="직선 연결선 161"/>
          <p:cNvCxnSpPr>
            <a:stCxn id="159" idx="3"/>
            <a:endCxn id="161" idx="1"/>
          </p:cNvCxnSpPr>
          <p:nvPr/>
        </p:nvCxnSpPr>
        <p:spPr>
          <a:xfrm flipH="1">
            <a:off x="857687" y="2338801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9" idx="3"/>
            <a:endCxn id="160" idx="1"/>
          </p:cNvCxnSpPr>
          <p:nvPr/>
        </p:nvCxnSpPr>
        <p:spPr>
          <a:xfrm>
            <a:off x="1493640" y="2338801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>
            <a:off x="1874187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0" name="자유형 59"/>
          <p:cNvSpPr/>
          <p:nvPr/>
        </p:nvSpPr>
        <p:spPr>
          <a:xfrm>
            <a:off x="2165457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1" name="자유형 60"/>
          <p:cNvSpPr/>
          <p:nvPr/>
        </p:nvSpPr>
        <p:spPr>
          <a:xfrm>
            <a:off x="1582709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2" name="직선 연결선 61"/>
          <p:cNvCxnSpPr>
            <a:stCxn id="59" idx="3"/>
            <a:endCxn id="61" idx="1"/>
          </p:cNvCxnSpPr>
          <p:nvPr/>
        </p:nvCxnSpPr>
        <p:spPr>
          <a:xfrm flipH="1">
            <a:off x="1770243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60" idx="1"/>
          </p:cNvCxnSpPr>
          <p:nvPr/>
        </p:nvCxnSpPr>
        <p:spPr>
          <a:xfrm>
            <a:off x="2061721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72"/>
          <p:cNvSpPr/>
          <p:nvPr/>
        </p:nvSpPr>
        <p:spPr>
          <a:xfrm>
            <a:off x="3778210" y="2047874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4" name="자유형 73"/>
          <p:cNvSpPr/>
          <p:nvPr/>
        </p:nvSpPr>
        <p:spPr>
          <a:xfrm>
            <a:off x="4365662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5" name="자유형 74"/>
          <p:cNvSpPr/>
          <p:nvPr/>
        </p:nvSpPr>
        <p:spPr>
          <a:xfrm>
            <a:off x="3142257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76" name="직선 연결선 75"/>
          <p:cNvCxnSpPr>
            <a:stCxn id="73" idx="3"/>
            <a:endCxn id="75" idx="1"/>
          </p:cNvCxnSpPr>
          <p:nvPr/>
        </p:nvCxnSpPr>
        <p:spPr>
          <a:xfrm flipH="1">
            <a:off x="3329791" y="2338802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  <a:endCxn id="74" idx="1"/>
          </p:cNvCxnSpPr>
          <p:nvPr/>
        </p:nvCxnSpPr>
        <p:spPr>
          <a:xfrm>
            <a:off x="3965744" y="2338802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3111872" y="320488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0" name="자유형 79"/>
          <p:cNvSpPr/>
          <p:nvPr/>
        </p:nvSpPr>
        <p:spPr>
          <a:xfrm>
            <a:off x="3403142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1" name="자유형 80"/>
          <p:cNvSpPr/>
          <p:nvPr/>
        </p:nvSpPr>
        <p:spPr>
          <a:xfrm>
            <a:off x="2820394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2" name="직선 연결선 81"/>
          <p:cNvCxnSpPr>
            <a:stCxn id="79" idx="3"/>
            <a:endCxn id="81" idx="1"/>
          </p:cNvCxnSpPr>
          <p:nvPr/>
        </p:nvCxnSpPr>
        <p:spPr>
          <a:xfrm flipH="1">
            <a:off x="3007928" y="349581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9" idx="3"/>
            <a:endCxn id="80" idx="1"/>
          </p:cNvCxnSpPr>
          <p:nvPr/>
        </p:nvCxnSpPr>
        <p:spPr>
          <a:xfrm>
            <a:off x="3299406" y="3495816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4365766" y="322363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6" name="자유형 85"/>
          <p:cNvSpPr/>
          <p:nvPr/>
        </p:nvSpPr>
        <p:spPr>
          <a:xfrm>
            <a:off x="4657036" y="42649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7" name="자유형 86"/>
          <p:cNvSpPr/>
          <p:nvPr/>
        </p:nvSpPr>
        <p:spPr>
          <a:xfrm>
            <a:off x="4074288" y="42649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8" name="직선 연결선 87"/>
          <p:cNvCxnSpPr>
            <a:stCxn id="85" idx="3"/>
            <a:endCxn id="87" idx="1"/>
          </p:cNvCxnSpPr>
          <p:nvPr/>
        </p:nvCxnSpPr>
        <p:spPr>
          <a:xfrm flipH="1">
            <a:off x="4261822" y="351456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5" idx="3"/>
            <a:endCxn id="86" idx="1"/>
          </p:cNvCxnSpPr>
          <p:nvPr/>
        </p:nvCxnSpPr>
        <p:spPr>
          <a:xfrm>
            <a:off x="4553300" y="3514565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2080" y="887896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3" name="TextBox 92"/>
          <p:cNvSpPr txBox="1"/>
          <p:nvPr/>
        </p:nvSpPr>
        <p:spPr>
          <a:xfrm>
            <a:off x="5292080" y="1984266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b="1" smtClean="0">
                <a:solidFill>
                  <a:schemeClr val="tx1"/>
                </a:solidFill>
              </a:rPr>
              <a:t>Minimizing </a:t>
            </a:r>
            <a:r>
              <a:rPr lang="en-US" altLang="ko-KR" b="1">
                <a:solidFill>
                  <a:schemeClr val="tx1"/>
                </a:solidFill>
              </a:rPr>
              <a:t>node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92080" y="3151370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5" name="TextBox 94"/>
          <p:cNvSpPr txBox="1"/>
          <p:nvPr/>
        </p:nvSpPr>
        <p:spPr>
          <a:xfrm>
            <a:off x="5292080" y="4211468"/>
            <a:ext cx="21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Minimizng node</a:t>
            </a:r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303767" y="4597229"/>
            <a:ext cx="4928804" cy="360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FF0000"/>
                </a:solidFill>
              </a:rPr>
              <a:t>69</a:t>
            </a:r>
            <a:r>
              <a:rPr lang="en-US" altLang="ko-KR" smtClean="0">
                <a:solidFill>
                  <a:schemeClr val="tx1"/>
                </a:solidFill>
              </a:rPr>
              <a:t>    39     72  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497" y="5040310"/>
            <a:ext cx="8549703" cy="17366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1. </a:t>
            </a:r>
            <a:r>
              <a:rPr lang="ko-KR" altLang="en-US" sz="1600" b="1" smtClean="0">
                <a:solidFill>
                  <a:schemeClr val="tx1"/>
                </a:solidFill>
              </a:rPr>
              <a:t>①</a:t>
            </a:r>
            <a:r>
              <a:rPr lang="en-US" altLang="ko-KR" sz="1600" b="1" smtClean="0">
                <a:solidFill>
                  <a:schemeClr val="tx1"/>
                </a:solidFill>
              </a:rPr>
              <a:t> original board state, </a:t>
            </a:r>
            <a:r>
              <a:rPr lang="ko-KR" altLang="en-US" sz="1600" b="1" smtClean="0">
                <a:solidFill>
                  <a:schemeClr val="tx1"/>
                </a:solidFill>
              </a:rPr>
              <a:t>즉 맨 위에 노드부터 좌측으로 가면서 값을 확인한다</a:t>
            </a:r>
            <a:r>
              <a:rPr lang="en-US" altLang="ko-KR" sz="1600" b="1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2. </a:t>
            </a:r>
            <a:r>
              <a:rPr lang="ko-KR" altLang="en-US" sz="1600" b="1" smtClean="0">
                <a:solidFill>
                  <a:schemeClr val="tx1"/>
                </a:solidFill>
              </a:rPr>
              <a:t>② 최하단 좌측 노드가 </a:t>
            </a:r>
            <a:r>
              <a:rPr lang="en-US" altLang="ko-KR" sz="1600" b="1" smtClean="0">
                <a:solidFill>
                  <a:schemeClr val="tx1"/>
                </a:solidFill>
              </a:rPr>
              <a:t>69</a:t>
            </a:r>
            <a:r>
              <a:rPr lang="ko-KR" altLang="en-US" sz="1600" b="1" smtClean="0">
                <a:solidFill>
                  <a:schemeClr val="tx1"/>
                </a:solidFill>
              </a:rPr>
              <a:t>란 값이란 것을 처음 확인할 수 있다</a:t>
            </a:r>
            <a:r>
              <a:rPr lang="en-US" altLang="ko-KR" sz="1600" b="1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3. </a:t>
            </a:r>
            <a:r>
              <a:rPr lang="ko-KR" altLang="en-US" sz="1600" b="1" smtClean="0">
                <a:solidFill>
                  <a:schemeClr val="tx1"/>
                </a:solidFill>
              </a:rPr>
              <a:t>③ 값은 </a:t>
            </a:r>
            <a:r>
              <a:rPr lang="en-US" altLang="ko-KR" sz="1600" b="1" smtClean="0">
                <a:solidFill>
                  <a:schemeClr val="tx1"/>
                </a:solidFill>
              </a:rPr>
              <a:t>39, </a:t>
            </a:r>
            <a:r>
              <a:rPr lang="ko-KR" altLang="en-US" sz="1600" b="1" smtClean="0">
                <a:solidFill>
                  <a:schemeClr val="tx1"/>
                </a:solidFill>
              </a:rPr>
              <a:t>내가 </a:t>
            </a:r>
            <a:r>
              <a:rPr lang="en-US" altLang="ko-KR" sz="1600" b="1" smtClean="0">
                <a:solidFill>
                  <a:schemeClr val="tx1"/>
                </a:solidFill>
              </a:rPr>
              <a:t>max </a:t>
            </a:r>
            <a:r>
              <a:rPr lang="ko-KR" altLang="en-US" sz="1600" b="1" smtClean="0">
                <a:solidFill>
                  <a:schemeClr val="tx1"/>
                </a:solidFill>
              </a:rPr>
              <a:t>노드에서 움직이므로 ① 방향에서 적어도 </a:t>
            </a:r>
            <a:r>
              <a:rPr lang="en-US" altLang="ko-KR" sz="1600" b="1" smtClean="0">
                <a:solidFill>
                  <a:schemeClr val="tx1"/>
                </a:solidFill>
              </a:rPr>
              <a:t>69</a:t>
            </a:r>
            <a:r>
              <a:rPr lang="ko-KR" altLang="en-US" sz="1600" b="1" smtClean="0">
                <a:solidFill>
                  <a:schemeClr val="tx1"/>
                </a:solidFill>
              </a:rPr>
              <a:t>를 확보할 수 있다</a:t>
            </a:r>
            <a:r>
              <a:rPr lang="en-US" altLang="ko-KR" sz="1600" b="1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4. </a:t>
            </a:r>
            <a:r>
              <a:rPr lang="ko-KR" altLang="en-US" sz="1600" b="1" smtClean="0">
                <a:solidFill>
                  <a:schemeClr val="tx1"/>
                </a:solidFill>
              </a:rPr>
              <a:t>④ </a:t>
            </a:r>
            <a:r>
              <a:rPr lang="en-US" altLang="ko-KR" sz="1600" b="1" smtClean="0">
                <a:solidFill>
                  <a:schemeClr val="tx1"/>
                </a:solidFill>
              </a:rPr>
              <a:t>min </a:t>
            </a:r>
            <a:r>
              <a:rPr lang="ko-KR" altLang="en-US" sz="1600" b="1" smtClean="0">
                <a:solidFill>
                  <a:schemeClr val="tx1"/>
                </a:solidFill>
              </a:rPr>
              <a:t>노드에서 다른 방향도 확인한다</a:t>
            </a:r>
            <a:r>
              <a:rPr lang="en-US" altLang="ko-KR" sz="1600" b="1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5. </a:t>
            </a:r>
            <a:r>
              <a:rPr lang="ko-KR" altLang="en-US" sz="1600" b="1" smtClean="0">
                <a:solidFill>
                  <a:schemeClr val="tx1"/>
                </a:solidFill>
              </a:rPr>
              <a:t>⑤ </a:t>
            </a:r>
            <a:r>
              <a:rPr lang="en-US" altLang="ko-KR" sz="1600" b="1" smtClean="0">
                <a:solidFill>
                  <a:schemeClr val="tx1"/>
                </a:solidFill>
              </a:rPr>
              <a:t>72</a:t>
            </a: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ko-KR" altLang="en-US" sz="1600" b="1" smtClean="0">
                <a:solidFill>
                  <a:schemeClr val="tx1"/>
                </a:solidFill>
              </a:rPr>
              <a:t>확인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  <a:r>
              <a:rPr lang="ko-KR" altLang="en-US" sz="1600" b="1" smtClean="0">
                <a:solidFill>
                  <a:schemeClr val="tx1"/>
                </a:solidFill>
              </a:rPr>
              <a:t>그러나 </a:t>
            </a:r>
            <a:r>
              <a:rPr lang="en-US" altLang="ko-KR" sz="1600" b="1" smtClean="0">
                <a:solidFill>
                  <a:schemeClr val="tx1"/>
                </a:solidFill>
              </a:rPr>
              <a:t>min </a:t>
            </a:r>
            <a:r>
              <a:rPr lang="ko-KR" altLang="en-US" sz="1600" b="1" smtClean="0">
                <a:solidFill>
                  <a:schemeClr val="tx1"/>
                </a:solidFill>
              </a:rPr>
              <a:t>노드에서 상대방이 결정하므로</a:t>
            </a:r>
            <a:r>
              <a:rPr lang="en-US" altLang="ko-KR" sz="1600" b="1" smtClean="0">
                <a:solidFill>
                  <a:schemeClr val="tx1"/>
                </a:solidFill>
              </a:rPr>
              <a:t>,</a:t>
            </a:r>
            <a:r>
              <a:rPr lang="ko-KR" altLang="en-US" sz="1600" b="1" smtClean="0">
                <a:solidFill>
                  <a:schemeClr val="tx1"/>
                </a:solidFill>
              </a:rPr>
              <a:t> 상대방은 ④로 움직이지 않음</a:t>
            </a:r>
            <a:r>
              <a:rPr lang="en-US" altLang="ko-KR" sz="1600" b="1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6.</a:t>
            </a:r>
            <a:r>
              <a:rPr lang="ko-KR" altLang="en-US" sz="1600" b="1" smtClean="0">
                <a:solidFill>
                  <a:schemeClr val="tx1"/>
                </a:solidFill>
              </a:rPr>
              <a:t> ⑥ </a:t>
            </a:r>
            <a:r>
              <a:rPr lang="en-US" altLang="ko-KR" sz="1600" b="1" smtClean="0">
                <a:solidFill>
                  <a:schemeClr val="tx1"/>
                </a:solidFill>
              </a:rPr>
              <a:t>min </a:t>
            </a:r>
            <a:r>
              <a:rPr lang="ko-KR" altLang="en-US" sz="1600" b="1" smtClean="0">
                <a:solidFill>
                  <a:schemeClr val="tx1"/>
                </a:solidFill>
              </a:rPr>
              <a:t>노드에서 컷팅이 일어나므로 </a:t>
            </a:r>
            <a:r>
              <a:rPr lang="el-GR" altLang="ko-KR" sz="1600" b="1" smtClean="0">
                <a:solidFill>
                  <a:schemeClr val="tx1"/>
                </a:solidFill>
              </a:rPr>
              <a:t>β</a:t>
            </a:r>
            <a:r>
              <a:rPr lang="en-US" altLang="ko-KR" sz="1600" b="1" smtClean="0">
                <a:solidFill>
                  <a:schemeClr val="tx1"/>
                </a:solidFill>
              </a:rPr>
              <a:t>-cut</a:t>
            </a:r>
            <a:r>
              <a:rPr lang="ko-KR" altLang="en-US" sz="1600" b="1" smtClean="0">
                <a:solidFill>
                  <a:schemeClr val="tx1"/>
                </a:solidFill>
              </a:rPr>
              <a:t>이 일어난다</a:t>
            </a:r>
            <a:r>
              <a:rPr lang="en-US" altLang="ko-KR" sz="1600" b="1" smtClean="0">
                <a:solidFill>
                  <a:schemeClr val="tx1"/>
                </a:solidFill>
              </a:rPr>
              <a:t>. </a:t>
            </a:r>
            <a:r>
              <a:rPr lang="ko-KR" altLang="en-US" sz="1600" b="1" smtClean="0">
                <a:solidFill>
                  <a:schemeClr val="tx1"/>
                </a:solidFill>
              </a:rPr>
              <a:t>⑦노드 값은 의미없음</a:t>
            </a:r>
            <a:r>
              <a:rPr lang="en-US" altLang="ko-KR" sz="1600" b="1" smtClean="0">
                <a:solidFill>
                  <a:schemeClr val="tx1"/>
                </a:solidFill>
              </a:rPr>
              <a:t>. </a:t>
            </a:r>
            <a:r>
              <a:rPr lang="ko-KR" altLang="en-US" sz="1600" b="1" smtClean="0">
                <a:solidFill>
                  <a:schemeClr val="tx1"/>
                </a:solidFill>
              </a:rPr>
              <a:t>   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 rot="8870663">
            <a:off x="1373615" y="1494899"/>
            <a:ext cx="1179711" cy="1671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387538" y="1370617"/>
            <a:ext cx="316842" cy="2911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77764" y="4222644"/>
            <a:ext cx="360579" cy="33327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53268" y="4225064"/>
            <a:ext cx="360579" cy="33327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rot="3201271">
            <a:off x="1505015" y="2609376"/>
            <a:ext cx="956323" cy="2519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582709" y="4222643"/>
            <a:ext cx="360579" cy="33327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 rot="16942040">
            <a:off x="1414677" y="4143884"/>
            <a:ext cx="2257101" cy="1070372"/>
          </a:xfrm>
          <a:prstGeom prst="arc">
            <a:avLst>
              <a:gd name="adj1" fmla="val 16853001"/>
              <a:gd name="adj2" fmla="val 21168056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2661973" y="3462082"/>
            <a:ext cx="316842" cy="2911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172701" y="2580777"/>
            <a:ext cx="316842" cy="2911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172701" y="4211468"/>
            <a:ext cx="360579" cy="33327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3. </a:t>
            </a:r>
            <a:r>
              <a:rPr lang="el-GR" altLang="ko-KR" sz="3200" b="1" smtClean="0"/>
              <a:t>α</a:t>
            </a:r>
            <a:r>
              <a:rPr lang="en-US" altLang="ko-KR" sz="3200" b="1" smtClean="0"/>
              <a:t>-cut</a:t>
            </a:r>
            <a:endParaRPr lang="ko-KR" altLang="en-US" sz="3200" b="1"/>
          </a:p>
        </p:txBody>
      </p:sp>
      <p:sp>
        <p:nvSpPr>
          <p:cNvPr id="51" name="자유형 50"/>
          <p:cNvSpPr/>
          <p:nvPr/>
        </p:nvSpPr>
        <p:spPr>
          <a:xfrm>
            <a:off x="2540525" y="94141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5" name="자유형 54"/>
          <p:cNvSpPr/>
          <p:nvPr/>
        </p:nvSpPr>
        <p:spPr>
          <a:xfrm>
            <a:off x="3795044" y="203778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7" name="자유형 56"/>
          <p:cNvSpPr/>
          <p:nvPr/>
        </p:nvSpPr>
        <p:spPr>
          <a:xfrm>
            <a:off x="1281856" y="204787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7" name="직선 연결선 66"/>
          <p:cNvCxnSpPr>
            <a:stCxn id="51" idx="3"/>
            <a:endCxn id="57" idx="1"/>
          </p:cNvCxnSpPr>
          <p:nvPr/>
        </p:nvCxnSpPr>
        <p:spPr>
          <a:xfrm flipH="1">
            <a:off x="1469390" y="1232341"/>
            <a:ext cx="1258669" cy="81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1" idx="3"/>
            <a:endCxn id="55" idx="1"/>
          </p:cNvCxnSpPr>
          <p:nvPr/>
        </p:nvCxnSpPr>
        <p:spPr>
          <a:xfrm>
            <a:off x="2728059" y="1232341"/>
            <a:ext cx="1254519" cy="80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자유형 124"/>
          <p:cNvSpPr/>
          <p:nvPr/>
        </p:nvSpPr>
        <p:spPr>
          <a:xfrm>
            <a:off x="654754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6" name="자유형 125"/>
          <p:cNvSpPr/>
          <p:nvPr/>
        </p:nvSpPr>
        <p:spPr>
          <a:xfrm>
            <a:off x="946024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7" name="자유형 126"/>
          <p:cNvSpPr/>
          <p:nvPr/>
        </p:nvSpPr>
        <p:spPr>
          <a:xfrm>
            <a:off x="363276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8" name="직선 연결선 127"/>
          <p:cNvCxnSpPr>
            <a:stCxn id="125" idx="3"/>
            <a:endCxn id="127" idx="1"/>
          </p:cNvCxnSpPr>
          <p:nvPr/>
        </p:nvCxnSpPr>
        <p:spPr>
          <a:xfrm flipH="1">
            <a:off x="550810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5" idx="3"/>
            <a:endCxn id="126" idx="1"/>
          </p:cNvCxnSpPr>
          <p:nvPr/>
        </p:nvCxnSpPr>
        <p:spPr>
          <a:xfrm>
            <a:off x="842288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자유형 158"/>
          <p:cNvSpPr/>
          <p:nvPr/>
        </p:nvSpPr>
        <p:spPr>
          <a:xfrm>
            <a:off x="1306106" y="204787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0" name="자유형 159"/>
          <p:cNvSpPr/>
          <p:nvPr/>
        </p:nvSpPr>
        <p:spPr>
          <a:xfrm>
            <a:off x="1893558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1" name="자유형 160"/>
          <p:cNvSpPr/>
          <p:nvPr/>
        </p:nvSpPr>
        <p:spPr>
          <a:xfrm>
            <a:off x="670153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62" name="직선 연결선 161"/>
          <p:cNvCxnSpPr>
            <a:stCxn id="159" idx="3"/>
            <a:endCxn id="161" idx="1"/>
          </p:cNvCxnSpPr>
          <p:nvPr/>
        </p:nvCxnSpPr>
        <p:spPr>
          <a:xfrm flipH="1">
            <a:off x="857687" y="2338801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9" idx="3"/>
            <a:endCxn id="160" idx="1"/>
          </p:cNvCxnSpPr>
          <p:nvPr/>
        </p:nvCxnSpPr>
        <p:spPr>
          <a:xfrm>
            <a:off x="1493640" y="2338801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>
            <a:off x="1874187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0" name="자유형 59"/>
          <p:cNvSpPr/>
          <p:nvPr/>
        </p:nvSpPr>
        <p:spPr>
          <a:xfrm>
            <a:off x="2165457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1" name="자유형 60"/>
          <p:cNvSpPr/>
          <p:nvPr/>
        </p:nvSpPr>
        <p:spPr>
          <a:xfrm>
            <a:off x="1582709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2" name="직선 연결선 61"/>
          <p:cNvCxnSpPr>
            <a:stCxn id="59" idx="3"/>
            <a:endCxn id="61" idx="1"/>
          </p:cNvCxnSpPr>
          <p:nvPr/>
        </p:nvCxnSpPr>
        <p:spPr>
          <a:xfrm flipH="1">
            <a:off x="1770243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60" idx="1"/>
          </p:cNvCxnSpPr>
          <p:nvPr/>
        </p:nvCxnSpPr>
        <p:spPr>
          <a:xfrm>
            <a:off x="2061721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72"/>
          <p:cNvSpPr/>
          <p:nvPr/>
        </p:nvSpPr>
        <p:spPr>
          <a:xfrm>
            <a:off x="3778210" y="2047874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4" name="자유형 73"/>
          <p:cNvSpPr/>
          <p:nvPr/>
        </p:nvSpPr>
        <p:spPr>
          <a:xfrm>
            <a:off x="4365662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5" name="자유형 74"/>
          <p:cNvSpPr/>
          <p:nvPr/>
        </p:nvSpPr>
        <p:spPr>
          <a:xfrm>
            <a:off x="3142257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76" name="직선 연결선 75"/>
          <p:cNvCxnSpPr>
            <a:stCxn id="73" idx="3"/>
            <a:endCxn id="75" idx="1"/>
          </p:cNvCxnSpPr>
          <p:nvPr/>
        </p:nvCxnSpPr>
        <p:spPr>
          <a:xfrm flipH="1">
            <a:off x="3329791" y="2338802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  <a:endCxn id="74" idx="1"/>
          </p:cNvCxnSpPr>
          <p:nvPr/>
        </p:nvCxnSpPr>
        <p:spPr>
          <a:xfrm>
            <a:off x="3965744" y="2338802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3111872" y="320488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0" name="자유형 79"/>
          <p:cNvSpPr/>
          <p:nvPr/>
        </p:nvSpPr>
        <p:spPr>
          <a:xfrm>
            <a:off x="3403142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1" name="자유형 80"/>
          <p:cNvSpPr/>
          <p:nvPr/>
        </p:nvSpPr>
        <p:spPr>
          <a:xfrm>
            <a:off x="2820394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2" name="직선 연결선 81"/>
          <p:cNvCxnSpPr>
            <a:stCxn id="79" idx="3"/>
            <a:endCxn id="81" idx="1"/>
          </p:cNvCxnSpPr>
          <p:nvPr/>
        </p:nvCxnSpPr>
        <p:spPr>
          <a:xfrm flipH="1">
            <a:off x="3007928" y="349581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9" idx="3"/>
            <a:endCxn id="80" idx="1"/>
          </p:cNvCxnSpPr>
          <p:nvPr/>
        </p:nvCxnSpPr>
        <p:spPr>
          <a:xfrm>
            <a:off x="3299406" y="3495816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4365766" y="322363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6" name="자유형 85"/>
          <p:cNvSpPr/>
          <p:nvPr/>
        </p:nvSpPr>
        <p:spPr>
          <a:xfrm>
            <a:off x="4657036" y="42649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7" name="자유형 86"/>
          <p:cNvSpPr/>
          <p:nvPr/>
        </p:nvSpPr>
        <p:spPr>
          <a:xfrm>
            <a:off x="4074288" y="42649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8" name="직선 연결선 87"/>
          <p:cNvCxnSpPr>
            <a:stCxn id="85" idx="3"/>
            <a:endCxn id="87" idx="1"/>
          </p:cNvCxnSpPr>
          <p:nvPr/>
        </p:nvCxnSpPr>
        <p:spPr>
          <a:xfrm flipH="1">
            <a:off x="4261822" y="351456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5" idx="3"/>
            <a:endCxn id="86" idx="1"/>
          </p:cNvCxnSpPr>
          <p:nvPr/>
        </p:nvCxnSpPr>
        <p:spPr>
          <a:xfrm>
            <a:off x="4553300" y="3514565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2080" y="887896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3" name="TextBox 92"/>
          <p:cNvSpPr txBox="1"/>
          <p:nvPr/>
        </p:nvSpPr>
        <p:spPr>
          <a:xfrm>
            <a:off x="5292080" y="1984266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b="1" smtClean="0">
                <a:solidFill>
                  <a:schemeClr val="tx1"/>
                </a:solidFill>
              </a:rPr>
              <a:t>Minimizing </a:t>
            </a:r>
            <a:r>
              <a:rPr lang="en-US" altLang="ko-KR" b="1">
                <a:solidFill>
                  <a:schemeClr val="tx1"/>
                </a:solidFill>
              </a:rPr>
              <a:t>node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92080" y="3151370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5" name="TextBox 94"/>
          <p:cNvSpPr txBox="1"/>
          <p:nvPr/>
        </p:nvSpPr>
        <p:spPr>
          <a:xfrm>
            <a:off x="5292080" y="4211468"/>
            <a:ext cx="21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Minimizng node</a:t>
            </a:r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289496" y="4631166"/>
            <a:ext cx="5002583" cy="31000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FF0000"/>
                </a:solidFill>
              </a:rPr>
              <a:t>69</a:t>
            </a:r>
            <a:r>
              <a:rPr lang="en-US" altLang="ko-KR" smtClean="0">
                <a:solidFill>
                  <a:schemeClr val="tx1"/>
                </a:solidFill>
              </a:rPr>
              <a:t>     39    72            28     </a:t>
            </a:r>
            <a:r>
              <a:rPr lang="en-US" altLang="ko-KR" b="1" smtClean="0">
                <a:solidFill>
                  <a:srgbClr val="0070C0"/>
                </a:solidFill>
              </a:rPr>
              <a:t>56</a:t>
            </a:r>
            <a:r>
              <a:rPr lang="en-US" altLang="ko-KR" smtClean="0">
                <a:solidFill>
                  <a:schemeClr val="tx1"/>
                </a:solidFill>
              </a:rPr>
              <a:t>    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 rot="1974263">
            <a:off x="2897083" y="1493857"/>
            <a:ext cx="1179711" cy="1671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710739" y="1370617"/>
            <a:ext cx="316842" cy="2911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9497" y="5023286"/>
            <a:ext cx="8549703" cy="17706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1. </a:t>
            </a:r>
            <a:r>
              <a:rPr lang="ko-KR" altLang="en-US" sz="1600" b="1" smtClean="0">
                <a:solidFill>
                  <a:schemeClr val="tx1"/>
                </a:solidFill>
              </a:rPr>
              <a:t>①</a:t>
            </a:r>
            <a:r>
              <a:rPr lang="en-US" altLang="ko-KR" sz="1600" b="1" smtClean="0">
                <a:solidFill>
                  <a:schemeClr val="tx1"/>
                </a:solidFill>
              </a:rPr>
              <a:t> original board state</a:t>
            </a:r>
            <a:r>
              <a:rPr lang="ko-KR" altLang="en-US" sz="1600" b="1" smtClean="0">
                <a:solidFill>
                  <a:schemeClr val="tx1"/>
                </a:solidFill>
              </a:rPr>
              <a:t>에서 이번에는 우측 ①방향으로 이동해 본다</a:t>
            </a:r>
            <a:r>
              <a:rPr lang="en-US" altLang="ko-KR" sz="1600" b="1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2. </a:t>
            </a:r>
            <a:r>
              <a:rPr lang="ko-KR" altLang="en-US" sz="1600" b="1" smtClean="0">
                <a:solidFill>
                  <a:schemeClr val="tx1"/>
                </a:solidFill>
              </a:rPr>
              <a:t>② 노드 값은 </a:t>
            </a:r>
            <a:r>
              <a:rPr lang="en-US" altLang="ko-KR" sz="1600" b="1" smtClean="0">
                <a:solidFill>
                  <a:schemeClr val="tx1"/>
                </a:solidFill>
              </a:rPr>
              <a:t>28, </a:t>
            </a:r>
            <a:r>
              <a:rPr lang="ko-KR" altLang="en-US" sz="1600" b="1" smtClean="0">
                <a:solidFill>
                  <a:schemeClr val="tx1"/>
                </a:solidFill>
              </a:rPr>
              <a:t>좌측 이동에서 확보한 기대값인 </a:t>
            </a:r>
            <a:r>
              <a:rPr lang="en-US" altLang="ko-KR" sz="1600" b="1" smtClean="0">
                <a:solidFill>
                  <a:srgbClr val="FF0000"/>
                </a:solidFill>
              </a:rPr>
              <a:t>69</a:t>
            </a:r>
            <a:r>
              <a:rPr lang="ko-KR" altLang="en-US" sz="1600" b="1" smtClean="0">
                <a:solidFill>
                  <a:schemeClr val="tx1"/>
                </a:solidFill>
              </a:rPr>
              <a:t>보다 작다</a:t>
            </a:r>
            <a:r>
              <a:rPr lang="en-US" altLang="ko-KR" sz="1600" b="1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3. </a:t>
            </a:r>
            <a:r>
              <a:rPr lang="ko-KR" altLang="en-US" sz="1600" b="1" smtClean="0">
                <a:solidFill>
                  <a:schemeClr val="tx1"/>
                </a:solidFill>
              </a:rPr>
              <a:t>③ </a:t>
            </a:r>
            <a:r>
              <a:rPr lang="ko-KR" altLang="en-US" sz="1600" b="1">
                <a:solidFill>
                  <a:schemeClr val="tx1"/>
                </a:solidFill>
              </a:rPr>
              <a:t>노드 값은 </a:t>
            </a:r>
            <a:r>
              <a:rPr lang="en-US" altLang="ko-KR" sz="1600" b="1">
                <a:solidFill>
                  <a:srgbClr val="0070C0"/>
                </a:solidFill>
              </a:rPr>
              <a:t>56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  <a:r>
              <a:rPr lang="ko-KR" altLang="en-US" sz="1600" b="1" smtClean="0">
                <a:solidFill>
                  <a:schemeClr val="tx1"/>
                </a:solidFill>
              </a:rPr>
              <a:t>같은 </a:t>
            </a:r>
            <a:r>
              <a:rPr lang="en-US" altLang="ko-KR" sz="1600" b="1" smtClean="0">
                <a:solidFill>
                  <a:schemeClr val="tx1"/>
                </a:solidFill>
              </a:rPr>
              <a:t>max</a:t>
            </a:r>
            <a:r>
              <a:rPr lang="ko-KR" altLang="en-US" sz="1600" b="1" smtClean="0">
                <a:solidFill>
                  <a:schemeClr val="tx1"/>
                </a:solidFill>
              </a:rPr>
              <a:t>노드에서 </a:t>
            </a:r>
            <a:r>
              <a:rPr lang="en-US" altLang="ko-KR" sz="1600" b="1" smtClean="0">
                <a:solidFill>
                  <a:schemeClr val="tx1"/>
                </a:solidFill>
              </a:rPr>
              <a:t>28</a:t>
            </a:r>
            <a:r>
              <a:rPr lang="ko-KR" altLang="en-US" sz="1600" b="1" smtClean="0">
                <a:solidFill>
                  <a:schemeClr val="tx1"/>
                </a:solidFill>
              </a:rPr>
              <a:t>보다는 크지만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  <a:r>
              <a:rPr lang="ko-KR" altLang="en-US" sz="1600" b="1" smtClean="0">
                <a:solidFill>
                  <a:schemeClr val="tx1"/>
                </a:solidFill>
              </a:rPr>
              <a:t>여전히 </a:t>
            </a:r>
            <a:r>
              <a:rPr lang="en-US" altLang="ko-KR" sz="1600" b="1" smtClean="0">
                <a:solidFill>
                  <a:srgbClr val="FF0000"/>
                </a:solidFill>
              </a:rPr>
              <a:t>69</a:t>
            </a:r>
            <a:r>
              <a:rPr lang="ko-KR" altLang="en-US" sz="1600" b="1" smtClean="0">
                <a:solidFill>
                  <a:schemeClr val="tx1"/>
                </a:solidFill>
              </a:rPr>
              <a:t>보다 작다</a:t>
            </a:r>
            <a:r>
              <a:rPr lang="en-US" altLang="ko-KR" sz="1600" b="1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4.</a:t>
            </a:r>
            <a:r>
              <a:rPr lang="ko-KR" altLang="en-US" sz="1600" b="1" smtClean="0">
                <a:solidFill>
                  <a:schemeClr val="tx1"/>
                </a:solidFill>
              </a:rPr>
              <a:t> 그렇다면 ⑥</a:t>
            </a:r>
            <a:r>
              <a:rPr lang="en-US" altLang="ko-KR" sz="1600" b="1" smtClean="0">
                <a:solidFill>
                  <a:schemeClr val="tx1"/>
                </a:solidFill>
              </a:rPr>
              <a:t>,</a:t>
            </a:r>
            <a:r>
              <a:rPr lang="ko-KR" altLang="en-US" sz="1600" b="1" smtClean="0">
                <a:solidFill>
                  <a:schemeClr val="tx1"/>
                </a:solidFill>
              </a:rPr>
              <a:t>⑦의 값이 얼마나 크든 간에</a:t>
            </a:r>
            <a:r>
              <a:rPr lang="en-US" altLang="ko-KR" sz="1600" b="1" smtClean="0">
                <a:solidFill>
                  <a:schemeClr val="tx1"/>
                </a:solidFill>
              </a:rPr>
              <a:t>, min </a:t>
            </a:r>
            <a:r>
              <a:rPr lang="ko-KR" altLang="en-US" sz="1600" b="1" smtClean="0">
                <a:solidFill>
                  <a:schemeClr val="tx1"/>
                </a:solidFill>
              </a:rPr>
              <a:t>노드에서 상대방은 ④로 안 가면 된다</a:t>
            </a:r>
            <a:r>
              <a:rPr lang="en-US" altLang="ko-KR" sz="1600" b="1" smtClean="0">
                <a:solidFill>
                  <a:schemeClr val="tx1"/>
                </a:solidFill>
              </a:rPr>
              <a:t>. </a:t>
            </a:r>
            <a:r>
              <a:rPr lang="ko-KR" altLang="en-US" sz="1600" b="1" smtClean="0">
                <a:solidFill>
                  <a:schemeClr val="tx1"/>
                </a:solidFill>
              </a:rPr>
              <a:t>만약 </a:t>
            </a:r>
            <a:r>
              <a:rPr lang="en-US" altLang="ko-KR" sz="1600" b="1">
                <a:solidFill>
                  <a:srgbClr val="0070C0"/>
                </a:solidFill>
              </a:rPr>
              <a:t>56 </a:t>
            </a:r>
            <a:r>
              <a:rPr lang="ko-KR" altLang="en-US" sz="1600" b="1" smtClean="0">
                <a:solidFill>
                  <a:schemeClr val="tx1"/>
                </a:solidFill>
              </a:rPr>
              <a:t>보다 작다면 ④</a:t>
            </a:r>
            <a:r>
              <a:rPr lang="ko-KR" altLang="en-US" sz="1600" b="1">
                <a:solidFill>
                  <a:schemeClr val="tx1"/>
                </a:solidFill>
              </a:rPr>
              <a:t>로 </a:t>
            </a:r>
            <a:r>
              <a:rPr lang="ko-KR" altLang="en-US" sz="1600" b="1" smtClean="0">
                <a:solidFill>
                  <a:schemeClr val="tx1"/>
                </a:solidFill>
              </a:rPr>
              <a:t>가면 된다</a:t>
            </a:r>
            <a:r>
              <a:rPr lang="en-US" altLang="ko-KR" sz="1600" b="1" smtClean="0">
                <a:solidFill>
                  <a:schemeClr val="tx1"/>
                </a:solidFill>
              </a:rPr>
              <a:t>. </a:t>
            </a:r>
            <a:r>
              <a:rPr lang="ko-KR" altLang="en-US" sz="1600" b="1" smtClean="0">
                <a:solidFill>
                  <a:schemeClr val="tx1"/>
                </a:solidFill>
              </a:rPr>
              <a:t>따라서 나는 ①로 가면 </a:t>
            </a:r>
            <a:r>
              <a:rPr lang="en-US" altLang="ko-KR" sz="1600" b="1" smtClean="0">
                <a:solidFill>
                  <a:srgbClr val="FF0000"/>
                </a:solidFill>
              </a:rPr>
              <a:t>69</a:t>
            </a:r>
            <a:r>
              <a:rPr lang="ko-KR" altLang="en-US" sz="1600" b="1" smtClean="0">
                <a:solidFill>
                  <a:schemeClr val="tx1"/>
                </a:solidFill>
              </a:rPr>
              <a:t>보다 작은 값만 얻는다</a:t>
            </a:r>
            <a:r>
              <a:rPr lang="en-US" altLang="ko-KR" sz="1600" b="1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5.</a:t>
            </a:r>
            <a:r>
              <a:rPr lang="ko-KR" altLang="en-US" sz="1600" b="1" smtClean="0">
                <a:solidFill>
                  <a:schemeClr val="tx1"/>
                </a:solidFill>
              </a:rPr>
              <a:t> 그러므로 최상단 </a:t>
            </a:r>
            <a:r>
              <a:rPr lang="en-US" altLang="ko-KR" sz="1600" b="1" smtClean="0">
                <a:solidFill>
                  <a:schemeClr val="tx1"/>
                </a:solidFill>
              </a:rPr>
              <a:t>max </a:t>
            </a:r>
            <a:r>
              <a:rPr lang="ko-KR" altLang="en-US" sz="1600" b="1" smtClean="0">
                <a:solidFill>
                  <a:schemeClr val="tx1"/>
                </a:solidFill>
              </a:rPr>
              <a:t>노드에서 컷팅이 일어나므로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  <a:r>
              <a:rPr lang="ko-KR" altLang="en-US" sz="1600" b="1" smtClean="0">
                <a:solidFill>
                  <a:schemeClr val="tx1"/>
                </a:solidFill>
              </a:rPr>
              <a:t>⑤</a:t>
            </a:r>
            <a:r>
              <a:rPr lang="el-GR" altLang="ko-KR" sz="1600" b="1" smtClean="0">
                <a:solidFill>
                  <a:schemeClr val="tx1"/>
                </a:solidFill>
              </a:rPr>
              <a:t>α</a:t>
            </a:r>
            <a:r>
              <a:rPr lang="en-US" altLang="ko-KR" sz="1600" b="1" smtClean="0">
                <a:solidFill>
                  <a:schemeClr val="tx1"/>
                </a:solidFill>
              </a:rPr>
              <a:t>-cut</a:t>
            </a:r>
            <a:r>
              <a:rPr lang="ko-KR" altLang="en-US" sz="1600" b="1" smtClean="0">
                <a:solidFill>
                  <a:schemeClr val="tx1"/>
                </a:solidFill>
              </a:rPr>
              <a:t>이 일어난다</a:t>
            </a:r>
            <a:r>
              <a:rPr lang="en-US" altLang="ko-KR" sz="1600" b="1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0" name="원호 49"/>
          <p:cNvSpPr/>
          <p:nvPr/>
        </p:nvSpPr>
        <p:spPr>
          <a:xfrm rot="16942040">
            <a:off x="1414677" y="4143884"/>
            <a:ext cx="2257101" cy="1070372"/>
          </a:xfrm>
          <a:prstGeom prst="arc">
            <a:avLst>
              <a:gd name="adj1" fmla="val 16853001"/>
              <a:gd name="adj2" fmla="val 21168056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827938" y="4203891"/>
            <a:ext cx="360579" cy="33327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410386" y="4203956"/>
            <a:ext cx="360579" cy="33327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851814" y="2818983"/>
            <a:ext cx="360579" cy="3332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081832" y="4222579"/>
            <a:ext cx="360579" cy="33327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64280" y="4222644"/>
            <a:ext cx="360579" cy="33327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 rot="16942040">
            <a:off x="3507429" y="2784987"/>
            <a:ext cx="2257101" cy="1070372"/>
          </a:xfrm>
          <a:prstGeom prst="arc">
            <a:avLst>
              <a:gd name="adj1" fmla="val 16853001"/>
              <a:gd name="adj2" fmla="val 21168056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740833" y="1984266"/>
            <a:ext cx="316842" cy="2911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8" name="오른쪽 화살표 67"/>
          <p:cNvSpPr/>
          <p:nvPr/>
        </p:nvSpPr>
        <p:spPr>
          <a:xfrm rot="3201271">
            <a:off x="3995034" y="2609376"/>
            <a:ext cx="956323" cy="2519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4</a:t>
            </a:r>
            <a:r>
              <a:rPr lang="en-US" altLang="ko-KR" sz="3200" b="1" smtClean="0"/>
              <a:t>. Result(1)</a:t>
            </a:r>
            <a:endParaRPr lang="ko-KR" altLang="en-US" sz="3200" b="1"/>
          </a:p>
        </p:txBody>
      </p:sp>
      <p:sp>
        <p:nvSpPr>
          <p:cNvPr id="51" name="자유형 50"/>
          <p:cNvSpPr/>
          <p:nvPr/>
        </p:nvSpPr>
        <p:spPr>
          <a:xfrm>
            <a:off x="2540525" y="94141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5" name="자유형 54"/>
          <p:cNvSpPr/>
          <p:nvPr/>
        </p:nvSpPr>
        <p:spPr>
          <a:xfrm>
            <a:off x="3795044" y="203778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7" name="자유형 56"/>
          <p:cNvSpPr/>
          <p:nvPr/>
        </p:nvSpPr>
        <p:spPr>
          <a:xfrm>
            <a:off x="1281856" y="204787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7" name="직선 연결선 66"/>
          <p:cNvCxnSpPr>
            <a:stCxn id="51" idx="3"/>
            <a:endCxn id="57" idx="1"/>
          </p:cNvCxnSpPr>
          <p:nvPr/>
        </p:nvCxnSpPr>
        <p:spPr>
          <a:xfrm flipH="1">
            <a:off x="1469390" y="1232341"/>
            <a:ext cx="1258669" cy="81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1" idx="3"/>
            <a:endCxn id="55" idx="1"/>
          </p:cNvCxnSpPr>
          <p:nvPr/>
        </p:nvCxnSpPr>
        <p:spPr>
          <a:xfrm>
            <a:off x="2728059" y="1232341"/>
            <a:ext cx="1254519" cy="80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자유형 124"/>
          <p:cNvSpPr/>
          <p:nvPr/>
        </p:nvSpPr>
        <p:spPr>
          <a:xfrm>
            <a:off x="654754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6" name="자유형 125"/>
          <p:cNvSpPr/>
          <p:nvPr/>
        </p:nvSpPr>
        <p:spPr>
          <a:xfrm>
            <a:off x="946024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7" name="자유형 126"/>
          <p:cNvSpPr/>
          <p:nvPr/>
        </p:nvSpPr>
        <p:spPr>
          <a:xfrm>
            <a:off x="363276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8" name="직선 연결선 127"/>
          <p:cNvCxnSpPr>
            <a:stCxn id="125" idx="3"/>
            <a:endCxn id="127" idx="1"/>
          </p:cNvCxnSpPr>
          <p:nvPr/>
        </p:nvCxnSpPr>
        <p:spPr>
          <a:xfrm flipH="1">
            <a:off x="550810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5" idx="3"/>
            <a:endCxn id="126" idx="1"/>
          </p:cNvCxnSpPr>
          <p:nvPr/>
        </p:nvCxnSpPr>
        <p:spPr>
          <a:xfrm>
            <a:off x="842288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자유형 158"/>
          <p:cNvSpPr/>
          <p:nvPr/>
        </p:nvSpPr>
        <p:spPr>
          <a:xfrm>
            <a:off x="1306106" y="204787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0" name="자유형 159"/>
          <p:cNvSpPr/>
          <p:nvPr/>
        </p:nvSpPr>
        <p:spPr>
          <a:xfrm>
            <a:off x="1893558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1" name="자유형 160"/>
          <p:cNvSpPr/>
          <p:nvPr/>
        </p:nvSpPr>
        <p:spPr>
          <a:xfrm>
            <a:off x="670153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62" name="직선 연결선 161"/>
          <p:cNvCxnSpPr>
            <a:stCxn id="159" idx="3"/>
            <a:endCxn id="161" idx="1"/>
          </p:cNvCxnSpPr>
          <p:nvPr/>
        </p:nvCxnSpPr>
        <p:spPr>
          <a:xfrm flipH="1">
            <a:off x="857687" y="2338801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9" idx="3"/>
            <a:endCxn id="160" idx="1"/>
          </p:cNvCxnSpPr>
          <p:nvPr/>
        </p:nvCxnSpPr>
        <p:spPr>
          <a:xfrm>
            <a:off x="1493640" y="2338801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>
            <a:off x="1874187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0" name="자유형 59"/>
          <p:cNvSpPr/>
          <p:nvPr/>
        </p:nvSpPr>
        <p:spPr>
          <a:xfrm>
            <a:off x="2165457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1" name="자유형 60"/>
          <p:cNvSpPr/>
          <p:nvPr/>
        </p:nvSpPr>
        <p:spPr>
          <a:xfrm>
            <a:off x="1582709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2" name="직선 연결선 61"/>
          <p:cNvCxnSpPr>
            <a:stCxn id="59" idx="3"/>
            <a:endCxn id="61" idx="1"/>
          </p:cNvCxnSpPr>
          <p:nvPr/>
        </p:nvCxnSpPr>
        <p:spPr>
          <a:xfrm flipH="1">
            <a:off x="1770243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60" idx="1"/>
          </p:cNvCxnSpPr>
          <p:nvPr/>
        </p:nvCxnSpPr>
        <p:spPr>
          <a:xfrm>
            <a:off x="2061721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72"/>
          <p:cNvSpPr/>
          <p:nvPr/>
        </p:nvSpPr>
        <p:spPr>
          <a:xfrm>
            <a:off x="3778210" y="2047874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4" name="자유형 73"/>
          <p:cNvSpPr/>
          <p:nvPr/>
        </p:nvSpPr>
        <p:spPr>
          <a:xfrm>
            <a:off x="4365662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5" name="자유형 74"/>
          <p:cNvSpPr/>
          <p:nvPr/>
        </p:nvSpPr>
        <p:spPr>
          <a:xfrm>
            <a:off x="3142257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76" name="직선 연결선 75"/>
          <p:cNvCxnSpPr>
            <a:stCxn id="73" idx="3"/>
            <a:endCxn id="75" idx="1"/>
          </p:cNvCxnSpPr>
          <p:nvPr/>
        </p:nvCxnSpPr>
        <p:spPr>
          <a:xfrm flipH="1">
            <a:off x="3329791" y="2338802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  <a:endCxn id="74" idx="1"/>
          </p:cNvCxnSpPr>
          <p:nvPr/>
        </p:nvCxnSpPr>
        <p:spPr>
          <a:xfrm>
            <a:off x="3965744" y="2338802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3111872" y="320488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0" name="자유형 79"/>
          <p:cNvSpPr/>
          <p:nvPr/>
        </p:nvSpPr>
        <p:spPr>
          <a:xfrm>
            <a:off x="3403142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1" name="자유형 80"/>
          <p:cNvSpPr/>
          <p:nvPr/>
        </p:nvSpPr>
        <p:spPr>
          <a:xfrm>
            <a:off x="2820394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2" name="직선 연결선 81"/>
          <p:cNvCxnSpPr>
            <a:stCxn id="79" idx="3"/>
            <a:endCxn id="81" idx="1"/>
          </p:cNvCxnSpPr>
          <p:nvPr/>
        </p:nvCxnSpPr>
        <p:spPr>
          <a:xfrm flipH="1">
            <a:off x="3007928" y="349581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9" idx="3"/>
            <a:endCxn id="80" idx="1"/>
          </p:cNvCxnSpPr>
          <p:nvPr/>
        </p:nvCxnSpPr>
        <p:spPr>
          <a:xfrm>
            <a:off x="3299406" y="3495816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4365766" y="322363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6" name="자유형 85"/>
          <p:cNvSpPr/>
          <p:nvPr/>
        </p:nvSpPr>
        <p:spPr>
          <a:xfrm>
            <a:off x="4657036" y="42649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7" name="자유형 86"/>
          <p:cNvSpPr/>
          <p:nvPr/>
        </p:nvSpPr>
        <p:spPr>
          <a:xfrm>
            <a:off x="4074288" y="42649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8" name="직선 연결선 87"/>
          <p:cNvCxnSpPr>
            <a:stCxn id="85" idx="3"/>
            <a:endCxn id="87" idx="1"/>
          </p:cNvCxnSpPr>
          <p:nvPr/>
        </p:nvCxnSpPr>
        <p:spPr>
          <a:xfrm flipH="1">
            <a:off x="4261822" y="351456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5" idx="3"/>
            <a:endCxn id="86" idx="1"/>
          </p:cNvCxnSpPr>
          <p:nvPr/>
        </p:nvCxnSpPr>
        <p:spPr>
          <a:xfrm>
            <a:off x="4553300" y="3514565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2080" y="887896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3" name="TextBox 92"/>
          <p:cNvSpPr txBox="1"/>
          <p:nvPr/>
        </p:nvSpPr>
        <p:spPr>
          <a:xfrm>
            <a:off x="5292080" y="1984266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b="1" smtClean="0">
                <a:solidFill>
                  <a:schemeClr val="tx1"/>
                </a:solidFill>
              </a:rPr>
              <a:t>Minimizing </a:t>
            </a:r>
            <a:r>
              <a:rPr lang="en-US" altLang="ko-KR" b="1">
                <a:solidFill>
                  <a:schemeClr val="tx1"/>
                </a:solidFill>
              </a:rPr>
              <a:t>node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92080" y="3151370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5" name="TextBox 94"/>
          <p:cNvSpPr txBox="1"/>
          <p:nvPr/>
        </p:nvSpPr>
        <p:spPr>
          <a:xfrm>
            <a:off x="5292080" y="4211468"/>
            <a:ext cx="21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Minimizng node</a:t>
            </a:r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302749" y="4644419"/>
            <a:ext cx="4928804" cy="360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FF0000"/>
                </a:solidFill>
              </a:rPr>
              <a:t>69</a:t>
            </a:r>
            <a:r>
              <a:rPr lang="en-US" altLang="ko-KR" smtClean="0">
                <a:solidFill>
                  <a:schemeClr val="tx1"/>
                </a:solidFill>
              </a:rPr>
              <a:t>     39    72    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       28     </a:t>
            </a:r>
            <a:r>
              <a:rPr lang="en-US" altLang="ko-KR" b="1" smtClean="0">
                <a:solidFill>
                  <a:srgbClr val="0070C0"/>
                </a:solidFill>
              </a:rPr>
              <a:t>56</a:t>
            </a:r>
            <a:r>
              <a:rPr lang="en-US" altLang="ko-KR" smtClean="0">
                <a:solidFill>
                  <a:schemeClr val="tx1"/>
                </a:solidFill>
              </a:rPr>
              <a:t>    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원호 44"/>
          <p:cNvSpPr/>
          <p:nvPr/>
        </p:nvSpPr>
        <p:spPr>
          <a:xfrm rot="16942040">
            <a:off x="1414677" y="4143884"/>
            <a:ext cx="2257101" cy="1070372"/>
          </a:xfrm>
          <a:prstGeom prst="arc">
            <a:avLst>
              <a:gd name="adj1" fmla="val 16853001"/>
              <a:gd name="adj2" fmla="val 21168056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원호 45"/>
          <p:cNvSpPr/>
          <p:nvPr/>
        </p:nvSpPr>
        <p:spPr>
          <a:xfrm rot="16942040">
            <a:off x="3507429" y="2784987"/>
            <a:ext cx="2257101" cy="1070372"/>
          </a:xfrm>
          <a:prstGeom prst="arc">
            <a:avLst>
              <a:gd name="adj1" fmla="val 16853001"/>
              <a:gd name="adj2" fmla="val 21168056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02750" y="4569672"/>
            <a:ext cx="488604" cy="47575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/>
          <p:nvPr/>
        </p:nvCxnSpPr>
        <p:spPr>
          <a:xfrm>
            <a:off x="547052" y="5045427"/>
            <a:ext cx="1702202" cy="975861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0800000" flipH="1" flipV="1">
            <a:off x="2334309" y="5836622"/>
            <a:ext cx="443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“this move gaurantees best!”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4431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5-1. </a:t>
            </a:r>
            <a:r>
              <a:rPr lang="ko-KR" altLang="en-US" sz="3200" b="1" smtClean="0"/>
              <a:t>똑같은 모형에 다른 평가값을 준다면</a:t>
            </a:r>
            <a:r>
              <a:rPr lang="en-US" altLang="ko-KR" sz="3200" b="1" smtClean="0"/>
              <a:t>?</a:t>
            </a:r>
            <a:endParaRPr lang="ko-KR" altLang="en-US" sz="3200" b="1"/>
          </a:p>
        </p:txBody>
      </p:sp>
      <p:sp>
        <p:nvSpPr>
          <p:cNvPr id="51" name="자유형 50"/>
          <p:cNvSpPr/>
          <p:nvPr/>
        </p:nvSpPr>
        <p:spPr>
          <a:xfrm>
            <a:off x="2540525" y="94141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5" name="자유형 54"/>
          <p:cNvSpPr/>
          <p:nvPr/>
        </p:nvSpPr>
        <p:spPr>
          <a:xfrm>
            <a:off x="3795044" y="203778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7" name="자유형 56"/>
          <p:cNvSpPr/>
          <p:nvPr/>
        </p:nvSpPr>
        <p:spPr>
          <a:xfrm>
            <a:off x="1281856" y="204787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7" name="직선 연결선 66"/>
          <p:cNvCxnSpPr>
            <a:stCxn id="51" idx="3"/>
            <a:endCxn id="57" idx="1"/>
          </p:cNvCxnSpPr>
          <p:nvPr/>
        </p:nvCxnSpPr>
        <p:spPr>
          <a:xfrm flipH="1">
            <a:off x="1469390" y="1232341"/>
            <a:ext cx="1258669" cy="81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1" idx="3"/>
            <a:endCxn id="55" idx="1"/>
          </p:cNvCxnSpPr>
          <p:nvPr/>
        </p:nvCxnSpPr>
        <p:spPr>
          <a:xfrm>
            <a:off x="2728059" y="1232341"/>
            <a:ext cx="1254519" cy="80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자유형 124"/>
          <p:cNvSpPr/>
          <p:nvPr/>
        </p:nvSpPr>
        <p:spPr>
          <a:xfrm>
            <a:off x="654754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6" name="자유형 125"/>
          <p:cNvSpPr/>
          <p:nvPr/>
        </p:nvSpPr>
        <p:spPr>
          <a:xfrm>
            <a:off x="946024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7" name="자유형 126"/>
          <p:cNvSpPr/>
          <p:nvPr/>
        </p:nvSpPr>
        <p:spPr>
          <a:xfrm>
            <a:off x="363276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8" name="직선 연결선 127"/>
          <p:cNvCxnSpPr>
            <a:stCxn id="125" idx="3"/>
            <a:endCxn id="127" idx="1"/>
          </p:cNvCxnSpPr>
          <p:nvPr/>
        </p:nvCxnSpPr>
        <p:spPr>
          <a:xfrm flipH="1">
            <a:off x="550810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5" idx="3"/>
            <a:endCxn id="126" idx="1"/>
          </p:cNvCxnSpPr>
          <p:nvPr/>
        </p:nvCxnSpPr>
        <p:spPr>
          <a:xfrm>
            <a:off x="842288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자유형 158"/>
          <p:cNvSpPr/>
          <p:nvPr/>
        </p:nvSpPr>
        <p:spPr>
          <a:xfrm>
            <a:off x="1306106" y="204787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0" name="자유형 159"/>
          <p:cNvSpPr/>
          <p:nvPr/>
        </p:nvSpPr>
        <p:spPr>
          <a:xfrm>
            <a:off x="1893558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1" name="자유형 160"/>
          <p:cNvSpPr/>
          <p:nvPr/>
        </p:nvSpPr>
        <p:spPr>
          <a:xfrm>
            <a:off x="670153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62" name="직선 연결선 161"/>
          <p:cNvCxnSpPr>
            <a:stCxn id="159" idx="3"/>
            <a:endCxn id="161" idx="1"/>
          </p:cNvCxnSpPr>
          <p:nvPr/>
        </p:nvCxnSpPr>
        <p:spPr>
          <a:xfrm flipH="1">
            <a:off x="857687" y="2338801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9" idx="3"/>
            <a:endCxn id="160" idx="1"/>
          </p:cNvCxnSpPr>
          <p:nvPr/>
        </p:nvCxnSpPr>
        <p:spPr>
          <a:xfrm>
            <a:off x="1493640" y="2338801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>
            <a:off x="1874187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0" name="자유형 59"/>
          <p:cNvSpPr/>
          <p:nvPr/>
        </p:nvSpPr>
        <p:spPr>
          <a:xfrm>
            <a:off x="2165457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1" name="자유형 60"/>
          <p:cNvSpPr/>
          <p:nvPr/>
        </p:nvSpPr>
        <p:spPr>
          <a:xfrm>
            <a:off x="1582709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2" name="직선 연결선 61"/>
          <p:cNvCxnSpPr>
            <a:stCxn id="59" idx="3"/>
            <a:endCxn id="61" idx="1"/>
          </p:cNvCxnSpPr>
          <p:nvPr/>
        </p:nvCxnSpPr>
        <p:spPr>
          <a:xfrm flipH="1">
            <a:off x="1770243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60" idx="1"/>
          </p:cNvCxnSpPr>
          <p:nvPr/>
        </p:nvCxnSpPr>
        <p:spPr>
          <a:xfrm>
            <a:off x="2061721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72"/>
          <p:cNvSpPr/>
          <p:nvPr/>
        </p:nvSpPr>
        <p:spPr>
          <a:xfrm>
            <a:off x="3778210" y="2047874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4" name="자유형 73"/>
          <p:cNvSpPr/>
          <p:nvPr/>
        </p:nvSpPr>
        <p:spPr>
          <a:xfrm>
            <a:off x="4365662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5" name="자유형 74"/>
          <p:cNvSpPr/>
          <p:nvPr/>
        </p:nvSpPr>
        <p:spPr>
          <a:xfrm>
            <a:off x="3142257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76" name="직선 연결선 75"/>
          <p:cNvCxnSpPr>
            <a:stCxn id="73" idx="3"/>
            <a:endCxn id="75" idx="1"/>
          </p:cNvCxnSpPr>
          <p:nvPr/>
        </p:nvCxnSpPr>
        <p:spPr>
          <a:xfrm flipH="1">
            <a:off x="3329791" y="2338802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  <a:endCxn id="74" idx="1"/>
          </p:cNvCxnSpPr>
          <p:nvPr/>
        </p:nvCxnSpPr>
        <p:spPr>
          <a:xfrm>
            <a:off x="3965744" y="2338802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3111872" y="320488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0" name="자유형 79"/>
          <p:cNvSpPr/>
          <p:nvPr/>
        </p:nvSpPr>
        <p:spPr>
          <a:xfrm>
            <a:off x="3403142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1" name="자유형 80"/>
          <p:cNvSpPr/>
          <p:nvPr/>
        </p:nvSpPr>
        <p:spPr>
          <a:xfrm>
            <a:off x="2820394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2" name="직선 연결선 81"/>
          <p:cNvCxnSpPr>
            <a:stCxn id="79" idx="3"/>
            <a:endCxn id="81" idx="1"/>
          </p:cNvCxnSpPr>
          <p:nvPr/>
        </p:nvCxnSpPr>
        <p:spPr>
          <a:xfrm flipH="1">
            <a:off x="3007928" y="349581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9" idx="3"/>
            <a:endCxn id="80" idx="1"/>
          </p:cNvCxnSpPr>
          <p:nvPr/>
        </p:nvCxnSpPr>
        <p:spPr>
          <a:xfrm>
            <a:off x="3299406" y="3495816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4365766" y="322363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6" name="자유형 85"/>
          <p:cNvSpPr/>
          <p:nvPr/>
        </p:nvSpPr>
        <p:spPr>
          <a:xfrm>
            <a:off x="4657036" y="42649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7" name="자유형 86"/>
          <p:cNvSpPr/>
          <p:nvPr/>
        </p:nvSpPr>
        <p:spPr>
          <a:xfrm>
            <a:off x="4074288" y="42649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8" name="직선 연결선 87"/>
          <p:cNvCxnSpPr>
            <a:stCxn id="85" idx="3"/>
            <a:endCxn id="87" idx="1"/>
          </p:cNvCxnSpPr>
          <p:nvPr/>
        </p:nvCxnSpPr>
        <p:spPr>
          <a:xfrm flipH="1">
            <a:off x="4261822" y="351456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5" idx="3"/>
            <a:endCxn id="86" idx="1"/>
          </p:cNvCxnSpPr>
          <p:nvPr/>
        </p:nvCxnSpPr>
        <p:spPr>
          <a:xfrm>
            <a:off x="4553300" y="3514565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2080" y="887896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3" name="TextBox 92"/>
          <p:cNvSpPr txBox="1"/>
          <p:nvPr/>
        </p:nvSpPr>
        <p:spPr>
          <a:xfrm>
            <a:off x="5292080" y="1984266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b="1" smtClean="0">
                <a:solidFill>
                  <a:schemeClr val="tx1"/>
                </a:solidFill>
              </a:rPr>
              <a:t>Minimizing </a:t>
            </a:r>
            <a:r>
              <a:rPr lang="en-US" altLang="ko-KR" b="1">
                <a:solidFill>
                  <a:schemeClr val="tx1"/>
                </a:solidFill>
              </a:rPr>
              <a:t>node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92080" y="3151370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5" name="TextBox 94"/>
          <p:cNvSpPr txBox="1"/>
          <p:nvPr/>
        </p:nvSpPr>
        <p:spPr>
          <a:xfrm>
            <a:off x="5292080" y="4211468"/>
            <a:ext cx="21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Minimizng node</a:t>
            </a:r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289497" y="4631167"/>
            <a:ext cx="4928804" cy="360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77     74    56    39     69     96     72    28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497" y="5704320"/>
            <a:ext cx="8456293" cy="408623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ko-KR" altLang="en-US" b="1" smtClean="0">
                <a:solidFill>
                  <a:schemeClr val="tx1"/>
                </a:solidFill>
              </a:rPr>
              <a:t>앞서 모형</a:t>
            </a:r>
            <a:r>
              <a:rPr lang="ko-KR" altLang="en-US" b="1">
                <a:solidFill>
                  <a:schemeClr val="tx1"/>
                </a:solidFill>
              </a:rPr>
              <a:t>의</a:t>
            </a:r>
            <a:r>
              <a:rPr lang="ko-KR" altLang="en-US" b="1" smtClean="0">
                <a:solidFill>
                  <a:schemeClr val="tx1"/>
                </a:solidFill>
              </a:rPr>
              <a:t> 평가값의 순서를 </a:t>
            </a:r>
            <a:r>
              <a:rPr lang="en-US" altLang="ko-KR" b="1" smtClean="0">
                <a:solidFill>
                  <a:schemeClr val="tx1"/>
                </a:solidFill>
              </a:rPr>
              <a:t>random</a:t>
            </a:r>
            <a:r>
              <a:rPr lang="ko-KR" altLang="en-US" b="1" smtClean="0">
                <a:solidFill>
                  <a:schemeClr val="tx1"/>
                </a:solidFill>
              </a:rPr>
              <a:t>하게 뒤섞어준다면 어떻게 될까</a:t>
            </a:r>
            <a:r>
              <a:rPr lang="en-US" altLang="ko-KR" b="1" smtClean="0">
                <a:solidFill>
                  <a:schemeClr val="tx1"/>
                </a:solidFill>
              </a:rPr>
              <a:t>?</a:t>
            </a:r>
            <a:endParaRPr lang="en-US" altLang="ko-KR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5-2. </a:t>
            </a:r>
            <a:r>
              <a:rPr lang="ko-KR" altLang="en-US" sz="3200" b="1" smtClean="0"/>
              <a:t>똑같은 모형에 다른 평가값을 준다면</a:t>
            </a:r>
            <a:r>
              <a:rPr lang="en-US" altLang="ko-KR" sz="3200" b="1" smtClean="0"/>
              <a:t>?</a:t>
            </a:r>
            <a:endParaRPr lang="ko-KR" altLang="en-US" sz="3200" b="1"/>
          </a:p>
        </p:txBody>
      </p:sp>
      <p:sp>
        <p:nvSpPr>
          <p:cNvPr id="51" name="자유형 50"/>
          <p:cNvSpPr/>
          <p:nvPr/>
        </p:nvSpPr>
        <p:spPr>
          <a:xfrm>
            <a:off x="2540525" y="94141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5" name="자유형 54"/>
          <p:cNvSpPr/>
          <p:nvPr/>
        </p:nvSpPr>
        <p:spPr>
          <a:xfrm>
            <a:off x="3795044" y="203778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7" name="자유형 56"/>
          <p:cNvSpPr/>
          <p:nvPr/>
        </p:nvSpPr>
        <p:spPr>
          <a:xfrm>
            <a:off x="1281856" y="204787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7" name="직선 연결선 66"/>
          <p:cNvCxnSpPr>
            <a:stCxn id="51" idx="3"/>
            <a:endCxn id="57" idx="1"/>
          </p:cNvCxnSpPr>
          <p:nvPr/>
        </p:nvCxnSpPr>
        <p:spPr>
          <a:xfrm flipH="1">
            <a:off x="1469390" y="1232341"/>
            <a:ext cx="1258669" cy="81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1" idx="3"/>
            <a:endCxn id="55" idx="1"/>
          </p:cNvCxnSpPr>
          <p:nvPr/>
        </p:nvCxnSpPr>
        <p:spPr>
          <a:xfrm>
            <a:off x="2728059" y="1232341"/>
            <a:ext cx="1254519" cy="80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자유형 124"/>
          <p:cNvSpPr/>
          <p:nvPr/>
        </p:nvSpPr>
        <p:spPr>
          <a:xfrm>
            <a:off x="654754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6" name="자유형 125"/>
          <p:cNvSpPr/>
          <p:nvPr/>
        </p:nvSpPr>
        <p:spPr>
          <a:xfrm>
            <a:off x="946024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7" name="자유형 126"/>
          <p:cNvSpPr/>
          <p:nvPr/>
        </p:nvSpPr>
        <p:spPr>
          <a:xfrm>
            <a:off x="363276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8" name="직선 연결선 127"/>
          <p:cNvCxnSpPr>
            <a:stCxn id="125" idx="3"/>
            <a:endCxn id="127" idx="1"/>
          </p:cNvCxnSpPr>
          <p:nvPr/>
        </p:nvCxnSpPr>
        <p:spPr>
          <a:xfrm flipH="1">
            <a:off x="550810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5" idx="3"/>
            <a:endCxn id="126" idx="1"/>
          </p:cNvCxnSpPr>
          <p:nvPr/>
        </p:nvCxnSpPr>
        <p:spPr>
          <a:xfrm>
            <a:off x="842288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자유형 158"/>
          <p:cNvSpPr/>
          <p:nvPr/>
        </p:nvSpPr>
        <p:spPr>
          <a:xfrm>
            <a:off x="1306106" y="204787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0" name="자유형 159"/>
          <p:cNvSpPr/>
          <p:nvPr/>
        </p:nvSpPr>
        <p:spPr>
          <a:xfrm>
            <a:off x="1893558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1" name="자유형 160"/>
          <p:cNvSpPr/>
          <p:nvPr/>
        </p:nvSpPr>
        <p:spPr>
          <a:xfrm>
            <a:off x="670153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62" name="직선 연결선 161"/>
          <p:cNvCxnSpPr>
            <a:stCxn id="159" idx="3"/>
            <a:endCxn id="161" idx="1"/>
          </p:cNvCxnSpPr>
          <p:nvPr/>
        </p:nvCxnSpPr>
        <p:spPr>
          <a:xfrm flipH="1">
            <a:off x="857687" y="2338801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9" idx="3"/>
            <a:endCxn id="160" idx="1"/>
          </p:cNvCxnSpPr>
          <p:nvPr/>
        </p:nvCxnSpPr>
        <p:spPr>
          <a:xfrm>
            <a:off x="1493640" y="2338801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>
            <a:off x="1874187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0" name="자유형 59"/>
          <p:cNvSpPr/>
          <p:nvPr/>
        </p:nvSpPr>
        <p:spPr>
          <a:xfrm>
            <a:off x="2165457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1" name="자유형 60"/>
          <p:cNvSpPr/>
          <p:nvPr/>
        </p:nvSpPr>
        <p:spPr>
          <a:xfrm>
            <a:off x="1582709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2" name="직선 연결선 61"/>
          <p:cNvCxnSpPr>
            <a:stCxn id="59" idx="3"/>
            <a:endCxn id="61" idx="1"/>
          </p:cNvCxnSpPr>
          <p:nvPr/>
        </p:nvCxnSpPr>
        <p:spPr>
          <a:xfrm flipH="1">
            <a:off x="1770243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60" idx="1"/>
          </p:cNvCxnSpPr>
          <p:nvPr/>
        </p:nvCxnSpPr>
        <p:spPr>
          <a:xfrm>
            <a:off x="2061721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72"/>
          <p:cNvSpPr/>
          <p:nvPr/>
        </p:nvSpPr>
        <p:spPr>
          <a:xfrm>
            <a:off x="3778210" y="2047874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4" name="자유형 73"/>
          <p:cNvSpPr/>
          <p:nvPr/>
        </p:nvSpPr>
        <p:spPr>
          <a:xfrm>
            <a:off x="4365662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5" name="자유형 74"/>
          <p:cNvSpPr/>
          <p:nvPr/>
        </p:nvSpPr>
        <p:spPr>
          <a:xfrm>
            <a:off x="3142257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76" name="직선 연결선 75"/>
          <p:cNvCxnSpPr>
            <a:stCxn id="73" idx="3"/>
            <a:endCxn id="75" idx="1"/>
          </p:cNvCxnSpPr>
          <p:nvPr/>
        </p:nvCxnSpPr>
        <p:spPr>
          <a:xfrm flipH="1">
            <a:off x="3329791" y="2338802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  <a:endCxn id="74" idx="1"/>
          </p:cNvCxnSpPr>
          <p:nvPr/>
        </p:nvCxnSpPr>
        <p:spPr>
          <a:xfrm>
            <a:off x="3965744" y="2338802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3111872" y="320488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0" name="자유형 79"/>
          <p:cNvSpPr/>
          <p:nvPr/>
        </p:nvSpPr>
        <p:spPr>
          <a:xfrm>
            <a:off x="3403142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1" name="자유형 80"/>
          <p:cNvSpPr/>
          <p:nvPr/>
        </p:nvSpPr>
        <p:spPr>
          <a:xfrm>
            <a:off x="2820394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2" name="직선 연결선 81"/>
          <p:cNvCxnSpPr>
            <a:stCxn id="79" idx="3"/>
            <a:endCxn id="81" idx="1"/>
          </p:cNvCxnSpPr>
          <p:nvPr/>
        </p:nvCxnSpPr>
        <p:spPr>
          <a:xfrm flipH="1">
            <a:off x="3007928" y="349581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9" idx="3"/>
            <a:endCxn id="80" idx="1"/>
          </p:cNvCxnSpPr>
          <p:nvPr/>
        </p:nvCxnSpPr>
        <p:spPr>
          <a:xfrm>
            <a:off x="3299406" y="3495816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4365766" y="322363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6" name="자유형 85"/>
          <p:cNvSpPr/>
          <p:nvPr/>
        </p:nvSpPr>
        <p:spPr>
          <a:xfrm>
            <a:off x="4657036" y="42649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7" name="자유형 86"/>
          <p:cNvSpPr/>
          <p:nvPr/>
        </p:nvSpPr>
        <p:spPr>
          <a:xfrm>
            <a:off x="4074288" y="42649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8" name="직선 연결선 87"/>
          <p:cNvCxnSpPr>
            <a:stCxn id="85" idx="3"/>
            <a:endCxn id="87" idx="1"/>
          </p:cNvCxnSpPr>
          <p:nvPr/>
        </p:nvCxnSpPr>
        <p:spPr>
          <a:xfrm flipH="1">
            <a:off x="4261822" y="351456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5" idx="3"/>
            <a:endCxn id="86" idx="1"/>
          </p:cNvCxnSpPr>
          <p:nvPr/>
        </p:nvCxnSpPr>
        <p:spPr>
          <a:xfrm>
            <a:off x="4553300" y="3514565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2080" y="887896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3" name="TextBox 92"/>
          <p:cNvSpPr txBox="1"/>
          <p:nvPr/>
        </p:nvSpPr>
        <p:spPr>
          <a:xfrm>
            <a:off x="5292080" y="1984266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b="1" smtClean="0">
                <a:solidFill>
                  <a:schemeClr val="tx1"/>
                </a:solidFill>
              </a:rPr>
              <a:t>Minimizing </a:t>
            </a:r>
            <a:r>
              <a:rPr lang="en-US" altLang="ko-KR" b="1">
                <a:solidFill>
                  <a:schemeClr val="tx1"/>
                </a:solidFill>
              </a:rPr>
              <a:t>node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92080" y="3151370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5" name="TextBox 94"/>
          <p:cNvSpPr txBox="1"/>
          <p:nvPr/>
        </p:nvSpPr>
        <p:spPr>
          <a:xfrm>
            <a:off x="5292080" y="4211468"/>
            <a:ext cx="21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Minimizng node</a:t>
            </a:r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289497" y="4631167"/>
            <a:ext cx="4928804" cy="360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77     74    </a:t>
            </a:r>
            <a:r>
              <a:rPr lang="en-US" altLang="ko-KR" b="1" smtClean="0">
                <a:solidFill>
                  <a:srgbClr val="FF0000"/>
                </a:solidFill>
              </a:rPr>
              <a:t>56</a:t>
            </a:r>
            <a:r>
              <a:rPr lang="en-US" altLang="ko-KR" smtClean="0">
                <a:solidFill>
                  <a:schemeClr val="tx1"/>
                </a:solidFill>
              </a:rPr>
              <a:t>    39     69     96     </a:t>
            </a:r>
            <a:r>
              <a:rPr lang="en-US" altLang="ko-KR" b="1" smtClean="0">
                <a:solidFill>
                  <a:srgbClr val="0070C0"/>
                </a:solidFill>
              </a:rPr>
              <a:t>72</a:t>
            </a:r>
            <a:r>
              <a:rPr lang="en-US" altLang="ko-KR" smtClean="0">
                <a:solidFill>
                  <a:schemeClr val="tx1"/>
                </a:solidFill>
              </a:rPr>
              <a:t>    28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497" y="5023286"/>
            <a:ext cx="8456293" cy="1770698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smtClean="0">
                <a:solidFill>
                  <a:schemeClr val="tx1"/>
                </a:solidFill>
              </a:rPr>
              <a:t>Original state board</a:t>
            </a:r>
            <a:r>
              <a:rPr lang="ko-KR" altLang="en-US" sz="1400" b="1" smtClean="0">
                <a:solidFill>
                  <a:schemeClr val="tx1"/>
                </a:solidFill>
              </a:rPr>
              <a:t>에서 좌측 이동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①방향으로 이동 시에 기대값 </a:t>
            </a:r>
            <a:r>
              <a:rPr lang="en-US" altLang="ko-KR" sz="1400" b="1" smtClean="0">
                <a:solidFill>
                  <a:schemeClr val="tx1"/>
                </a:solidFill>
              </a:rPr>
              <a:t>77</a:t>
            </a:r>
            <a:r>
              <a:rPr lang="ko-KR" altLang="en-US" sz="1400" b="1" smtClean="0">
                <a:solidFill>
                  <a:schemeClr val="tx1"/>
                </a:solidFill>
              </a:rPr>
              <a:t>을 확보할수 있다</a:t>
            </a:r>
            <a:r>
              <a:rPr lang="en-US" altLang="ko-KR" sz="1400" b="1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smtClean="0">
                <a:solidFill>
                  <a:schemeClr val="tx1"/>
                </a:solidFill>
              </a:rPr>
              <a:t>②방향으로 이동 시 ③ 노드 값 </a:t>
            </a:r>
            <a:r>
              <a:rPr lang="en-US" altLang="ko-KR" sz="1400" b="1" smtClean="0">
                <a:solidFill>
                  <a:schemeClr val="tx1"/>
                </a:solidFill>
              </a:rPr>
              <a:t>56</a:t>
            </a:r>
            <a:r>
              <a:rPr lang="ko-KR" altLang="en-US" sz="1400" b="1" smtClean="0">
                <a:solidFill>
                  <a:schemeClr val="tx1"/>
                </a:solidFill>
              </a:rPr>
              <a:t>을 확인</a:t>
            </a:r>
            <a:r>
              <a:rPr lang="en-US" altLang="ko-KR" sz="1400" b="1" smtClean="0">
                <a:solidFill>
                  <a:schemeClr val="tx1"/>
                </a:solidFill>
              </a:rPr>
              <a:t>,</a:t>
            </a:r>
            <a:r>
              <a:rPr lang="ko-KR" altLang="en-US" sz="1400" b="1">
                <a:solidFill>
                  <a:schemeClr val="tx1"/>
                </a:solidFill>
              </a:rPr>
              <a:t> </a:t>
            </a:r>
            <a:r>
              <a:rPr lang="ko-KR" altLang="en-US" sz="1400" b="1" smtClean="0">
                <a:solidFill>
                  <a:schemeClr val="tx1"/>
                </a:solidFill>
              </a:rPr>
              <a:t>앞에서 얻은 기대값 </a:t>
            </a:r>
            <a:r>
              <a:rPr lang="en-US" altLang="ko-KR" sz="1400" b="1" smtClean="0">
                <a:solidFill>
                  <a:schemeClr val="tx1"/>
                </a:solidFill>
              </a:rPr>
              <a:t>77</a:t>
            </a:r>
            <a:r>
              <a:rPr lang="ko-KR" altLang="en-US" sz="1400" b="1" smtClean="0">
                <a:solidFill>
                  <a:schemeClr val="tx1"/>
                </a:solidFill>
              </a:rPr>
              <a:t>보다 작으므로 상대방 입장에서는 ④노드 값도 확인해야한다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  <a:r>
              <a:rPr lang="ko-KR" altLang="en-US" sz="1400" b="1" smtClean="0">
                <a:solidFill>
                  <a:schemeClr val="tx1"/>
                </a:solidFill>
              </a:rPr>
              <a:t>컷팅이 일어나지 않는다</a:t>
            </a:r>
            <a:r>
              <a:rPr lang="en-US" altLang="ko-KR" sz="1400" b="1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smtClean="0">
                <a:solidFill>
                  <a:schemeClr val="tx1"/>
                </a:solidFill>
              </a:rPr>
              <a:t>이번에는 원점에서 우측으로 이동한다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  <a:r>
              <a:rPr lang="ko-KR" altLang="en-US" sz="1400" b="1" smtClean="0">
                <a:solidFill>
                  <a:schemeClr val="tx1"/>
                </a:solidFill>
              </a:rPr>
              <a:t>⑤방향으로 이동했을 때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⑥ 노드 기대값이 </a:t>
            </a:r>
            <a:r>
              <a:rPr lang="en-US" altLang="ko-KR" sz="1400" b="1" smtClean="0">
                <a:solidFill>
                  <a:schemeClr val="tx1"/>
                </a:solidFill>
              </a:rPr>
              <a:t>96</a:t>
            </a:r>
            <a:r>
              <a:rPr lang="ko-KR" altLang="en-US" sz="1400" b="1" smtClean="0">
                <a:solidFill>
                  <a:schemeClr val="tx1"/>
                </a:solidFill>
              </a:rPr>
              <a:t>임을 확인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좌측에서 기대값인 </a:t>
            </a:r>
            <a:r>
              <a:rPr lang="en-US" altLang="ko-KR" sz="1400" b="1" smtClean="0">
                <a:solidFill>
                  <a:schemeClr val="tx1"/>
                </a:solidFill>
              </a:rPr>
              <a:t>56</a:t>
            </a:r>
            <a:r>
              <a:rPr lang="ko-KR" altLang="en-US" sz="1400" b="1" smtClean="0">
                <a:solidFill>
                  <a:schemeClr val="tx1"/>
                </a:solidFill>
              </a:rPr>
              <a:t>보다 크다</a:t>
            </a:r>
            <a:r>
              <a:rPr lang="en-US" altLang="ko-KR" sz="1400" b="1" smtClean="0">
                <a:solidFill>
                  <a:schemeClr val="tx1"/>
                </a:solidFill>
              </a:rPr>
              <a:t>.</a:t>
            </a:r>
            <a:r>
              <a:rPr lang="ko-KR" altLang="en-US" sz="1400" b="1" smtClean="0">
                <a:solidFill>
                  <a:schemeClr val="tx1"/>
                </a:solidFill>
              </a:rPr>
              <a:t> </a:t>
            </a:r>
            <a:r>
              <a:rPr lang="en-US" altLang="ko-KR" sz="1400" b="1" smtClean="0">
                <a:solidFill>
                  <a:schemeClr val="tx1"/>
                </a:solidFill>
              </a:rPr>
              <a:t> </a:t>
            </a:r>
            <a:endParaRPr lang="en-US" altLang="ko-KR" sz="1400" b="1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smtClean="0">
                <a:solidFill>
                  <a:schemeClr val="tx1"/>
                </a:solidFill>
              </a:rPr>
              <a:t>하지만 ⑦ 방향으로 갔을 때 더 큰 수가 나올 수 있으므로 나는 확인해야 한다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따라서 이 모형에서 컷팅은 일어나지 않는다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  <a:r>
              <a:rPr lang="ko-KR" altLang="en-US" sz="1400" b="1" smtClean="0">
                <a:solidFill>
                  <a:schemeClr val="tx1"/>
                </a:solidFill>
              </a:rPr>
              <a:t>상대방은 그나마 작은 기대값인 </a:t>
            </a:r>
            <a:r>
              <a:rPr lang="en-US" altLang="ko-KR" sz="1400" b="1" smtClean="0">
                <a:solidFill>
                  <a:schemeClr val="tx1"/>
                </a:solidFill>
              </a:rPr>
              <a:t>72</a:t>
            </a:r>
            <a:r>
              <a:rPr lang="ko-KR" altLang="en-US" sz="1400" b="1" smtClean="0">
                <a:solidFill>
                  <a:schemeClr val="tx1"/>
                </a:solidFill>
              </a:rPr>
              <a:t>를 보고 ⑦방향으로 이동할 것이다</a:t>
            </a:r>
            <a:r>
              <a:rPr lang="en-US" altLang="ko-KR" sz="1400" b="1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5" name="오른쪽 화살표 44"/>
          <p:cNvSpPr/>
          <p:nvPr/>
        </p:nvSpPr>
        <p:spPr>
          <a:xfrm rot="7585803">
            <a:off x="591129" y="2588200"/>
            <a:ext cx="911079" cy="26886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40975" y="2538756"/>
            <a:ext cx="316842" cy="2911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오른쪽 화살표 48"/>
          <p:cNvSpPr/>
          <p:nvPr/>
        </p:nvSpPr>
        <p:spPr>
          <a:xfrm rot="3251517">
            <a:off x="1585085" y="2606359"/>
            <a:ext cx="911079" cy="26886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223683" y="2538755"/>
            <a:ext cx="316842" cy="2911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599220" y="4202383"/>
            <a:ext cx="342046" cy="3347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176855" y="4202381"/>
            <a:ext cx="342046" cy="3347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rot="7585803">
            <a:off x="3004371" y="2642854"/>
            <a:ext cx="911079" cy="26886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953451" y="2538756"/>
            <a:ext cx="316842" cy="2911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417274" y="4221134"/>
            <a:ext cx="342046" cy="3347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5" name="오른쪽 화살표 64"/>
          <p:cNvSpPr/>
          <p:nvPr/>
        </p:nvSpPr>
        <p:spPr>
          <a:xfrm rot="3251517">
            <a:off x="3994293" y="2652456"/>
            <a:ext cx="911079" cy="26886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582309" y="2538756"/>
            <a:ext cx="316842" cy="2911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088447" y="4243059"/>
            <a:ext cx="342046" cy="3347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8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6. Result(2)</a:t>
            </a:r>
            <a:endParaRPr lang="ko-KR" altLang="en-US" sz="3200" b="1"/>
          </a:p>
        </p:txBody>
      </p:sp>
      <p:sp>
        <p:nvSpPr>
          <p:cNvPr id="51" name="자유형 50"/>
          <p:cNvSpPr/>
          <p:nvPr/>
        </p:nvSpPr>
        <p:spPr>
          <a:xfrm>
            <a:off x="2540525" y="94141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5" name="자유형 54"/>
          <p:cNvSpPr/>
          <p:nvPr/>
        </p:nvSpPr>
        <p:spPr>
          <a:xfrm>
            <a:off x="3795044" y="203778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57" name="자유형 56"/>
          <p:cNvSpPr/>
          <p:nvPr/>
        </p:nvSpPr>
        <p:spPr>
          <a:xfrm>
            <a:off x="1281856" y="2047873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7" name="직선 연결선 66"/>
          <p:cNvCxnSpPr>
            <a:stCxn id="51" idx="3"/>
            <a:endCxn id="57" idx="1"/>
          </p:cNvCxnSpPr>
          <p:nvPr/>
        </p:nvCxnSpPr>
        <p:spPr>
          <a:xfrm flipH="1">
            <a:off x="1469390" y="1232341"/>
            <a:ext cx="1258669" cy="81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1" idx="3"/>
            <a:endCxn id="55" idx="1"/>
          </p:cNvCxnSpPr>
          <p:nvPr/>
        </p:nvCxnSpPr>
        <p:spPr>
          <a:xfrm>
            <a:off x="2728059" y="1232341"/>
            <a:ext cx="1254519" cy="80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자유형 124"/>
          <p:cNvSpPr/>
          <p:nvPr/>
        </p:nvSpPr>
        <p:spPr>
          <a:xfrm>
            <a:off x="654754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6" name="자유형 125"/>
          <p:cNvSpPr/>
          <p:nvPr/>
        </p:nvSpPr>
        <p:spPr>
          <a:xfrm>
            <a:off x="946024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7" name="자유형 126"/>
          <p:cNvSpPr/>
          <p:nvPr/>
        </p:nvSpPr>
        <p:spPr>
          <a:xfrm>
            <a:off x="363276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8" name="직선 연결선 127"/>
          <p:cNvCxnSpPr>
            <a:stCxn id="125" idx="3"/>
            <a:endCxn id="127" idx="1"/>
          </p:cNvCxnSpPr>
          <p:nvPr/>
        </p:nvCxnSpPr>
        <p:spPr>
          <a:xfrm flipH="1">
            <a:off x="550810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5" idx="3"/>
            <a:endCxn id="126" idx="1"/>
          </p:cNvCxnSpPr>
          <p:nvPr/>
        </p:nvCxnSpPr>
        <p:spPr>
          <a:xfrm>
            <a:off x="842288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자유형 158"/>
          <p:cNvSpPr/>
          <p:nvPr/>
        </p:nvSpPr>
        <p:spPr>
          <a:xfrm>
            <a:off x="1306106" y="2047873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0" name="자유형 159"/>
          <p:cNvSpPr/>
          <p:nvPr/>
        </p:nvSpPr>
        <p:spPr>
          <a:xfrm>
            <a:off x="1893558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1" name="자유형 160"/>
          <p:cNvSpPr/>
          <p:nvPr/>
        </p:nvSpPr>
        <p:spPr>
          <a:xfrm>
            <a:off x="670153" y="32048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62" name="직선 연결선 161"/>
          <p:cNvCxnSpPr>
            <a:stCxn id="159" idx="3"/>
            <a:endCxn id="161" idx="1"/>
          </p:cNvCxnSpPr>
          <p:nvPr/>
        </p:nvCxnSpPr>
        <p:spPr>
          <a:xfrm flipH="1">
            <a:off x="857687" y="2338801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9" idx="3"/>
            <a:endCxn id="160" idx="1"/>
          </p:cNvCxnSpPr>
          <p:nvPr/>
        </p:nvCxnSpPr>
        <p:spPr>
          <a:xfrm>
            <a:off x="1493640" y="2338801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>
            <a:off x="1874187" y="3204886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0" name="자유형 59"/>
          <p:cNvSpPr/>
          <p:nvPr/>
        </p:nvSpPr>
        <p:spPr>
          <a:xfrm>
            <a:off x="2165457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1" name="자유형 60"/>
          <p:cNvSpPr/>
          <p:nvPr/>
        </p:nvSpPr>
        <p:spPr>
          <a:xfrm>
            <a:off x="1582709" y="4246234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2" name="직선 연결선 61"/>
          <p:cNvCxnSpPr>
            <a:stCxn id="59" idx="3"/>
            <a:endCxn id="61" idx="1"/>
          </p:cNvCxnSpPr>
          <p:nvPr/>
        </p:nvCxnSpPr>
        <p:spPr>
          <a:xfrm flipH="1">
            <a:off x="1770243" y="3495814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60" idx="1"/>
          </p:cNvCxnSpPr>
          <p:nvPr/>
        </p:nvCxnSpPr>
        <p:spPr>
          <a:xfrm>
            <a:off x="2061721" y="3495814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72"/>
          <p:cNvSpPr/>
          <p:nvPr/>
        </p:nvSpPr>
        <p:spPr>
          <a:xfrm>
            <a:off x="3778210" y="2047874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4" name="자유형 73"/>
          <p:cNvSpPr/>
          <p:nvPr/>
        </p:nvSpPr>
        <p:spPr>
          <a:xfrm>
            <a:off x="4365662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75" name="자유형 74"/>
          <p:cNvSpPr/>
          <p:nvPr/>
        </p:nvSpPr>
        <p:spPr>
          <a:xfrm>
            <a:off x="3142257" y="32048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76" name="직선 연결선 75"/>
          <p:cNvCxnSpPr>
            <a:stCxn id="73" idx="3"/>
            <a:endCxn id="75" idx="1"/>
          </p:cNvCxnSpPr>
          <p:nvPr/>
        </p:nvCxnSpPr>
        <p:spPr>
          <a:xfrm flipH="1">
            <a:off x="3329791" y="2338802"/>
            <a:ext cx="635953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  <a:endCxn id="74" idx="1"/>
          </p:cNvCxnSpPr>
          <p:nvPr/>
        </p:nvCxnSpPr>
        <p:spPr>
          <a:xfrm>
            <a:off x="3965744" y="2338802"/>
            <a:ext cx="587452" cy="8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3111872" y="320488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0" name="자유형 79"/>
          <p:cNvSpPr/>
          <p:nvPr/>
        </p:nvSpPr>
        <p:spPr>
          <a:xfrm>
            <a:off x="3403142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1" name="자유형 80"/>
          <p:cNvSpPr/>
          <p:nvPr/>
        </p:nvSpPr>
        <p:spPr>
          <a:xfrm>
            <a:off x="2820394" y="424623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2" name="직선 연결선 81"/>
          <p:cNvCxnSpPr>
            <a:stCxn id="79" idx="3"/>
            <a:endCxn id="81" idx="1"/>
          </p:cNvCxnSpPr>
          <p:nvPr/>
        </p:nvCxnSpPr>
        <p:spPr>
          <a:xfrm flipH="1">
            <a:off x="3007928" y="349581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9" idx="3"/>
            <a:endCxn id="80" idx="1"/>
          </p:cNvCxnSpPr>
          <p:nvPr/>
        </p:nvCxnSpPr>
        <p:spPr>
          <a:xfrm>
            <a:off x="3299406" y="3495816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4365766" y="3223638"/>
            <a:ext cx="375067" cy="290927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6" name="자유형 85"/>
          <p:cNvSpPr/>
          <p:nvPr/>
        </p:nvSpPr>
        <p:spPr>
          <a:xfrm>
            <a:off x="4657036" y="4264986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7" name="자유형 86"/>
          <p:cNvSpPr/>
          <p:nvPr/>
        </p:nvSpPr>
        <p:spPr>
          <a:xfrm>
            <a:off x="4074288" y="4264987"/>
            <a:ext cx="375068" cy="290927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8" name="직선 연결선 87"/>
          <p:cNvCxnSpPr>
            <a:stCxn id="85" idx="3"/>
            <a:endCxn id="87" idx="1"/>
          </p:cNvCxnSpPr>
          <p:nvPr/>
        </p:nvCxnSpPr>
        <p:spPr>
          <a:xfrm flipH="1">
            <a:off x="4261822" y="3514566"/>
            <a:ext cx="291478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5" idx="3"/>
            <a:endCxn id="86" idx="1"/>
          </p:cNvCxnSpPr>
          <p:nvPr/>
        </p:nvCxnSpPr>
        <p:spPr>
          <a:xfrm>
            <a:off x="4553300" y="3514565"/>
            <a:ext cx="291270" cy="75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2080" y="887896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3" name="TextBox 92"/>
          <p:cNvSpPr txBox="1"/>
          <p:nvPr/>
        </p:nvSpPr>
        <p:spPr>
          <a:xfrm>
            <a:off x="5292080" y="1984266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b="1" smtClean="0">
                <a:solidFill>
                  <a:schemeClr val="tx1"/>
                </a:solidFill>
              </a:rPr>
              <a:t>Minimizing </a:t>
            </a:r>
            <a:r>
              <a:rPr lang="en-US" altLang="ko-KR" b="1">
                <a:solidFill>
                  <a:schemeClr val="tx1"/>
                </a:solidFill>
              </a:rPr>
              <a:t>node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92080" y="3151370"/>
            <a:ext cx="2173598" cy="3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Maximizing node</a:t>
            </a:r>
            <a:endParaRPr lang="ko-KR" altLang="en-US" b="1"/>
          </a:p>
        </p:txBody>
      </p:sp>
      <p:sp>
        <p:nvSpPr>
          <p:cNvPr id="95" name="TextBox 94"/>
          <p:cNvSpPr txBox="1"/>
          <p:nvPr/>
        </p:nvSpPr>
        <p:spPr>
          <a:xfrm>
            <a:off x="5292080" y="4211468"/>
            <a:ext cx="21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Minimizng node</a:t>
            </a:r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263655" y="4631167"/>
            <a:ext cx="4928804" cy="360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77     74    </a:t>
            </a:r>
            <a:r>
              <a:rPr lang="en-US" altLang="ko-KR" b="1" smtClean="0">
                <a:solidFill>
                  <a:srgbClr val="FF0000"/>
                </a:solidFill>
              </a:rPr>
              <a:t>56</a:t>
            </a:r>
            <a:r>
              <a:rPr lang="en-US" altLang="ko-KR" smtClean="0">
                <a:solidFill>
                  <a:schemeClr val="tx1"/>
                </a:solidFill>
              </a:rPr>
              <a:t>    39     69     96     </a:t>
            </a:r>
            <a:r>
              <a:rPr lang="en-US" altLang="ko-KR" b="1" smtClean="0">
                <a:solidFill>
                  <a:srgbClr val="0070C0"/>
                </a:solidFill>
              </a:rPr>
              <a:t>72</a:t>
            </a:r>
            <a:r>
              <a:rPr lang="en-US" altLang="ko-KR" smtClean="0">
                <a:solidFill>
                  <a:schemeClr val="tx1"/>
                </a:solidFill>
              </a:rPr>
              <a:t>    28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017520" y="4573309"/>
            <a:ext cx="488604" cy="47575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구부러진 연결선 45"/>
          <p:cNvCxnSpPr>
            <a:stCxn id="45" idx="3"/>
            <a:endCxn id="47" idx="0"/>
          </p:cNvCxnSpPr>
          <p:nvPr/>
        </p:nvCxnSpPr>
        <p:spPr>
          <a:xfrm rot="5400000">
            <a:off x="2887773" y="4819676"/>
            <a:ext cx="1041586" cy="13610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0800000" flipH="1" flipV="1">
            <a:off x="509171" y="6020977"/>
            <a:ext cx="443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“this move gaurantees best!”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049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5"/>
          <p:cNvSpPr txBox="1"/>
          <p:nvPr/>
        </p:nvSpPr>
        <p:spPr>
          <a:xfrm>
            <a:off x="6468189" y="4233206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smtClean="0">
                <a:solidFill>
                  <a:schemeClr val="tx1"/>
                </a:solidFill>
              </a:rPr>
              <a:t>Minimizing </a:t>
            </a:r>
            <a:r>
              <a:rPr lang="en-US" altLang="ko-KR" sz="1400" b="1">
                <a:solidFill>
                  <a:schemeClr val="tx1"/>
                </a:solidFill>
              </a:rPr>
              <a:t>node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7</a:t>
            </a:r>
            <a:r>
              <a:rPr lang="en-US" altLang="ko-KR" sz="3200" b="1" smtClean="0"/>
              <a:t>-1. </a:t>
            </a:r>
            <a:r>
              <a:rPr lang="ko-KR" altLang="en-US" sz="3200" b="1" smtClean="0"/>
              <a:t>만약 게임 참가자가 </a:t>
            </a:r>
            <a:r>
              <a:rPr lang="en-US" altLang="ko-KR" sz="3200" b="1" smtClean="0"/>
              <a:t>3</a:t>
            </a:r>
            <a:r>
              <a:rPr lang="ko-KR" altLang="en-US" sz="3200" b="1" smtClean="0"/>
              <a:t>명이라면</a:t>
            </a:r>
            <a:r>
              <a:rPr lang="en-US" altLang="ko-KR" sz="3200" b="1" smtClean="0"/>
              <a:t>?</a:t>
            </a:r>
            <a:endParaRPr lang="ko-KR" altLang="en-US" sz="3200" b="1"/>
          </a:p>
        </p:txBody>
      </p:sp>
      <p:sp>
        <p:nvSpPr>
          <p:cNvPr id="51" name="자유형 50"/>
          <p:cNvSpPr/>
          <p:nvPr/>
        </p:nvSpPr>
        <p:spPr>
          <a:xfrm>
            <a:off x="1702935" y="2338802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7" name="직선 연결선 66"/>
          <p:cNvCxnSpPr>
            <a:stCxn id="51" idx="3"/>
          </p:cNvCxnSpPr>
          <p:nvPr/>
        </p:nvCxnSpPr>
        <p:spPr>
          <a:xfrm flipH="1">
            <a:off x="1043867" y="2517255"/>
            <a:ext cx="774458" cy="500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1" idx="3"/>
          </p:cNvCxnSpPr>
          <p:nvPr/>
        </p:nvCxnSpPr>
        <p:spPr>
          <a:xfrm>
            <a:off x="1818325" y="2517255"/>
            <a:ext cx="771904" cy="494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 125"/>
          <p:cNvSpPr/>
          <p:nvPr/>
        </p:nvSpPr>
        <p:spPr>
          <a:xfrm>
            <a:off x="721840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7" name="자유형 126"/>
          <p:cNvSpPr/>
          <p:nvPr/>
        </p:nvSpPr>
        <p:spPr>
          <a:xfrm>
            <a:off x="363276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8" name="직선 연결선 127"/>
          <p:cNvCxnSpPr>
            <a:endCxn id="127" idx="1"/>
          </p:cNvCxnSpPr>
          <p:nvPr/>
        </p:nvCxnSpPr>
        <p:spPr>
          <a:xfrm flipH="1">
            <a:off x="478665" y="3905655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126" idx="1"/>
          </p:cNvCxnSpPr>
          <p:nvPr/>
        </p:nvCxnSpPr>
        <p:spPr>
          <a:xfrm>
            <a:off x="658012" y="3905655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자유형 158"/>
          <p:cNvSpPr/>
          <p:nvPr/>
        </p:nvSpPr>
        <p:spPr>
          <a:xfrm>
            <a:off x="943398" y="301749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1" name="자유형 160"/>
          <p:cNvSpPr/>
          <p:nvPr/>
        </p:nvSpPr>
        <p:spPr>
          <a:xfrm>
            <a:off x="552097" y="3727202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62" name="직선 연결선 161"/>
          <p:cNvCxnSpPr>
            <a:stCxn id="159" idx="3"/>
            <a:endCxn id="161" idx="1"/>
          </p:cNvCxnSpPr>
          <p:nvPr/>
        </p:nvCxnSpPr>
        <p:spPr>
          <a:xfrm flipH="1">
            <a:off x="667487" y="3195951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9" idx="3"/>
          </p:cNvCxnSpPr>
          <p:nvPr/>
        </p:nvCxnSpPr>
        <p:spPr>
          <a:xfrm>
            <a:off x="1058788" y="3195951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>
            <a:off x="1292938" y="3727202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0" name="자유형 59"/>
          <p:cNvSpPr/>
          <p:nvPr/>
        </p:nvSpPr>
        <p:spPr>
          <a:xfrm>
            <a:off x="1472156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1" name="자유형 60"/>
          <p:cNvSpPr/>
          <p:nvPr/>
        </p:nvSpPr>
        <p:spPr>
          <a:xfrm>
            <a:off x="1113592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2" name="직선 연결선 61"/>
          <p:cNvCxnSpPr>
            <a:stCxn id="59" idx="3"/>
            <a:endCxn id="61" idx="1"/>
          </p:cNvCxnSpPr>
          <p:nvPr/>
        </p:nvCxnSpPr>
        <p:spPr>
          <a:xfrm flipH="1">
            <a:off x="1228981" y="3905655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60" idx="1"/>
          </p:cNvCxnSpPr>
          <p:nvPr/>
        </p:nvCxnSpPr>
        <p:spPr>
          <a:xfrm>
            <a:off x="1408327" y="3905655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72"/>
          <p:cNvSpPr/>
          <p:nvPr/>
        </p:nvSpPr>
        <p:spPr>
          <a:xfrm>
            <a:off x="2464481" y="301749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76" name="직선 연결선 75"/>
          <p:cNvCxnSpPr>
            <a:stCxn id="73" idx="3"/>
          </p:cNvCxnSpPr>
          <p:nvPr/>
        </p:nvCxnSpPr>
        <p:spPr>
          <a:xfrm flipH="1">
            <a:off x="2188570" y="3195952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</p:cNvCxnSpPr>
          <p:nvPr/>
        </p:nvCxnSpPr>
        <p:spPr>
          <a:xfrm>
            <a:off x="2579871" y="3195952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2054484" y="3727203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0" name="자유형 79"/>
          <p:cNvSpPr/>
          <p:nvPr/>
        </p:nvSpPr>
        <p:spPr>
          <a:xfrm>
            <a:off x="2233702" y="4365959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1" name="자유형 80"/>
          <p:cNvSpPr/>
          <p:nvPr/>
        </p:nvSpPr>
        <p:spPr>
          <a:xfrm>
            <a:off x="1875138" y="4365959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2" name="직선 연결선 81"/>
          <p:cNvCxnSpPr>
            <a:stCxn id="79" idx="3"/>
            <a:endCxn id="81" idx="1"/>
          </p:cNvCxnSpPr>
          <p:nvPr/>
        </p:nvCxnSpPr>
        <p:spPr>
          <a:xfrm flipH="1">
            <a:off x="1990528" y="3905657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9" idx="3"/>
            <a:endCxn id="80" idx="1"/>
          </p:cNvCxnSpPr>
          <p:nvPr/>
        </p:nvCxnSpPr>
        <p:spPr>
          <a:xfrm>
            <a:off x="2169874" y="3905657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2826004" y="3738704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6" name="자유형 85"/>
          <p:cNvSpPr/>
          <p:nvPr/>
        </p:nvSpPr>
        <p:spPr>
          <a:xfrm>
            <a:off x="3005222" y="4377461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7" name="자유형 86"/>
          <p:cNvSpPr/>
          <p:nvPr/>
        </p:nvSpPr>
        <p:spPr>
          <a:xfrm>
            <a:off x="2646658" y="4377461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8" name="직선 연결선 87"/>
          <p:cNvCxnSpPr>
            <a:stCxn id="85" idx="3"/>
            <a:endCxn id="87" idx="1"/>
          </p:cNvCxnSpPr>
          <p:nvPr/>
        </p:nvCxnSpPr>
        <p:spPr>
          <a:xfrm flipH="1">
            <a:off x="2762047" y="3917158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5" idx="3"/>
            <a:endCxn id="86" idx="1"/>
          </p:cNvCxnSpPr>
          <p:nvPr/>
        </p:nvCxnSpPr>
        <p:spPr>
          <a:xfrm>
            <a:off x="2941393" y="3917157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9496" y="4631167"/>
            <a:ext cx="6298727" cy="360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75   74   28   14   54   26   19   77     32   22   58   55   10   23   77   69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497" y="5244622"/>
            <a:ext cx="8456293" cy="1328023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ko-KR" altLang="en-US" b="1" smtClean="0">
                <a:solidFill>
                  <a:schemeClr val="tx1"/>
                </a:solidFill>
              </a:rPr>
              <a:t>우선 참가자 </a:t>
            </a:r>
            <a:r>
              <a:rPr lang="en-US" altLang="ko-KR" b="1" smtClean="0">
                <a:solidFill>
                  <a:schemeClr val="tx1"/>
                </a:solidFill>
              </a:rPr>
              <a:t>3</a:t>
            </a:r>
            <a:r>
              <a:rPr lang="ko-KR" altLang="en-US" b="1" smtClean="0">
                <a:solidFill>
                  <a:schemeClr val="tx1"/>
                </a:solidFill>
              </a:rPr>
              <a:t>명이 된다면 나의 턴은 다른 두명의 참가자가 움직이고 난 후에 </a:t>
            </a:r>
            <a:endParaRPr lang="en-US" altLang="ko-KR" b="1" smtClean="0">
              <a:solidFill>
                <a:schemeClr val="tx1"/>
              </a:solidFill>
            </a:endParaRPr>
          </a:p>
          <a:p>
            <a:r>
              <a:rPr lang="ko-KR" altLang="en-US" b="1" smtClean="0">
                <a:solidFill>
                  <a:schemeClr val="tx1"/>
                </a:solidFill>
              </a:rPr>
              <a:t>돌아오게 되어 있다</a:t>
            </a:r>
            <a:r>
              <a:rPr lang="en-US" altLang="ko-KR" b="1" smtClean="0">
                <a:solidFill>
                  <a:schemeClr val="tx1"/>
                </a:solidFill>
              </a:rPr>
              <a:t>. </a:t>
            </a:r>
            <a:r>
              <a:rPr lang="ko-KR" altLang="en-US" b="1" smtClean="0">
                <a:solidFill>
                  <a:schemeClr val="tx1"/>
                </a:solidFill>
              </a:rPr>
              <a:t>처음처럼 임의대로 숫자를 정하고 가지치기를 해보자</a:t>
            </a:r>
            <a:endParaRPr lang="en-US" altLang="ko-KR" b="1" smtClean="0">
              <a:solidFill>
                <a:schemeClr val="tx1"/>
              </a:solidFill>
            </a:endParaRPr>
          </a:p>
          <a:p>
            <a:r>
              <a:rPr lang="ko-KR" altLang="en-US" b="1" smtClean="0">
                <a:solidFill>
                  <a:schemeClr val="tx1"/>
                </a:solidFill>
              </a:rPr>
              <a:t> </a:t>
            </a:r>
            <a:endParaRPr lang="en-US" altLang="ko-KR" b="1" smtClean="0">
              <a:solidFill>
                <a:schemeClr val="tx1"/>
              </a:solidFill>
            </a:endParaRPr>
          </a:p>
          <a:p>
            <a:r>
              <a:rPr lang="ko-KR" altLang="en-US" b="1" smtClean="0">
                <a:solidFill>
                  <a:schemeClr val="tx1"/>
                </a:solidFill>
              </a:rPr>
              <a:t>상대방들은 같은 편이며</a:t>
            </a:r>
            <a:r>
              <a:rPr lang="en-US" altLang="ko-KR" b="1" smtClean="0">
                <a:solidFill>
                  <a:schemeClr val="tx1"/>
                </a:solidFill>
              </a:rPr>
              <a:t>, </a:t>
            </a:r>
            <a:r>
              <a:rPr lang="ko-KR" altLang="en-US" b="1" smtClean="0">
                <a:solidFill>
                  <a:schemeClr val="tx1"/>
                </a:solidFill>
              </a:rPr>
              <a:t>나의 기대값을 최소화하는 것을 목적으로 한다</a:t>
            </a:r>
            <a:r>
              <a:rPr lang="en-US" altLang="ko-KR" b="1" smtClean="0">
                <a:solidFill>
                  <a:schemeClr val="tx1"/>
                </a:solidFill>
              </a:rPr>
              <a:t>.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106" name="자유형 105"/>
          <p:cNvSpPr/>
          <p:nvPr/>
        </p:nvSpPr>
        <p:spPr>
          <a:xfrm>
            <a:off x="4903547" y="232984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07" name="직선 연결선 106"/>
          <p:cNvCxnSpPr>
            <a:stCxn id="106" idx="3"/>
          </p:cNvCxnSpPr>
          <p:nvPr/>
        </p:nvCxnSpPr>
        <p:spPr>
          <a:xfrm flipH="1">
            <a:off x="4244479" y="2508301"/>
            <a:ext cx="774458" cy="500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06" idx="3"/>
          </p:cNvCxnSpPr>
          <p:nvPr/>
        </p:nvCxnSpPr>
        <p:spPr>
          <a:xfrm>
            <a:off x="5018937" y="2508301"/>
            <a:ext cx="771904" cy="494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자유형 108"/>
          <p:cNvSpPr/>
          <p:nvPr/>
        </p:nvSpPr>
        <p:spPr>
          <a:xfrm>
            <a:off x="3922452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0" name="자유형 109"/>
          <p:cNvSpPr/>
          <p:nvPr/>
        </p:nvSpPr>
        <p:spPr>
          <a:xfrm>
            <a:off x="3563888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11" name="직선 연결선 110"/>
          <p:cNvCxnSpPr>
            <a:endCxn id="110" idx="1"/>
          </p:cNvCxnSpPr>
          <p:nvPr/>
        </p:nvCxnSpPr>
        <p:spPr>
          <a:xfrm flipH="1">
            <a:off x="3679277" y="3896701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109" idx="1"/>
          </p:cNvCxnSpPr>
          <p:nvPr/>
        </p:nvCxnSpPr>
        <p:spPr>
          <a:xfrm>
            <a:off x="3858624" y="3896701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4144010" y="3008544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4" name="자유형 113"/>
          <p:cNvSpPr/>
          <p:nvPr/>
        </p:nvSpPr>
        <p:spPr>
          <a:xfrm>
            <a:off x="3752709" y="371824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15" name="직선 연결선 114"/>
          <p:cNvCxnSpPr>
            <a:stCxn id="113" idx="3"/>
            <a:endCxn id="114" idx="1"/>
          </p:cNvCxnSpPr>
          <p:nvPr/>
        </p:nvCxnSpPr>
        <p:spPr>
          <a:xfrm flipH="1">
            <a:off x="3868099" y="3186997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3" idx="3"/>
          </p:cNvCxnSpPr>
          <p:nvPr/>
        </p:nvCxnSpPr>
        <p:spPr>
          <a:xfrm>
            <a:off x="4259400" y="3186997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자유형 116"/>
          <p:cNvSpPr/>
          <p:nvPr/>
        </p:nvSpPr>
        <p:spPr>
          <a:xfrm>
            <a:off x="4493550" y="371824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8" name="자유형 117"/>
          <p:cNvSpPr/>
          <p:nvPr/>
        </p:nvSpPr>
        <p:spPr>
          <a:xfrm>
            <a:off x="4672768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9" name="자유형 118"/>
          <p:cNvSpPr/>
          <p:nvPr/>
        </p:nvSpPr>
        <p:spPr>
          <a:xfrm>
            <a:off x="4314204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0" name="직선 연결선 119"/>
          <p:cNvCxnSpPr>
            <a:stCxn id="117" idx="3"/>
            <a:endCxn id="119" idx="1"/>
          </p:cNvCxnSpPr>
          <p:nvPr/>
        </p:nvCxnSpPr>
        <p:spPr>
          <a:xfrm flipH="1">
            <a:off x="4429593" y="3896701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7" idx="3"/>
            <a:endCxn id="118" idx="1"/>
          </p:cNvCxnSpPr>
          <p:nvPr/>
        </p:nvCxnSpPr>
        <p:spPr>
          <a:xfrm>
            <a:off x="4608939" y="3896701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자유형 121"/>
          <p:cNvSpPr/>
          <p:nvPr/>
        </p:nvSpPr>
        <p:spPr>
          <a:xfrm>
            <a:off x="5665093" y="3008544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3" name="직선 연결선 122"/>
          <p:cNvCxnSpPr>
            <a:stCxn id="122" idx="3"/>
          </p:cNvCxnSpPr>
          <p:nvPr/>
        </p:nvCxnSpPr>
        <p:spPr>
          <a:xfrm flipH="1">
            <a:off x="5389182" y="3186998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22" idx="3"/>
          </p:cNvCxnSpPr>
          <p:nvPr/>
        </p:nvCxnSpPr>
        <p:spPr>
          <a:xfrm>
            <a:off x="5780483" y="3186998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자유형 129"/>
          <p:cNvSpPr/>
          <p:nvPr/>
        </p:nvSpPr>
        <p:spPr>
          <a:xfrm>
            <a:off x="5255096" y="3718249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1" name="자유형 130"/>
          <p:cNvSpPr/>
          <p:nvPr/>
        </p:nvSpPr>
        <p:spPr>
          <a:xfrm>
            <a:off x="5434314" y="4357005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2" name="자유형 131"/>
          <p:cNvSpPr/>
          <p:nvPr/>
        </p:nvSpPr>
        <p:spPr>
          <a:xfrm>
            <a:off x="5075750" y="4357005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33" name="직선 연결선 132"/>
          <p:cNvCxnSpPr>
            <a:stCxn id="130" idx="3"/>
            <a:endCxn id="132" idx="1"/>
          </p:cNvCxnSpPr>
          <p:nvPr/>
        </p:nvCxnSpPr>
        <p:spPr>
          <a:xfrm flipH="1">
            <a:off x="5191140" y="3896703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30" idx="3"/>
            <a:endCxn id="131" idx="1"/>
          </p:cNvCxnSpPr>
          <p:nvPr/>
        </p:nvCxnSpPr>
        <p:spPr>
          <a:xfrm>
            <a:off x="5370486" y="3896703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 134"/>
          <p:cNvSpPr/>
          <p:nvPr/>
        </p:nvSpPr>
        <p:spPr>
          <a:xfrm>
            <a:off x="6026616" y="3729750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6" name="자유형 135"/>
          <p:cNvSpPr/>
          <p:nvPr/>
        </p:nvSpPr>
        <p:spPr>
          <a:xfrm>
            <a:off x="6205834" y="4368507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7" name="자유형 136"/>
          <p:cNvSpPr/>
          <p:nvPr/>
        </p:nvSpPr>
        <p:spPr>
          <a:xfrm>
            <a:off x="5847270" y="4368507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38" name="직선 연결선 137"/>
          <p:cNvCxnSpPr>
            <a:stCxn id="135" idx="3"/>
            <a:endCxn id="137" idx="1"/>
          </p:cNvCxnSpPr>
          <p:nvPr/>
        </p:nvCxnSpPr>
        <p:spPr>
          <a:xfrm flipH="1">
            <a:off x="5962659" y="3908204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35" idx="3"/>
            <a:endCxn id="136" idx="1"/>
          </p:cNvCxnSpPr>
          <p:nvPr/>
        </p:nvCxnSpPr>
        <p:spPr>
          <a:xfrm>
            <a:off x="6142005" y="3908203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20611" y="1196752"/>
            <a:ext cx="299261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1" idx="1"/>
            <a:endCxn id="3" idx="3"/>
          </p:cNvCxnSpPr>
          <p:nvPr/>
        </p:nvCxnSpPr>
        <p:spPr>
          <a:xfrm flipV="1">
            <a:off x="1818324" y="1381140"/>
            <a:ext cx="1346113" cy="95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5"/>
            <a:endCxn id="106" idx="0"/>
          </p:cNvCxnSpPr>
          <p:nvPr/>
        </p:nvCxnSpPr>
        <p:spPr>
          <a:xfrm>
            <a:off x="3376046" y="1381140"/>
            <a:ext cx="1527501" cy="1037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430850" y="1084546"/>
            <a:ext cx="217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Maximizing node</a:t>
            </a:r>
            <a:endParaRPr lang="ko-KR" altLang="en-US" sz="1400" b="1"/>
          </a:p>
        </p:txBody>
      </p:sp>
      <p:sp>
        <p:nvSpPr>
          <p:cNvPr id="141" name="TextBox 140"/>
          <p:cNvSpPr txBox="1"/>
          <p:nvPr/>
        </p:nvSpPr>
        <p:spPr>
          <a:xfrm>
            <a:off x="6436613" y="2092745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smtClean="0">
                <a:solidFill>
                  <a:schemeClr val="tx1"/>
                </a:solidFill>
              </a:rPr>
              <a:t>Minimizing </a:t>
            </a:r>
            <a:r>
              <a:rPr lang="en-US" altLang="ko-KR" sz="1400" b="1">
                <a:solidFill>
                  <a:schemeClr val="tx1"/>
                </a:solidFill>
              </a:rPr>
              <a:t>node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30850" y="3653585"/>
            <a:ext cx="217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Maximizing node</a:t>
            </a:r>
            <a:endParaRPr lang="ko-KR" altLang="en-US" sz="1400" b="1"/>
          </a:p>
        </p:txBody>
      </p:sp>
      <p:sp>
        <p:nvSpPr>
          <p:cNvPr id="145" name="TextBox 144"/>
          <p:cNvSpPr txBox="1"/>
          <p:nvPr/>
        </p:nvSpPr>
        <p:spPr>
          <a:xfrm>
            <a:off x="6436613" y="2898789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smtClean="0">
                <a:solidFill>
                  <a:schemeClr val="tx1"/>
                </a:solidFill>
              </a:rPr>
              <a:t>Minimizing </a:t>
            </a:r>
            <a:r>
              <a:rPr lang="en-US" altLang="ko-KR" sz="1400" b="1">
                <a:solidFill>
                  <a:schemeClr val="tx1"/>
                </a:solidFill>
              </a:rPr>
              <a:t>node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7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5"/>
          <p:cNvSpPr txBox="1"/>
          <p:nvPr/>
        </p:nvSpPr>
        <p:spPr>
          <a:xfrm>
            <a:off x="6468189" y="4233206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smtClean="0">
                <a:solidFill>
                  <a:schemeClr val="tx1"/>
                </a:solidFill>
              </a:rPr>
              <a:t>Minimizing </a:t>
            </a:r>
            <a:r>
              <a:rPr lang="en-US" altLang="ko-KR" sz="1400" b="1">
                <a:solidFill>
                  <a:schemeClr val="tx1"/>
                </a:solidFill>
              </a:rPr>
              <a:t>node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7</a:t>
            </a:r>
            <a:r>
              <a:rPr lang="en-US" altLang="ko-KR" sz="3200" b="1" smtClean="0"/>
              <a:t>-2. </a:t>
            </a:r>
            <a:r>
              <a:rPr lang="ko-KR" altLang="en-US" sz="3200" b="1" smtClean="0"/>
              <a:t>만약 게임 참가자가 </a:t>
            </a:r>
            <a:r>
              <a:rPr lang="en-US" altLang="ko-KR" sz="3200" b="1" smtClean="0"/>
              <a:t>3</a:t>
            </a:r>
            <a:r>
              <a:rPr lang="ko-KR" altLang="en-US" sz="3200" b="1" smtClean="0"/>
              <a:t>명이라면</a:t>
            </a:r>
            <a:r>
              <a:rPr lang="en-US" altLang="ko-KR" sz="3200" b="1" smtClean="0"/>
              <a:t>?</a:t>
            </a:r>
            <a:endParaRPr lang="ko-KR" altLang="en-US" sz="3200" b="1"/>
          </a:p>
        </p:txBody>
      </p:sp>
      <p:sp>
        <p:nvSpPr>
          <p:cNvPr id="51" name="자유형 50"/>
          <p:cNvSpPr/>
          <p:nvPr/>
        </p:nvSpPr>
        <p:spPr>
          <a:xfrm>
            <a:off x="1702935" y="2338802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7" name="직선 연결선 66"/>
          <p:cNvCxnSpPr>
            <a:stCxn id="51" idx="3"/>
          </p:cNvCxnSpPr>
          <p:nvPr/>
        </p:nvCxnSpPr>
        <p:spPr>
          <a:xfrm flipH="1">
            <a:off x="1043867" y="2517255"/>
            <a:ext cx="774458" cy="500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1" idx="3"/>
          </p:cNvCxnSpPr>
          <p:nvPr/>
        </p:nvCxnSpPr>
        <p:spPr>
          <a:xfrm>
            <a:off x="1818325" y="2517255"/>
            <a:ext cx="771904" cy="494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 125"/>
          <p:cNvSpPr/>
          <p:nvPr/>
        </p:nvSpPr>
        <p:spPr>
          <a:xfrm>
            <a:off x="721840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27" name="자유형 126"/>
          <p:cNvSpPr/>
          <p:nvPr/>
        </p:nvSpPr>
        <p:spPr>
          <a:xfrm>
            <a:off x="363276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8" name="직선 연결선 127"/>
          <p:cNvCxnSpPr>
            <a:endCxn id="127" idx="1"/>
          </p:cNvCxnSpPr>
          <p:nvPr/>
        </p:nvCxnSpPr>
        <p:spPr>
          <a:xfrm flipH="1">
            <a:off x="478665" y="3905655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126" idx="1"/>
          </p:cNvCxnSpPr>
          <p:nvPr/>
        </p:nvCxnSpPr>
        <p:spPr>
          <a:xfrm>
            <a:off x="658012" y="3905655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자유형 158"/>
          <p:cNvSpPr/>
          <p:nvPr/>
        </p:nvSpPr>
        <p:spPr>
          <a:xfrm>
            <a:off x="943398" y="301749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61" name="자유형 160"/>
          <p:cNvSpPr/>
          <p:nvPr/>
        </p:nvSpPr>
        <p:spPr>
          <a:xfrm>
            <a:off x="552097" y="3727202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62" name="직선 연결선 161"/>
          <p:cNvCxnSpPr>
            <a:stCxn id="159" idx="3"/>
            <a:endCxn id="161" idx="1"/>
          </p:cNvCxnSpPr>
          <p:nvPr/>
        </p:nvCxnSpPr>
        <p:spPr>
          <a:xfrm flipH="1">
            <a:off x="667487" y="3195951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9" idx="3"/>
          </p:cNvCxnSpPr>
          <p:nvPr/>
        </p:nvCxnSpPr>
        <p:spPr>
          <a:xfrm>
            <a:off x="1058788" y="3195951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>
            <a:off x="1292938" y="3727202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0" name="자유형 59"/>
          <p:cNvSpPr/>
          <p:nvPr/>
        </p:nvSpPr>
        <p:spPr>
          <a:xfrm>
            <a:off x="1472156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61" name="자유형 60"/>
          <p:cNvSpPr/>
          <p:nvPr/>
        </p:nvSpPr>
        <p:spPr>
          <a:xfrm>
            <a:off x="1113592" y="436595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62" name="직선 연결선 61"/>
          <p:cNvCxnSpPr>
            <a:stCxn id="59" idx="3"/>
            <a:endCxn id="61" idx="1"/>
          </p:cNvCxnSpPr>
          <p:nvPr/>
        </p:nvCxnSpPr>
        <p:spPr>
          <a:xfrm flipH="1">
            <a:off x="1228981" y="3905655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60" idx="1"/>
          </p:cNvCxnSpPr>
          <p:nvPr/>
        </p:nvCxnSpPr>
        <p:spPr>
          <a:xfrm>
            <a:off x="1408327" y="3905655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72"/>
          <p:cNvSpPr/>
          <p:nvPr/>
        </p:nvSpPr>
        <p:spPr>
          <a:xfrm>
            <a:off x="2464481" y="301749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76" name="직선 연결선 75"/>
          <p:cNvCxnSpPr>
            <a:stCxn id="73" idx="3"/>
          </p:cNvCxnSpPr>
          <p:nvPr/>
        </p:nvCxnSpPr>
        <p:spPr>
          <a:xfrm flipH="1">
            <a:off x="2188570" y="3195952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</p:cNvCxnSpPr>
          <p:nvPr/>
        </p:nvCxnSpPr>
        <p:spPr>
          <a:xfrm>
            <a:off x="2579871" y="3195952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2054484" y="3727203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0" name="자유형 79"/>
          <p:cNvSpPr/>
          <p:nvPr/>
        </p:nvSpPr>
        <p:spPr>
          <a:xfrm>
            <a:off x="2233702" y="4365959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1" name="자유형 80"/>
          <p:cNvSpPr/>
          <p:nvPr/>
        </p:nvSpPr>
        <p:spPr>
          <a:xfrm>
            <a:off x="1875138" y="4365959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2" name="직선 연결선 81"/>
          <p:cNvCxnSpPr>
            <a:stCxn id="79" idx="3"/>
            <a:endCxn id="81" idx="1"/>
          </p:cNvCxnSpPr>
          <p:nvPr/>
        </p:nvCxnSpPr>
        <p:spPr>
          <a:xfrm flipH="1">
            <a:off x="1990528" y="3905657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9" idx="3"/>
            <a:endCxn id="80" idx="1"/>
          </p:cNvCxnSpPr>
          <p:nvPr/>
        </p:nvCxnSpPr>
        <p:spPr>
          <a:xfrm>
            <a:off x="2169874" y="3905657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2826004" y="3738704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6" name="자유형 85"/>
          <p:cNvSpPr/>
          <p:nvPr/>
        </p:nvSpPr>
        <p:spPr>
          <a:xfrm>
            <a:off x="3005222" y="4377461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87" name="자유형 86"/>
          <p:cNvSpPr/>
          <p:nvPr/>
        </p:nvSpPr>
        <p:spPr>
          <a:xfrm>
            <a:off x="2646658" y="4377461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88" name="직선 연결선 87"/>
          <p:cNvCxnSpPr>
            <a:stCxn id="85" idx="3"/>
            <a:endCxn id="87" idx="1"/>
          </p:cNvCxnSpPr>
          <p:nvPr/>
        </p:nvCxnSpPr>
        <p:spPr>
          <a:xfrm flipH="1">
            <a:off x="2762047" y="3917158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5" idx="3"/>
            <a:endCxn id="86" idx="1"/>
          </p:cNvCxnSpPr>
          <p:nvPr/>
        </p:nvCxnSpPr>
        <p:spPr>
          <a:xfrm>
            <a:off x="2941393" y="3917157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9496" y="4631167"/>
            <a:ext cx="6298727" cy="360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75   74   </a:t>
            </a:r>
            <a:r>
              <a:rPr lang="en-US" altLang="ko-KR" sz="1400" smtClean="0">
                <a:solidFill>
                  <a:srgbClr val="FF0000"/>
                </a:solidFill>
              </a:rPr>
              <a:t>28</a:t>
            </a:r>
            <a:r>
              <a:rPr lang="en-US" altLang="ko-KR" sz="1400" smtClean="0">
                <a:solidFill>
                  <a:schemeClr val="tx1"/>
                </a:solidFill>
              </a:rPr>
              <a:t>   14   54         19   77  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6834" y="5142467"/>
            <a:ext cx="8456293" cy="1532334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smtClean="0">
                <a:solidFill>
                  <a:schemeClr val="tx1"/>
                </a:solidFill>
              </a:rPr>
              <a:t>아까와 같이 좌측에서 시작한다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  <a:r>
              <a:rPr lang="ko-KR" altLang="en-US" sz="1400" b="1" smtClean="0">
                <a:solidFill>
                  <a:schemeClr val="tx1"/>
                </a:solidFill>
              </a:rPr>
              <a:t>①노드에서 내가 </a:t>
            </a:r>
            <a:r>
              <a:rPr lang="en-US" altLang="ko-KR" sz="1400" b="1" smtClean="0">
                <a:solidFill>
                  <a:schemeClr val="tx1"/>
                </a:solidFill>
              </a:rPr>
              <a:t>75 </a:t>
            </a:r>
            <a:r>
              <a:rPr lang="ko-KR" altLang="en-US" sz="1400" b="1" smtClean="0">
                <a:solidFill>
                  <a:schemeClr val="tx1"/>
                </a:solidFill>
              </a:rPr>
              <a:t>값을 선택한다는 걸 알 수 있다</a:t>
            </a:r>
            <a:r>
              <a:rPr lang="en-US" altLang="ko-KR" sz="1400" b="1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smtClean="0">
                <a:solidFill>
                  <a:schemeClr val="tx1"/>
                </a:solidFill>
              </a:rPr>
              <a:t>②에서 값은 </a:t>
            </a:r>
            <a:r>
              <a:rPr lang="en-US" altLang="ko-KR" sz="1400" b="1" smtClean="0">
                <a:solidFill>
                  <a:schemeClr val="tx1"/>
                </a:solidFill>
              </a:rPr>
              <a:t>28, </a:t>
            </a:r>
            <a:r>
              <a:rPr lang="ko-KR" altLang="en-US" sz="1400" b="1" smtClean="0">
                <a:solidFill>
                  <a:schemeClr val="tx1"/>
                </a:solidFill>
              </a:rPr>
              <a:t>③ </a:t>
            </a:r>
            <a:r>
              <a:rPr lang="en-US" altLang="ko-KR" sz="1400" b="1" smtClean="0">
                <a:solidFill>
                  <a:schemeClr val="tx1"/>
                </a:solidFill>
              </a:rPr>
              <a:t>min </a:t>
            </a:r>
            <a:r>
              <a:rPr lang="ko-KR" altLang="en-US" sz="1400" b="1">
                <a:solidFill>
                  <a:schemeClr val="tx1"/>
                </a:solidFill>
              </a:rPr>
              <a:t>노드는 </a:t>
            </a:r>
            <a:r>
              <a:rPr lang="ko-KR" altLang="en-US" sz="1400" b="1" smtClean="0">
                <a:solidFill>
                  <a:schemeClr val="tx1"/>
                </a:solidFill>
              </a:rPr>
              <a:t>①가 아닌 ②노드로 갈 것이다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  <a:r>
              <a:rPr lang="ko-KR" altLang="en-US" sz="1400" b="1" smtClean="0">
                <a:solidFill>
                  <a:schemeClr val="tx1"/>
                </a:solidFill>
              </a:rPr>
              <a:t>현재 나의 기대값은 </a:t>
            </a:r>
            <a:r>
              <a:rPr lang="en-US" altLang="ko-KR" sz="1400" b="1" smtClean="0">
                <a:solidFill>
                  <a:schemeClr val="tx1"/>
                </a:solidFill>
              </a:rPr>
              <a:t>28</a:t>
            </a:r>
            <a:r>
              <a:rPr lang="ko-KR" altLang="en-US" sz="1400" b="1" smtClean="0">
                <a:solidFill>
                  <a:schemeClr val="tx1"/>
                </a:solidFill>
              </a:rPr>
              <a:t>이다</a:t>
            </a:r>
            <a:r>
              <a:rPr lang="en-US" altLang="ko-KR" sz="1400" b="1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smtClean="0">
                <a:solidFill>
                  <a:schemeClr val="tx1"/>
                </a:solidFill>
              </a:rPr>
              <a:t>④로 가서 ⑤ 노드 값에 </a:t>
            </a:r>
            <a:r>
              <a:rPr lang="en-US" altLang="ko-KR" sz="1400" b="1" smtClean="0">
                <a:solidFill>
                  <a:schemeClr val="tx1"/>
                </a:solidFill>
              </a:rPr>
              <a:t>54</a:t>
            </a:r>
            <a:r>
              <a:rPr lang="ko-KR" altLang="en-US" sz="1400" b="1" smtClean="0">
                <a:solidFill>
                  <a:schemeClr val="tx1"/>
                </a:solidFill>
              </a:rPr>
              <a:t>를 확인</a:t>
            </a:r>
            <a:r>
              <a:rPr lang="en-US" altLang="ko-KR" sz="1400" b="1" smtClean="0">
                <a:solidFill>
                  <a:schemeClr val="tx1"/>
                </a:solidFill>
              </a:rPr>
              <a:t>, 28</a:t>
            </a:r>
            <a:r>
              <a:rPr lang="ko-KR" altLang="en-US" sz="1400" b="1" smtClean="0">
                <a:solidFill>
                  <a:schemeClr val="tx1"/>
                </a:solidFill>
              </a:rPr>
              <a:t>보다 높으므로 상대방들이 움직일 리 없다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  <a:r>
              <a:rPr lang="el-GR" altLang="ko-KR" sz="1400" b="1" smtClean="0">
                <a:solidFill>
                  <a:schemeClr val="tx1"/>
                </a:solidFill>
              </a:rPr>
              <a:t>β</a:t>
            </a:r>
            <a:r>
              <a:rPr lang="en-US" altLang="ko-KR" sz="1400" b="1" smtClean="0">
                <a:solidFill>
                  <a:schemeClr val="tx1"/>
                </a:solidFill>
              </a:rPr>
              <a:t>-cut</a:t>
            </a:r>
            <a:r>
              <a:rPr lang="ko-KR" altLang="en-US" sz="1400" b="1" smtClean="0">
                <a:solidFill>
                  <a:schemeClr val="tx1"/>
                </a:solidFill>
              </a:rPr>
              <a:t>을 한다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sz="1400" b="1" smtClean="0">
                <a:solidFill>
                  <a:schemeClr val="tx1"/>
                </a:solidFill>
              </a:rPr>
              <a:t>⑥노드에서 값 </a:t>
            </a:r>
            <a:r>
              <a:rPr lang="en-US" altLang="ko-KR" sz="1400" b="1" smtClean="0">
                <a:solidFill>
                  <a:schemeClr val="tx1"/>
                </a:solidFill>
              </a:rPr>
              <a:t>77</a:t>
            </a:r>
            <a:r>
              <a:rPr lang="ko-KR" altLang="en-US" sz="1400" b="1" smtClean="0">
                <a:solidFill>
                  <a:schemeClr val="tx1"/>
                </a:solidFill>
              </a:rPr>
              <a:t>을 확인할 수 있다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  <a:r>
              <a:rPr lang="ko-KR" altLang="en-US" sz="1400" b="1" smtClean="0">
                <a:solidFill>
                  <a:schemeClr val="tx1"/>
                </a:solidFill>
              </a:rPr>
              <a:t>④방향으로 이동했을 때 나의 기대값은 </a:t>
            </a:r>
            <a:r>
              <a:rPr lang="en-US" altLang="ko-KR" sz="1400" b="1" smtClean="0">
                <a:solidFill>
                  <a:schemeClr val="tx1"/>
                </a:solidFill>
              </a:rPr>
              <a:t>54, 77</a:t>
            </a:r>
            <a:r>
              <a:rPr lang="ko-KR" altLang="en-US" sz="1400" b="1" smtClean="0">
                <a:solidFill>
                  <a:schemeClr val="tx1"/>
                </a:solidFill>
              </a:rPr>
              <a:t>이므로 상대방들은 내가 </a:t>
            </a:r>
            <a:r>
              <a:rPr lang="en-US" altLang="ko-KR" sz="1400" b="1">
                <a:solidFill>
                  <a:schemeClr val="tx1"/>
                </a:solidFill>
              </a:rPr>
              <a:t>original board </a:t>
            </a:r>
            <a:r>
              <a:rPr lang="en-US" altLang="ko-KR" sz="1400" b="1" smtClean="0">
                <a:solidFill>
                  <a:schemeClr val="tx1"/>
                </a:solidFill>
              </a:rPr>
              <a:t>state</a:t>
            </a:r>
            <a:r>
              <a:rPr lang="ko-KR" altLang="en-US" sz="1400" b="1" smtClean="0">
                <a:solidFill>
                  <a:schemeClr val="tx1"/>
                </a:solidFill>
              </a:rPr>
              <a:t>에서 좌측으로 움직였을 때 ④방향으로 움직이지 않을 것이다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  <a:r>
              <a:rPr lang="ko-KR" altLang="en-US" sz="1400" b="1" smtClean="0">
                <a:solidFill>
                  <a:schemeClr val="tx1"/>
                </a:solidFill>
              </a:rPr>
              <a:t>그러므로 좌측에서 나의 기대값은 </a:t>
            </a:r>
            <a:r>
              <a:rPr lang="en-US" altLang="ko-KR" sz="1400" b="1" smtClean="0">
                <a:solidFill>
                  <a:srgbClr val="FF0000"/>
                </a:solidFill>
              </a:rPr>
              <a:t>28</a:t>
            </a:r>
            <a:r>
              <a:rPr lang="ko-KR" altLang="en-US" sz="1400" b="1" smtClean="0">
                <a:solidFill>
                  <a:schemeClr val="tx1"/>
                </a:solidFill>
              </a:rPr>
              <a:t>이다</a:t>
            </a:r>
            <a:r>
              <a:rPr lang="en-US" altLang="ko-KR" sz="1400" b="1" smtClean="0">
                <a:solidFill>
                  <a:schemeClr val="tx1"/>
                </a:solidFill>
              </a:rPr>
              <a:t>. </a:t>
            </a:r>
            <a:r>
              <a:rPr lang="ko-KR" altLang="en-US" sz="1400" b="1" smtClean="0">
                <a:solidFill>
                  <a:schemeClr val="tx1"/>
                </a:solidFill>
              </a:rPr>
              <a:t>    </a:t>
            </a:r>
            <a:endParaRPr lang="en-US" altLang="ko-KR" sz="1400" b="1" smtClean="0">
              <a:solidFill>
                <a:schemeClr val="tx1"/>
              </a:solidFill>
            </a:endParaRPr>
          </a:p>
        </p:txBody>
      </p:sp>
      <p:sp>
        <p:nvSpPr>
          <p:cNvPr id="106" name="자유형 105"/>
          <p:cNvSpPr/>
          <p:nvPr/>
        </p:nvSpPr>
        <p:spPr>
          <a:xfrm>
            <a:off x="4903547" y="232984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07" name="직선 연결선 106"/>
          <p:cNvCxnSpPr>
            <a:stCxn id="106" idx="3"/>
          </p:cNvCxnSpPr>
          <p:nvPr/>
        </p:nvCxnSpPr>
        <p:spPr>
          <a:xfrm flipH="1">
            <a:off x="4244479" y="2508301"/>
            <a:ext cx="774458" cy="500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06" idx="3"/>
          </p:cNvCxnSpPr>
          <p:nvPr/>
        </p:nvCxnSpPr>
        <p:spPr>
          <a:xfrm>
            <a:off x="5018937" y="2508301"/>
            <a:ext cx="771904" cy="494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자유형 108"/>
          <p:cNvSpPr/>
          <p:nvPr/>
        </p:nvSpPr>
        <p:spPr>
          <a:xfrm>
            <a:off x="3922452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0" name="자유형 109"/>
          <p:cNvSpPr/>
          <p:nvPr/>
        </p:nvSpPr>
        <p:spPr>
          <a:xfrm>
            <a:off x="3563888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11" name="직선 연결선 110"/>
          <p:cNvCxnSpPr>
            <a:endCxn id="110" idx="1"/>
          </p:cNvCxnSpPr>
          <p:nvPr/>
        </p:nvCxnSpPr>
        <p:spPr>
          <a:xfrm flipH="1">
            <a:off x="3679277" y="3896701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109" idx="1"/>
          </p:cNvCxnSpPr>
          <p:nvPr/>
        </p:nvCxnSpPr>
        <p:spPr>
          <a:xfrm>
            <a:off x="3858624" y="3896701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4144010" y="3008544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4" name="자유형 113"/>
          <p:cNvSpPr/>
          <p:nvPr/>
        </p:nvSpPr>
        <p:spPr>
          <a:xfrm>
            <a:off x="3752709" y="3718248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15" name="직선 연결선 114"/>
          <p:cNvCxnSpPr>
            <a:stCxn id="113" idx="3"/>
            <a:endCxn id="114" idx="1"/>
          </p:cNvCxnSpPr>
          <p:nvPr/>
        </p:nvCxnSpPr>
        <p:spPr>
          <a:xfrm flipH="1">
            <a:off x="3868099" y="3186997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3" idx="3"/>
          </p:cNvCxnSpPr>
          <p:nvPr/>
        </p:nvCxnSpPr>
        <p:spPr>
          <a:xfrm>
            <a:off x="4259400" y="3186997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자유형 116"/>
          <p:cNvSpPr/>
          <p:nvPr/>
        </p:nvSpPr>
        <p:spPr>
          <a:xfrm>
            <a:off x="4493550" y="3718248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8" name="자유형 117"/>
          <p:cNvSpPr/>
          <p:nvPr/>
        </p:nvSpPr>
        <p:spPr>
          <a:xfrm>
            <a:off x="4672768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19" name="자유형 118"/>
          <p:cNvSpPr/>
          <p:nvPr/>
        </p:nvSpPr>
        <p:spPr>
          <a:xfrm>
            <a:off x="4314204" y="4357004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0" name="직선 연결선 119"/>
          <p:cNvCxnSpPr>
            <a:stCxn id="117" idx="3"/>
            <a:endCxn id="119" idx="1"/>
          </p:cNvCxnSpPr>
          <p:nvPr/>
        </p:nvCxnSpPr>
        <p:spPr>
          <a:xfrm flipH="1">
            <a:off x="4429593" y="3896701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7" idx="3"/>
            <a:endCxn id="118" idx="1"/>
          </p:cNvCxnSpPr>
          <p:nvPr/>
        </p:nvCxnSpPr>
        <p:spPr>
          <a:xfrm>
            <a:off x="4608939" y="3896701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자유형 121"/>
          <p:cNvSpPr/>
          <p:nvPr/>
        </p:nvSpPr>
        <p:spPr>
          <a:xfrm>
            <a:off x="5665093" y="3008544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23" name="직선 연결선 122"/>
          <p:cNvCxnSpPr>
            <a:stCxn id="122" idx="3"/>
          </p:cNvCxnSpPr>
          <p:nvPr/>
        </p:nvCxnSpPr>
        <p:spPr>
          <a:xfrm flipH="1">
            <a:off x="5389182" y="3186998"/>
            <a:ext cx="391301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22" idx="3"/>
          </p:cNvCxnSpPr>
          <p:nvPr/>
        </p:nvCxnSpPr>
        <p:spPr>
          <a:xfrm>
            <a:off x="5780483" y="3186998"/>
            <a:ext cx="361459" cy="53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자유형 129"/>
          <p:cNvSpPr/>
          <p:nvPr/>
        </p:nvSpPr>
        <p:spPr>
          <a:xfrm>
            <a:off x="5255096" y="3718249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1" name="자유형 130"/>
          <p:cNvSpPr/>
          <p:nvPr/>
        </p:nvSpPr>
        <p:spPr>
          <a:xfrm>
            <a:off x="5434314" y="4357005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2" name="자유형 131"/>
          <p:cNvSpPr/>
          <p:nvPr/>
        </p:nvSpPr>
        <p:spPr>
          <a:xfrm>
            <a:off x="5075750" y="4357005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33" name="직선 연결선 132"/>
          <p:cNvCxnSpPr>
            <a:stCxn id="130" idx="3"/>
            <a:endCxn id="132" idx="1"/>
          </p:cNvCxnSpPr>
          <p:nvPr/>
        </p:nvCxnSpPr>
        <p:spPr>
          <a:xfrm flipH="1">
            <a:off x="5191140" y="3896703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30" idx="3"/>
            <a:endCxn id="131" idx="1"/>
          </p:cNvCxnSpPr>
          <p:nvPr/>
        </p:nvCxnSpPr>
        <p:spPr>
          <a:xfrm>
            <a:off x="5370486" y="3896703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 134"/>
          <p:cNvSpPr/>
          <p:nvPr/>
        </p:nvSpPr>
        <p:spPr>
          <a:xfrm>
            <a:off x="6026616" y="3729750"/>
            <a:ext cx="230778" cy="178453"/>
          </a:xfrm>
          <a:custGeom>
            <a:avLst/>
            <a:gdLst>
              <a:gd name="connsiteX0" fmla="*/ 0 w 539995"/>
              <a:gd name="connsiteY0" fmla="*/ 269998 h 539995"/>
              <a:gd name="connsiteX1" fmla="*/ 269998 w 539995"/>
              <a:gd name="connsiteY1" fmla="*/ 0 h 539995"/>
              <a:gd name="connsiteX2" fmla="*/ 539996 w 539995"/>
              <a:gd name="connsiteY2" fmla="*/ 269998 h 539995"/>
              <a:gd name="connsiteX3" fmla="*/ 269998 w 539995"/>
              <a:gd name="connsiteY3" fmla="*/ 539996 h 539995"/>
              <a:gd name="connsiteX4" fmla="*/ 0 w 539995"/>
              <a:gd name="connsiteY4" fmla="*/ 269998 h 53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5" h="539995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0" tIns="99400" rIns="99400" bIns="99400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6" name="자유형 135"/>
          <p:cNvSpPr/>
          <p:nvPr/>
        </p:nvSpPr>
        <p:spPr>
          <a:xfrm>
            <a:off x="6205834" y="4368507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sp>
        <p:nvSpPr>
          <p:cNvPr id="137" name="자유형 136"/>
          <p:cNvSpPr/>
          <p:nvPr/>
        </p:nvSpPr>
        <p:spPr>
          <a:xfrm>
            <a:off x="5847270" y="4368507"/>
            <a:ext cx="230779" cy="178453"/>
          </a:xfrm>
          <a:custGeom>
            <a:avLst/>
            <a:gdLst>
              <a:gd name="connsiteX0" fmla="*/ 0 w 539996"/>
              <a:gd name="connsiteY0" fmla="*/ 269998 h 539996"/>
              <a:gd name="connsiteX1" fmla="*/ 269998 w 539996"/>
              <a:gd name="connsiteY1" fmla="*/ 0 h 539996"/>
              <a:gd name="connsiteX2" fmla="*/ 539996 w 539996"/>
              <a:gd name="connsiteY2" fmla="*/ 269998 h 539996"/>
              <a:gd name="connsiteX3" fmla="*/ 269998 w 539996"/>
              <a:gd name="connsiteY3" fmla="*/ 539996 h 539996"/>
              <a:gd name="connsiteX4" fmla="*/ 0 w 539996"/>
              <a:gd name="connsiteY4" fmla="*/ 269998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996" h="539996">
                <a:moveTo>
                  <a:pt x="0" y="269998"/>
                </a:moveTo>
                <a:cubicBezTo>
                  <a:pt x="0" y="120882"/>
                  <a:pt x="120882" y="0"/>
                  <a:pt x="269998" y="0"/>
                </a:cubicBezTo>
                <a:cubicBezTo>
                  <a:pt x="419114" y="0"/>
                  <a:pt x="539996" y="120882"/>
                  <a:pt x="539996" y="269998"/>
                </a:cubicBezTo>
                <a:cubicBezTo>
                  <a:pt x="539996" y="419114"/>
                  <a:pt x="419114" y="539996"/>
                  <a:pt x="269998" y="539996"/>
                </a:cubicBezTo>
                <a:cubicBezTo>
                  <a:pt x="120882" y="539996"/>
                  <a:pt x="0" y="419114"/>
                  <a:pt x="0" y="269998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401" tIns="99401" rIns="99401" bIns="99401" numCol="1" spcCol="1270" anchor="ctr" anchorCtr="0">
            <a:noAutofit/>
          </a:bodyPr>
          <a:lstStyle/>
          <a:p>
            <a:pPr lvl="0" algn="ctr" defTabSz="355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800" kern="1200"/>
          </a:p>
        </p:txBody>
      </p:sp>
      <p:cxnSp>
        <p:nvCxnSpPr>
          <p:cNvPr id="138" name="직선 연결선 137"/>
          <p:cNvCxnSpPr>
            <a:stCxn id="135" idx="3"/>
            <a:endCxn id="137" idx="1"/>
          </p:cNvCxnSpPr>
          <p:nvPr/>
        </p:nvCxnSpPr>
        <p:spPr>
          <a:xfrm flipH="1">
            <a:off x="5962659" y="3908204"/>
            <a:ext cx="179346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35" idx="3"/>
            <a:endCxn id="136" idx="1"/>
          </p:cNvCxnSpPr>
          <p:nvPr/>
        </p:nvCxnSpPr>
        <p:spPr>
          <a:xfrm>
            <a:off x="6142005" y="3908203"/>
            <a:ext cx="179218" cy="46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20611" y="1196752"/>
            <a:ext cx="299261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1" idx="1"/>
            <a:endCxn id="3" idx="3"/>
          </p:cNvCxnSpPr>
          <p:nvPr/>
        </p:nvCxnSpPr>
        <p:spPr>
          <a:xfrm flipV="1">
            <a:off x="1818324" y="1381140"/>
            <a:ext cx="1346113" cy="95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5"/>
            <a:endCxn id="106" idx="0"/>
          </p:cNvCxnSpPr>
          <p:nvPr/>
        </p:nvCxnSpPr>
        <p:spPr>
          <a:xfrm>
            <a:off x="3376046" y="1381140"/>
            <a:ext cx="1527501" cy="1037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430850" y="1084546"/>
            <a:ext cx="217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Maximizing node</a:t>
            </a:r>
            <a:endParaRPr lang="ko-KR" altLang="en-US" sz="1400" b="1"/>
          </a:p>
        </p:txBody>
      </p:sp>
      <p:sp>
        <p:nvSpPr>
          <p:cNvPr id="141" name="TextBox 140"/>
          <p:cNvSpPr txBox="1"/>
          <p:nvPr/>
        </p:nvSpPr>
        <p:spPr>
          <a:xfrm>
            <a:off x="6436613" y="2092745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smtClean="0">
                <a:solidFill>
                  <a:schemeClr val="tx1"/>
                </a:solidFill>
              </a:rPr>
              <a:t>Minimizing </a:t>
            </a:r>
            <a:r>
              <a:rPr lang="en-US" altLang="ko-KR" sz="1400" b="1">
                <a:solidFill>
                  <a:schemeClr val="tx1"/>
                </a:solidFill>
              </a:rPr>
              <a:t>node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30850" y="3653585"/>
            <a:ext cx="217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Maximizing node</a:t>
            </a:r>
            <a:endParaRPr lang="ko-KR" altLang="en-US" sz="1400" b="1"/>
          </a:p>
        </p:txBody>
      </p:sp>
      <p:sp>
        <p:nvSpPr>
          <p:cNvPr id="145" name="TextBox 144"/>
          <p:cNvSpPr txBox="1"/>
          <p:nvPr/>
        </p:nvSpPr>
        <p:spPr>
          <a:xfrm>
            <a:off x="6430850" y="2884039"/>
            <a:ext cx="2173598" cy="397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smtClean="0">
                <a:solidFill>
                  <a:schemeClr val="tx1"/>
                </a:solidFill>
              </a:rPr>
              <a:t>Minimizing </a:t>
            </a:r>
            <a:r>
              <a:rPr lang="en-US" altLang="ko-KR" sz="1400" b="1">
                <a:solidFill>
                  <a:schemeClr val="tx1"/>
                </a:solidFill>
              </a:rPr>
              <a:t>node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2" name="오른쪽 화살표 71"/>
          <p:cNvSpPr/>
          <p:nvPr/>
        </p:nvSpPr>
        <p:spPr>
          <a:xfrm rot="8671857">
            <a:off x="1669627" y="1682174"/>
            <a:ext cx="1179711" cy="1671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1150" y="3702280"/>
            <a:ext cx="292673" cy="2282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261990" y="3712763"/>
            <a:ext cx="292673" cy="2282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912450" y="2979507"/>
            <a:ext cx="292673" cy="2282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469374" y="2514927"/>
            <a:ext cx="292673" cy="228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844191" y="4337507"/>
            <a:ext cx="292673" cy="2282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2" name="오른쪽 화살표 91"/>
          <p:cNvSpPr/>
          <p:nvPr/>
        </p:nvSpPr>
        <p:spPr>
          <a:xfrm rot="2145949">
            <a:off x="2057582" y="2664510"/>
            <a:ext cx="568771" cy="10611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원호 93"/>
          <p:cNvSpPr/>
          <p:nvPr/>
        </p:nvSpPr>
        <p:spPr>
          <a:xfrm rot="16942040">
            <a:off x="1699460" y="4335185"/>
            <a:ext cx="1489490" cy="560451"/>
          </a:xfrm>
          <a:prstGeom prst="arc">
            <a:avLst>
              <a:gd name="adj1" fmla="val 16853001"/>
              <a:gd name="adj2" fmla="val 21168056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794993" y="3718250"/>
            <a:ext cx="292673" cy="2282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1044</Words>
  <Application>Microsoft Office PowerPoint</Application>
  <PresentationFormat>화면 슬라이드 쇼(4:3)</PresentationFormat>
  <Paragraphs>160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36</cp:revision>
  <dcterms:created xsi:type="dcterms:W3CDTF">2019-04-01T04:07:14Z</dcterms:created>
  <dcterms:modified xsi:type="dcterms:W3CDTF">2019-04-03T07:45:54Z</dcterms:modified>
</cp:coreProperties>
</file>