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5" r:id="rId3"/>
    <p:sldId id="267" r:id="rId4"/>
    <p:sldId id="268" r:id="rId5"/>
    <p:sldId id="273" r:id="rId6"/>
    <p:sldId id="270" r:id="rId7"/>
    <p:sldId id="274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60"/>
  </p:normalViewPr>
  <p:slideViewPr>
    <p:cSldViewPr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3086-FA14-4627-99C9-8F7FC7AB8C5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9974-759A-4921-B674-E0FBFA4C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6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2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185-D1FC-467B-8E6C-66694B3330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과제 </a:t>
            </a:r>
            <a:r>
              <a:rPr lang="en-US" altLang="ko-KR" sz="3200" b="1"/>
              <a:t>#4 GA </a:t>
            </a:r>
            <a:r>
              <a:rPr lang="ko-KR" altLang="en-US" sz="3200" b="1"/>
              <a:t>응용 사례 조사 </a:t>
            </a:r>
          </a:p>
        </p:txBody>
      </p:sp>
      <p:sp>
        <p:nvSpPr>
          <p:cNvPr id="8" name="모서리가 둥근 직사각형 55">
            <a:extLst>
              <a:ext uri="{FF2B5EF4-FFF2-40B4-BE49-F238E27FC236}">
                <a16:creationId xmlns:a16="http://schemas.microsoft.com/office/drawing/2014/main" id="{290CE2F4-EC51-4871-B27D-11FD0A406CBA}"/>
              </a:ext>
            </a:extLst>
          </p:cNvPr>
          <p:cNvSpPr/>
          <p:nvPr/>
        </p:nvSpPr>
        <p:spPr>
          <a:xfrm>
            <a:off x="343853" y="5589240"/>
            <a:ext cx="8456293" cy="71508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이번 과제에서는 수업시간에 배운 유전 알고리즘과 그것에 관한 응용사례에 대해 조사해보았다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33893-F211-41C3-A868-D9DC3AE29D6F}"/>
              </a:ext>
            </a:extLst>
          </p:cNvPr>
          <p:cNvSpPr/>
          <p:nvPr/>
        </p:nvSpPr>
        <p:spPr>
          <a:xfrm>
            <a:off x="612000" y="1080000"/>
            <a:ext cx="7413695" cy="410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1.</a:t>
            </a:r>
            <a:r>
              <a:rPr lang="ko-KR" altLang="en-US" sz="3200" b="1"/>
              <a:t>유전 알고리즘이란</a:t>
            </a:r>
            <a:r>
              <a:rPr lang="en-US" altLang="ko-KR" sz="3200" b="1"/>
              <a:t>?(GA)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8000" y="5017962"/>
            <a:ext cx="8456293" cy="146423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sz="1600">
                <a:solidFill>
                  <a:schemeClr val="tx1"/>
                </a:solidFill>
              </a:rPr>
              <a:t> 유전 알고리즘이란 자연선택을 모델링한 알고리즘으로 존 홀랜드 교수가 처음으로 주장한 기법이다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초기 집단</a:t>
            </a:r>
            <a:r>
              <a:rPr lang="en-US" altLang="ko-KR" sz="1600">
                <a:solidFill>
                  <a:schemeClr val="tx1"/>
                </a:solidFill>
              </a:rPr>
              <a:t>(population)</a:t>
            </a:r>
            <a:r>
              <a:rPr lang="ko-KR" altLang="en-US" sz="1600">
                <a:solidFill>
                  <a:schemeClr val="tx1"/>
                </a:solidFill>
              </a:rPr>
              <a:t>을 설정해서 한 세대</a:t>
            </a:r>
            <a:r>
              <a:rPr lang="en-US" altLang="ko-KR" sz="1600">
                <a:solidFill>
                  <a:schemeClr val="tx1"/>
                </a:solidFill>
              </a:rPr>
              <a:t>(generation)</a:t>
            </a:r>
            <a:r>
              <a:rPr lang="ko-KR" altLang="en-US" sz="1600">
                <a:solidFill>
                  <a:schemeClr val="tx1"/>
                </a:solidFill>
              </a:rPr>
              <a:t>을 생성하고 적합도</a:t>
            </a:r>
            <a:r>
              <a:rPr lang="en-US" altLang="ko-KR" sz="1600">
                <a:solidFill>
                  <a:schemeClr val="tx1"/>
                </a:solidFill>
              </a:rPr>
              <a:t>(fitness)</a:t>
            </a:r>
            <a:r>
              <a:rPr lang="ko-KR" altLang="en-US" sz="1600">
                <a:solidFill>
                  <a:schemeClr val="tx1"/>
                </a:solidFill>
              </a:rPr>
              <a:t>를 평가해서 우수한 </a:t>
            </a:r>
            <a:r>
              <a:rPr lang="en-US" altLang="ko-KR" sz="1600">
                <a:solidFill>
                  <a:schemeClr val="tx1"/>
                </a:solidFill>
              </a:rPr>
              <a:t>object</a:t>
            </a:r>
            <a:r>
              <a:rPr lang="ko-KR" altLang="en-US" sz="1600">
                <a:solidFill>
                  <a:schemeClr val="tx1"/>
                </a:solidFill>
              </a:rPr>
              <a:t>를 선택한다</a:t>
            </a:r>
            <a:r>
              <a:rPr lang="en-US" altLang="ko-KR" sz="1600">
                <a:solidFill>
                  <a:schemeClr val="tx1"/>
                </a:solidFill>
              </a:rPr>
              <a:t>(selection). </a:t>
            </a:r>
            <a:r>
              <a:rPr lang="ko-KR" altLang="en-US" sz="1600">
                <a:solidFill>
                  <a:schemeClr val="tx1"/>
                </a:solidFill>
              </a:rPr>
              <a:t>그 후 선택한 </a:t>
            </a:r>
            <a:r>
              <a:rPr lang="en-US" altLang="ko-KR" sz="1600">
                <a:solidFill>
                  <a:schemeClr val="tx1"/>
                </a:solidFill>
              </a:rPr>
              <a:t>object</a:t>
            </a:r>
            <a:r>
              <a:rPr lang="ko-KR" altLang="en-US" sz="1600">
                <a:solidFill>
                  <a:schemeClr val="tx1"/>
                </a:solidFill>
              </a:rPr>
              <a:t>끼리 교배 및 변이과정</a:t>
            </a:r>
            <a:r>
              <a:rPr lang="en-US" altLang="ko-KR" sz="1600">
                <a:solidFill>
                  <a:schemeClr val="tx1"/>
                </a:solidFill>
              </a:rPr>
              <a:t>(genetic operation)</a:t>
            </a:r>
            <a:r>
              <a:rPr lang="ko-KR" altLang="en-US" sz="1600">
                <a:solidFill>
                  <a:schemeClr val="tx1"/>
                </a:solidFill>
              </a:rPr>
              <a:t>을 거쳐서 다음세대의 적합도를 평가하는 것을 반복하는 것이다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B8AC87-618C-43A3-9BD1-B7CBDDD1D39A}"/>
              </a:ext>
            </a:extLst>
          </p:cNvPr>
          <p:cNvSpPr txBox="1"/>
          <p:nvPr/>
        </p:nvSpPr>
        <p:spPr>
          <a:xfrm>
            <a:off x="7151193" y="2813608"/>
            <a:ext cx="224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Reproduction</a:t>
            </a:r>
            <a:endParaRPr lang="ko-KR" altLang="en-US" sz="1400" b="1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23EE552-63E9-4C56-9A63-441BDDFFCECA}"/>
              </a:ext>
            </a:extLst>
          </p:cNvPr>
          <p:cNvGrpSpPr/>
          <p:nvPr/>
        </p:nvGrpSpPr>
        <p:grpSpPr>
          <a:xfrm>
            <a:off x="565730" y="1003745"/>
            <a:ext cx="8012539" cy="3858530"/>
            <a:chOff x="608023" y="964636"/>
            <a:chExt cx="8012539" cy="38585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62EA33-540A-41FB-83BE-C1648F60BDF5}"/>
                </a:ext>
              </a:extLst>
            </p:cNvPr>
            <p:cNvSpPr/>
            <p:nvPr/>
          </p:nvSpPr>
          <p:spPr>
            <a:xfrm>
              <a:off x="3882414" y="964636"/>
              <a:ext cx="1744306" cy="899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863E216-4919-4E39-903F-03C80CD552EF}"/>
                </a:ext>
              </a:extLst>
            </p:cNvPr>
            <p:cNvSpPr/>
            <p:nvPr/>
          </p:nvSpPr>
          <p:spPr>
            <a:xfrm>
              <a:off x="6876256" y="2529748"/>
              <a:ext cx="1744306" cy="8992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5037D13-D003-4565-9BF7-1B838D7048F0}"/>
                </a:ext>
              </a:extLst>
            </p:cNvPr>
            <p:cNvSpPr/>
            <p:nvPr/>
          </p:nvSpPr>
          <p:spPr>
            <a:xfrm>
              <a:off x="608023" y="2529748"/>
              <a:ext cx="1744306" cy="8992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5A1F9CB-50E6-4964-93F0-08AA19BD9D39}"/>
                </a:ext>
              </a:extLst>
            </p:cNvPr>
            <p:cNvSpPr/>
            <p:nvPr/>
          </p:nvSpPr>
          <p:spPr>
            <a:xfrm>
              <a:off x="3882414" y="3923914"/>
              <a:ext cx="1744306" cy="8992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1B064D5E-578B-419C-9C6E-FCC5CA2B3656}"/>
                </a:ext>
              </a:extLst>
            </p:cNvPr>
            <p:cNvCxnSpPr>
              <a:cxnSpLocks/>
              <a:stCxn id="109" idx="0"/>
              <a:endCxn id="11" idx="2"/>
            </p:cNvCxnSpPr>
            <p:nvPr/>
          </p:nvCxnSpPr>
          <p:spPr>
            <a:xfrm rot="5400000" flipH="1" flipV="1">
              <a:off x="2123552" y="770886"/>
              <a:ext cx="1115486" cy="24022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0EE536A-6301-4973-B91B-A012D05F944A}"/>
                </a:ext>
              </a:extLst>
            </p:cNvPr>
            <p:cNvCxnSpPr>
              <a:cxnSpLocks/>
              <a:stCxn id="11" idx="6"/>
              <a:endCxn id="108" idx="0"/>
            </p:cNvCxnSpPr>
            <p:nvPr/>
          </p:nvCxnSpPr>
          <p:spPr>
            <a:xfrm>
              <a:off x="5626720" y="1414262"/>
              <a:ext cx="2121689" cy="111548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8936AD3-32CB-4ABE-A793-C07828566EC2}"/>
                </a:ext>
              </a:extLst>
            </p:cNvPr>
            <p:cNvSpPr/>
            <p:nvPr/>
          </p:nvSpPr>
          <p:spPr>
            <a:xfrm>
              <a:off x="5004048" y="3131753"/>
              <a:ext cx="1012505" cy="5582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D551D42-0A7D-40FB-84A9-22DA13BB0C2D}"/>
                </a:ext>
              </a:extLst>
            </p:cNvPr>
            <p:cNvSpPr/>
            <p:nvPr/>
          </p:nvSpPr>
          <p:spPr>
            <a:xfrm>
              <a:off x="5004048" y="1913032"/>
              <a:ext cx="1012505" cy="5582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37981B15-36F8-40EB-B30F-71FBA8EDB2F0}"/>
                </a:ext>
              </a:extLst>
            </p:cNvPr>
            <p:cNvCxnSpPr>
              <a:cxnSpLocks/>
              <a:stCxn id="114" idx="6"/>
              <a:endCxn id="113" idx="6"/>
            </p:cNvCxnSpPr>
            <p:nvPr/>
          </p:nvCxnSpPr>
          <p:spPr>
            <a:xfrm>
              <a:off x="6016553" y="2192182"/>
              <a:ext cx="12700" cy="1218721"/>
            </a:xfrm>
            <a:prstGeom prst="curvedConnector3">
              <a:avLst>
                <a:gd name="adj1" fmla="val 396698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구부러짐 41">
              <a:extLst>
                <a:ext uri="{FF2B5EF4-FFF2-40B4-BE49-F238E27FC236}">
                  <a16:creationId xmlns:a16="http://schemas.microsoft.com/office/drawing/2014/main" id="{8EDE8FC2-7E35-4320-B762-0A8442595F2A}"/>
                </a:ext>
              </a:extLst>
            </p:cNvPr>
            <p:cNvCxnSpPr>
              <a:cxnSpLocks/>
              <a:stCxn id="113" idx="2"/>
              <a:endCxn id="114" idx="2"/>
            </p:cNvCxnSpPr>
            <p:nvPr/>
          </p:nvCxnSpPr>
          <p:spPr>
            <a:xfrm rot="10800000">
              <a:off x="5004048" y="2192183"/>
              <a:ext cx="12700" cy="1218721"/>
            </a:xfrm>
            <a:prstGeom prst="curvedConnector3">
              <a:avLst>
                <a:gd name="adj1" fmla="val 1647960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99FACA5-81C3-4305-81A5-6729B6FA627C}"/>
                </a:ext>
              </a:extLst>
            </p:cNvPr>
            <p:cNvSpPr txBox="1"/>
            <p:nvPr/>
          </p:nvSpPr>
          <p:spPr>
            <a:xfrm>
              <a:off x="2843808" y="1972005"/>
              <a:ext cx="116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Generate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0C70B4-CB5E-407B-AD37-FE2D5C3FA164}"/>
                </a:ext>
              </a:extLst>
            </p:cNvPr>
            <p:cNvSpPr txBox="1"/>
            <p:nvPr/>
          </p:nvSpPr>
          <p:spPr>
            <a:xfrm>
              <a:off x="5863751" y="2578422"/>
              <a:ext cx="116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Test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45C0A20-3449-40E3-B4FB-687D13CCBA76}"/>
                </a:ext>
              </a:extLst>
            </p:cNvPr>
            <p:cNvSpPr txBox="1"/>
            <p:nvPr/>
          </p:nvSpPr>
          <p:spPr>
            <a:xfrm>
              <a:off x="622897" y="2819034"/>
              <a:ext cx="224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Genetic Operation</a:t>
              </a:r>
              <a:endParaRPr lang="ko-KR" altLang="en-US" sz="1400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48E185E-AF76-48DA-BB89-2465256B229B}"/>
                </a:ext>
              </a:extLst>
            </p:cNvPr>
            <p:cNvSpPr txBox="1"/>
            <p:nvPr/>
          </p:nvSpPr>
          <p:spPr>
            <a:xfrm>
              <a:off x="4267375" y="4219694"/>
              <a:ext cx="224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Selection</a:t>
              </a:r>
              <a:endParaRPr lang="ko-KR" altLang="en-US" sz="1400" b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32D874-BB95-4421-B9D2-4222ED6FBC60}"/>
                </a:ext>
              </a:extLst>
            </p:cNvPr>
            <p:cNvSpPr txBox="1"/>
            <p:nvPr/>
          </p:nvSpPr>
          <p:spPr>
            <a:xfrm>
              <a:off x="4267375" y="1231049"/>
              <a:ext cx="224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Population</a:t>
              </a:r>
              <a:endParaRPr lang="ko-KR" altLang="en-US" sz="1400" b="1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AD642E-BA0C-485A-B773-BFC205218F45}"/>
                </a:ext>
              </a:extLst>
            </p:cNvPr>
            <p:cNvSpPr txBox="1"/>
            <p:nvPr/>
          </p:nvSpPr>
          <p:spPr>
            <a:xfrm>
              <a:off x="1412037" y="1051761"/>
              <a:ext cx="1348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New</a:t>
              </a:r>
            </a:p>
            <a:p>
              <a:r>
                <a:rPr lang="en-US" altLang="ko-KR"/>
                <a:t>generation</a:t>
              </a:r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506C783-D2E7-4DA4-9A83-21A68EBEB5EE}"/>
                </a:ext>
              </a:extLst>
            </p:cNvPr>
            <p:cNvCxnSpPr>
              <a:stCxn id="108" idx="4"/>
            </p:cNvCxnSpPr>
            <p:nvPr/>
          </p:nvCxnSpPr>
          <p:spPr>
            <a:xfrm rot="5400000">
              <a:off x="6215295" y="2840426"/>
              <a:ext cx="944540" cy="212168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구부러짐 147">
              <a:extLst>
                <a:ext uri="{FF2B5EF4-FFF2-40B4-BE49-F238E27FC236}">
                  <a16:creationId xmlns:a16="http://schemas.microsoft.com/office/drawing/2014/main" id="{A16C3BD4-335E-47D0-9E5A-6CFDF1A4A898}"/>
                </a:ext>
              </a:extLst>
            </p:cNvPr>
            <p:cNvCxnSpPr>
              <a:stCxn id="110" idx="2"/>
              <a:endCxn id="109" idx="4"/>
            </p:cNvCxnSpPr>
            <p:nvPr/>
          </p:nvCxnSpPr>
          <p:spPr>
            <a:xfrm rot="10800000">
              <a:off x="1480176" y="3429000"/>
              <a:ext cx="2402238" cy="944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BC48F-A725-41AF-BCD0-1C6F97FC71D3}"/>
              </a:ext>
            </a:extLst>
          </p:cNvPr>
          <p:cNvSpPr txBox="1"/>
          <p:nvPr/>
        </p:nvSpPr>
        <p:spPr>
          <a:xfrm>
            <a:off x="7345372" y="3009768"/>
            <a:ext cx="224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(fitness)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0674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2. GA</a:t>
            </a:r>
            <a:r>
              <a:rPr lang="ko-KR" altLang="en-US" sz="3200" b="1"/>
              <a:t>를 응용한 최적해 탐색 </a:t>
            </a:r>
            <a:r>
              <a:rPr lang="en-US" altLang="ko-KR" sz="3200" b="1"/>
              <a:t> </a:t>
            </a:r>
            <a:endParaRPr lang="ko-KR" altLang="en-US" sz="3200" b="1"/>
          </a:p>
        </p:txBody>
      </p:sp>
      <p:sp>
        <p:nvSpPr>
          <p:cNvPr id="15" name="모서리가 둥근 직사각형 55">
            <a:extLst>
              <a:ext uri="{FF2B5EF4-FFF2-40B4-BE49-F238E27FC236}">
                <a16:creationId xmlns:a16="http://schemas.microsoft.com/office/drawing/2014/main" id="{81A4445E-3EA2-4E87-B9EC-19003CB25353}"/>
              </a:ext>
            </a:extLst>
          </p:cNvPr>
          <p:cNvSpPr/>
          <p:nvPr/>
        </p:nvSpPr>
        <p:spPr>
          <a:xfrm>
            <a:off x="343853" y="5516969"/>
            <a:ext cx="8456293" cy="91940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GA</a:t>
            </a:r>
            <a:r>
              <a:rPr lang="ko-KR" altLang="en-US" sz="1600">
                <a:solidFill>
                  <a:schemeClr val="tx1"/>
                </a:solidFill>
              </a:rPr>
              <a:t>는 자연계를 모델링한 알고리즘이지만 염색체</a:t>
            </a:r>
            <a:r>
              <a:rPr lang="en-US" altLang="ko-KR" sz="1600">
                <a:solidFill>
                  <a:schemeClr val="tx1"/>
                </a:solidFill>
              </a:rPr>
              <a:t>(gene)</a:t>
            </a:r>
            <a:r>
              <a:rPr lang="ko-KR" altLang="en-US" sz="1600">
                <a:solidFill>
                  <a:schemeClr val="tx1"/>
                </a:solidFill>
              </a:rPr>
              <a:t>에 다양한 정보들을 대입해서 응용할 수 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최적화는 유전 알고리즘의 대표적인 응용 사례 중 하나이다</a:t>
            </a:r>
            <a:r>
              <a:rPr lang="en-US" altLang="ko-KR" sz="1600">
                <a:solidFill>
                  <a:schemeClr val="tx1"/>
                </a:solidFill>
              </a:rPr>
              <a:t>. Gene</a:t>
            </a:r>
            <a:r>
              <a:rPr lang="ko-KR" altLang="en-US" sz="1600">
                <a:solidFill>
                  <a:schemeClr val="tx1"/>
                </a:solidFill>
              </a:rPr>
              <a:t>을 정해진 자료구조로 표현한 다음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선택과 교배 및 변형을 반복하여 최적해를 찾아내는 과정이다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  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4D9C94-0849-41C0-8DC6-3E33C9EBC313}"/>
              </a:ext>
            </a:extLst>
          </p:cNvPr>
          <p:cNvSpPr/>
          <p:nvPr/>
        </p:nvSpPr>
        <p:spPr>
          <a:xfrm>
            <a:off x="612000" y="1080000"/>
            <a:ext cx="7413695" cy="410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3-1. </a:t>
            </a:r>
            <a:r>
              <a:rPr lang="ko-KR" altLang="en-US" sz="3200" b="1"/>
              <a:t>순회 외판원 문제</a:t>
            </a:r>
            <a:r>
              <a:rPr lang="en-US" altLang="ko-KR" sz="3200" b="1"/>
              <a:t>(TSP)</a:t>
            </a:r>
            <a:r>
              <a:rPr lang="ko-KR" altLang="en-US" sz="3200" b="1"/>
              <a:t>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1520" y="5277137"/>
            <a:ext cx="8456293" cy="146423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sz="1600">
                <a:solidFill>
                  <a:schemeClr val="tx1"/>
                </a:solidFill>
              </a:rPr>
              <a:t>순회 외판원 문제는 판매원이 한 도시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노드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에서 출발하여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출발점인 노드를 제외하고 나머지의 도시들을 한번씩 방문하여 현재위치로 돌아오는 </a:t>
            </a:r>
            <a:r>
              <a:rPr lang="ko-KR" altLang="en-US" sz="1600" b="1">
                <a:solidFill>
                  <a:schemeClr val="tx1"/>
                </a:solidFill>
              </a:rPr>
              <a:t>최적 경로를 </a:t>
            </a:r>
            <a:r>
              <a:rPr lang="ko-KR" altLang="en-US" sz="1600">
                <a:solidFill>
                  <a:schemeClr val="tx1"/>
                </a:solidFill>
              </a:rPr>
              <a:t>탐색하는 문제이다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우리는 앞에서 </a:t>
            </a:r>
            <a:r>
              <a:rPr lang="en-US" altLang="ko-KR" sz="1600">
                <a:solidFill>
                  <a:schemeClr val="tx1"/>
                </a:solidFill>
              </a:rPr>
              <a:t>GA</a:t>
            </a:r>
            <a:r>
              <a:rPr lang="ko-KR" altLang="en-US" sz="1600">
                <a:solidFill>
                  <a:schemeClr val="tx1"/>
                </a:solidFill>
              </a:rPr>
              <a:t>를 통한 최적해 검색이 가능하다는 것을 알 수 있었다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만약 소수의 노드라면 간단한 계산이 되지만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노드가 두자리수만 넘어가도 몇 조 개의 경우의 수를 구해야하기 때문에 </a:t>
            </a:r>
            <a:r>
              <a:rPr lang="en-US" altLang="ko-KR" sz="1600">
                <a:solidFill>
                  <a:schemeClr val="tx1"/>
                </a:solidFill>
              </a:rPr>
              <a:t>GA</a:t>
            </a:r>
            <a:r>
              <a:rPr lang="ko-KR" altLang="en-US" sz="1600">
                <a:solidFill>
                  <a:schemeClr val="tx1"/>
                </a:solidFill>
              </a:rPr>
              <a:t>가 정확한 답은 아니지만 일정 수준 이상 최적해를 구해줄 수 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8E17DB-4CE8-4FF4-A854-AE676929B918}"/>
              </a:ext>
            </a:extLst>
          </p:cNvPr>
          <p:cNvSpPr/>
          <p:nvPr/>
        </p:nvSpPr>
        <p:spPr>
          <a:xfrm>
            <a:off x="612000" y="1080000"/>
            <a:ext cx="7413695" cy="410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3-2. </a:t>
            </a:r>
            <a:r>
              <a:rPr lang="ko-KR" altLang="en-US" sz="3200" b="1"/>
              <a:t>순회 외판원 문제</a:t>
            </a:r>
            <a:r>
              <a:rPr lang="en-US" altLang="ko-KR" sz="3200" b="1"/>
              <a:t>(TSP)- </a:t>
            </a:r>
            <a:r>
              <a:rPr lang="ko-KR" altLang="en-US" sz="3200" b="1"/>
              <a:t>예시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72B09-B78D-475D-B8B0-8B5FBB2513BD}"/>
              </a:ext>
            </a:extLst>
          </p:cNvPr>
          <p:cNvSpPr txBox="1"/>
          <p:nvPr/>
        </p:nvSpPr>
        <p:spPr>
          <a:xfrm>
            <a:off x="102569" y="75600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ko-KR" altLang="en-US" sz="2000" b="1"/>
              <a:t>문제 설정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76AE2-3385-494B-A78F-4D41E6BECA2F}"/>
              </a:ext>
            </a:extLst>
          </p:cNvPr>
          <p:cNvSpPr txBox="1"/>
          <p:nvPr/>
        </p:nvSpPr>
        <p:spPr>
          <a:xfrm>
            <a:off x="4680779" y="75647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2. Population &amp; fitness </a:t>
            </a:r>
            <a:endParaRPr lang="ko-KR" altLang="en-US" sz="2000" b="1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CE2EF6-2951-4E0D-B03F-28621C72570B}"/>
              </a:ext>
            </a:extLst>
          </p:cNvPr>
          <p:cNvCxnSpPr>
            <a:stCxn id="13" idx="2"/>
          </p:cNvCxnSpPr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E84A2F-A5FF-48C0-B672-428F1E0277B1}"/>
              </a:ext>
            </a:extLst>
          </p:cNvPr>
          <p:cNvGrpSpPr/>
          <p:nvPr/>
        </p:nvGrpSpPr>
        <p:grpSpPr>
          <a:xfrm>
            <a:off x="978292" y="1963622"/>
            <a:ext cx="3238874" cy="1080120"/>
            <a:chOff x="-900608" y="2420888"/>
            <a:chExt cx="3238874" cy="108012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9DC07F8-9B30-4945-9DF2-F13D68CAB30C}"/>
                </a:ext>
              </a:extLst>
            </p:cNvPr>
            <p:cNvCxnSpPr>
              <a:cxnSpLocks/>
            </p:cNvCxnSpPr>
            <p:nvPr/>
          </p:nvCxnSpPr>
          <p:spPr>
            <a:xfrm>
              <a:off x="-900608" y="2420888"/>
              <a:ext cx="2235697" cy="0"/>
            </a:xfrm>
            <a:prstGeom prst="straightConnector1">
              <a:avLst/>
            </a:prstGeom>
            <a:ln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29120A4-36E5-4AE6-82E8-B9111538E0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9" y="3501008"/>
              <a:ext cx="2235697" cy="0"/>
            </a:xfrm>
            <a:prstGeom prst="straightConnector1">
              <a:avLst/>
            </a:prstGeom>
            <a:ln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80F2DFC-3659-4B1C-B589-51BC30E0C4D7}"/>
              </a:ext>
            </a:extLst>
          </p:cNvPr>
          <p:cNvSpPr txBox="1"/>
          <p:nvPr/>
        </p:nvSpPr>
        <p:spPr>
          <a:xfrm>
            <a:off x="251520" y="122462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</a:t>
            </a:r>
            <a:r>
              <a:rPr lang="en-US" altLang="ko-KR" b="1"/>
              <a:t>(10,10)</a:t>
            </a:r>
          </a:p>
          <a:p>
            <a:r>
              <a:rPr lang="en-US" altLang="ko-KR" b="1"/>
              <a:t>B(10,5)</a:t>
            </a:r>
          </a:p>
          <a:p>
            <a:r>
              <a:rPr lang="en-US" altLang="ko-KR" b="1"/>
              <a:t>C(14,5)</a:t>
            </a:r>
          </a:p>
          <a:p>
            <a:r>
              <a:rPr lang="en-US" altLang="ko-KR" b="1"/>
              <a:t>D(40,50)</a:t>
            </a:r>
          </a:p>
          <a:p>
            <a:r>
              <a:rPr lang="en-US" altLang="ko-KR" b="1"/>
              <a:t>E(1,3)</a:t>
            </a:r>
            <a:endParaRPr lang="ko-KR" altLang="en-US" b="1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5022D5-A631-4326-A774-FD3B778D7B1B}"/>
              </a:ext>
            </a:extLst>
          </p:cNvPr>
          <p:cNvSpPr/>
          <p:nvPr/>
        </p:nvSpPr>
        <p:spPr>
          <a:xfrm>
            <a:off x="2316893" y="278225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565AF0-F58B-4A94-B4FF-DA16AE8D3FF8}"/>
              </a:ext>
            </a:extLst>
          </p:cNvPr>
          <p:cNvSpPr/>
          <p:nvPr/>
        </p:nvSpPr>
        <p:spPr>
          <a:xfrm>
            <a:off x="2627784" y="259539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B4932D4-F569-4F14-9516-F2F1F0EC5BCE}"/>
              </a:ext>
            </a:extLst>
          </p:cNvPr>
          <p:cNvSpPr/>
          <p:nvPr/>
        </p:nvSpPr>
        <p:spPr>
          <a:xfrm>
            <a:off x="3186059" y="257564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C23D9D0-B3C4-4111-9A27-B792CF1CC79B}"/>
              </a:ext>
            </a:extLst>
          </p:cNvPr>
          <p:cNvSpPr/>
          <p:nvPr/>
        </p:nvSpPr>
        <p:spPr>
          <a:xfrm>
            <a:off x="2604924" y="194042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E63D28-5C8A-4A71-AED2-AF0219C07C3C}"/>
              </a:ext>
            </a:extLst>
          </p:cNvPr>
          <p:cNvSpPr/>
          <p:nvPr/>
        </p:nvSpPr>
        <p:spPr>
          <a:xfrm>
            <a:off x="4171447" y="94003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58762-BA77-4D60-A44E-16EF52141887}"/>
              </a:ext>
            </a:extLst>
          </p:cNvPr>
          <p:cNvSpPr txBox="1"/>
          <p:nvPr/>
        </p:nvSpPr>
        <p:spPr>
          <a:xfrm>
            <a:off x="2362896" y="1622556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A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6788F7-D064-4D6C-B8F6-0CBB2597F1F6}"/>
              </a:ext>
            </a:extLst>
          </p:cNvPr>
          <p:cNvSpPr txBox="1"/>
          <p:nvPr/>
        </p:nvSpPr>
        <p:spPr>
          <a:xfrm>
            <a:off x="2053279" y="2483464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4A427E-3B51-462A-926F-1369F1C492D2}"/>
              </a:ext>
            </a:extLst>
          </p:cNvPr>
          <p:cNvSpPr txBox="1"/>
          <p:nvPr/>
        </p:nvSpPr>
        <p:spPr>
          <a:xfrm>
            <a:off x="3833142" y="940033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2B4A-1AFA-4243-9FA9-D0E59FD1568A}"/>
              </a:ext>
            </a:extLst>
          </p:cNvPr>
          <p:cNvSpPr txBox="1"/>
          <p:nvPr/>
        </p:nvSpPr>
        <p:spPr>
          <a:xfrm>
            <a:off x="2928963" y="2233855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56354-D61A-4E7A-9E00-F4B3990B26AF}"/>
              </a:ext>
            </a:extLst>
          </p:cNvPr>
          <p:cNvSpPr txBox="1"/>
          <p:nvPr/>
        </p:nvSpPr>
        <p:spPr>
          <a:xfrm>
            <a:off x="2353697" y="2236338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3AA85-2DA1-4BBA-B4BE-DB7FF555E06A}"/>
              </a:ext>
            </a:extLst>
          </p:cNvPr>
          <p:cNvSpPr txBox="1"/>
          <p:nvPr/>
        </p:nvSpPr>
        <p:spPr>
          <a:xfrm>
            <a:off x="251520" y="3162546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</a:t>
            </a:r>
            <a:r>
              <a:rPr lang="en-US" altLang="ko-KR" sz="1100" b="1"/>
              <a:t>5</a:t>
            </a:r>
            <a:r>
              <a:rPr lang="ko-KR" altLang="en-US" sz="1100" b="1"/>
              <a:t>개의 노드를 설정하고 </a:t>
            </a:r>
            <a:r>
              <a:rPr lang="en-US" altLang="ko-KR" sz="1100" b="1"/>
              <a:t>TSP</a:t>
            </a:r>
            <a:r>
              <a:rPr lang="ko-KR" altLang="en-US" sz="1100" b="1"/>
              <a:t>의 최적 경로를 탐색해보자</a:t>
            </a:r>
            <a:r>
              <a:rPr lang="en-US" altLang="ko-KR" sz="1100"/>
              <a:t>. </a:t>
            </a:r>
            <a:endParaRPr lang="ko-KR" altLang="en-US" sz="110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CD064BF-FC94-47BE-ADCC-B06253C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31361"/>
              </p:ext>
            </p:extLst>
          </p:nvPr>
        </p:nvGraphicFramePr>
        <p:xfrm>
          <a:off x="262471" y="3504341"/>
          <a:ext cx="3581616" cy="275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1438479063"/>
                    </a:ext>
                  </a:extLst>
                </a:gridCol>
                <a:gridCol w="596936">
                  <a:extLst>
                    <a:ext uri="{9D8B030D-6E8A-4147-A177-3AD203B41FA5}">
                      <a16:colId xmlns:a16="http://schemas.microsoft.com/office/drawing/2014/main" val="2733886319"/>
                    </a:ext>
                  </a:extLst>
                </a:gridCol>
                <a:gridCol w="596936">
                  <a:extLst>
                    <a:ext uri="{9D8B030D-6E8A-4147-A177-3AD203B41FA5}">
                      <a16:colId xmlns:a16="http://schemas.microsoft.com/office/drawing/2014/main" val="3160266024"/>
                    </a:ext>
                  </a:extLst>
                </a:gridCol>
                <a:gridCol w="596936">
                  <a:extLst>
                    <a:ext uri="{9D8B030D-6E8A-4147-A177-3AD203B41FA5}">
                      <a16:colId xmlns:a16="http://schemas.microsoft.com/office/drawing/2014/main" val="1384895458"/>
                    </a:ext>
                  </a:extLst>
                </a:gridCol>
                <a:gridCol w="596936">
                  <a:extLst>
                    <a:ext uri="{9D8B030D-6E8A-4147-A177-3AD203B41FA5}">
                      <a16:colId xmlns:a16="http://schemas.microsoft.com/office/drawing/2014/main" val="7579420"/>
                    </a:ext>
                  </a:extLst>
                </a:gridCol>
                <a:gridCol w="596936">
                  <a:extLst>
                    <a:ext uri="{9D8B030D-6E8A-4147-A177-3AD203B41FA5}">
                      <a16:colId xmlns:a16="http://schemas.microsoft.com/office/drawing/2014/main" val="2999790505"/>
                    </a:ext>
                  </a:extLst>
                </a:gridCol>
              </a:tblGrid>
              <a:tr h="4598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45314"/>
                  </a:ext>
                </a:extLst>
              </a:tr>
              <a:tr h="45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6.40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11.40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92672"/>
                  </a:ext>
                </a:extLst>
              </a:tr>
              <a:tr h="45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54.08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9.22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55537"/>
                  </a:ext>
                </a:extLst>
              </a:tr>
              <a:tr h="45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6.40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51.97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13.15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74333"/>
                  </a:ext>
                </a:extLst>
              </a:tr>
              <a:tr h="45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54.08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51.97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61.07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68043"/>
                  </a:ext>
                </a:extLst>
              </a:tr>
              <a:tr h="45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11.40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9.22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13.15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61.07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0.00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8479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FB8CF07-948E-48E2-8BF9-AD0274221162}"/>
              </a:ext>
            </a:extLst>
          </p:cNvPr>
          <p:cNvSpPr txBox="1"/>
          <p:nvPr/>
        </p:nvSpPr>
        <p:spPr>
          <a:xfrm>
            <a:off x="251520" y="6347645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노드에서 노드 사이의 거리표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CCF11E-D6AC-429D-B6C6-E87CAE4F3FD6}"/>
              </a:ext>
            </a:extLst>
          </p:cNvPr>
          <p:cNvGrpSpPr/>
          <p:nvPr/>
        </p:nvGrpSpPr>
        <p:grpSpPr>
          <a:xfrm>
            <a:off x="5220072" y="1556203"/>
            <a:ext cx="2697963" cy="1226053"/>
            <a:chOff x="5220072" y="1556203"/>
            <a:chExt cx="2697963" cy="122605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3A201DF-0039-40A2-9C7D-238B2D6C982E}"/>
                </a:ext>
              </a:extLst>
            </p:cNvPr>
            <p:cNvGrpSpPr/>
            <p:nvPr/>
          </p:nvGrpSpPr>
          <p:grpSpPr>
            <a:xfrm>
              <a:off x="5220072" y="1556203"/>
              <a:ext cx="1149024" cy="502037"/>
              <a:chOff x="5004048" y="1484445"/>
              <a:chExt cx="1149024" cy="502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351B6E2-553F-481B-B49F-B950C98D7E68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F7C2A96-3CFA-41CF-8C05-901D9BDA24FD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1F6417-7187-4EFC-A605-74EEA576EA1A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D81942F-D5E7-4276-8ACD-03E9354FFCFF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D5464BF-A709-487A-9E84-1C03B2AF79C6}"/>
                </a:ext>
              </a:extLst>
            </p:cNvPr>
            <p:cNvGrpSpPr/>
            <p:nvPr/>
          </p:nvGrpSpPr>
          <p:grpSpPr>
            <a:xfrm>
              <a:off x="6769011" y="2279651"/>
              <a:ext cx="1149024" cy="502037"/>
              <a:chOff x="5004048" y="1484445"/>
              <a:chExt cx="1149024" cy="50203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5489933-69E9-43CD-98D2-51695FB95D19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11D470E-F280-48ED-B2AC-AC4791140FE8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E5CC941-365A-4CF5-BE9A-0007591586E0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CDA1D9-F69C-4362-86CE-2478ED0F8F01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09F5206-3203-45FA-B70E-7CCCE6B40CBF}"/>
                </a:ext>
              </a:extLst>
            </p:cNvPr>
            <p:cNvGrpSpPr/>
            <p:nvPr/>
          </p:nvGrpSpPr>
          <p:grpSpPr>
            <a:xfrm>
              <a:off x="6769011" y="1556203"/>
              <a:ext cx="1149024" cy="502037"/>
              <a:chOff x="5004048" y="1484445"/>
              <a:chExt cx="1149024" cy="50203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093D51-46FE-473B-BAE8-C127AB733046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70FC834-3CE9-4CEA-B1A5-4995D5AABE80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53CB45-4E46-4685-9998-D5B151198799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1190F54-211F-4B6C-9368-AAAD5167C3FA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39D1282-736A-41E5-813E-92C23E9DAB38}"/>
                </a:ext>
              </a:extLst>
            </p:cNvPr>
            <p:cNvGrpSpPr/>
            <p:nvPr/>
          </p:nvGrpSpPr>
          <p:grpSpPr>
            <a:xfrm>
              <a:off x="5222861" y="2280219"/>
              <a:ext cx="1149024" cy="502037"/>
              <a:chOff x="5004048" y="1484445"/>
              <a:chExt cx="1149024" cy="502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80D888F-BE98-4BD0-9DD0-0B7A53CB1E1A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499B0DE-1984-4BDB-A8B6-CCF85692CE91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7260AD3-D9FF-4E8B-87CF-C9BFF5581B53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E6F6E05-22F3-4872-B73E-11117996A552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B63370B-4EAE-4A34-B182-DC3F46DC2306}"/>
              </a:ext>
            </a:extLst>
          </p:cNvPr>
          <p:cNvSpPr txBox="1"/>
          <p:nvPr/>
        </p:nvSpPr>
        <p:spPr>
          <a:xfrm>
            <a:off x="4783866" y="3069358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</a:t>
            </a:r>
            <a:r>
              <a:rPr lang="en-US" altLang="ko-KR" sz="1100" b="1"/>
              <a:t> A</a:t>
            </a:r>
            <a:r>
              <a:rPr lang="ko-KR" altLang="en-US" sz="1100" b="1"/>
              <a:t>를 시작점으로 하는 초기 집단을 생성해보았다</a:t>
            </a:r>
            <a:r>
              <a:rPr lang="en-US" altLang="ko-KR" sz="1100" b="1"/>
              <a:t>. </a:t>
            </a:r>
            <a:endParaRPr lang="ko-KR" altLang="en-US" sz="1100" b="1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D277B7F-A2EF-484A-99AA-A59369213874}"/>
              </a:ext>
            </a:extLst>
          </p:cNvPr>
          <p:cNvGrpSpPr/>
          <p:nvPr/>
        </p:nvGrpSpPr>
        <p:grpSpPr>
          <a:xfrm>
            <a:off x="5225610" y="3520708"/>
            <a:ext cx="1149024" cy="502037"/>
            <a:chOff x="5004048" y="1484445"/>
            <a:chExt cx="1149024" cy="50203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28C7AD-E35A-459A-BB13-EAC4A5B04843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DCF06C-32FD-4DBD-8375-1FD3FED9E302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3D8331F-3410-4E48-BC06-08DD42DBA22E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D314CF-0E1D-402C-8BAB-538E1431E76F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B12EB7B-B761-458C-9A64-6E88B2EB469E}"/>
              </a:ext>
            </a:extLst>
          </p:cNvPr>
          <p:cNvGrpSpPr/>
          <p:nvPr/>
        </p:nvGrpSpPr>
        <p:grpSpPr>
          <a:xfrm>
            <a:off x="6949146" y="4244385"/>
            <a:ext cx="1149024" cy="502037"/>
            <a:chOff x="5004048" y="1484445"/>
            <a:chExt cx="1149024" cy="50203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A0697B1-2FD4-4EC8-9F01-FAE6E41C73BA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60E541B-30E2-4FA3-8FBB-6D2DB855FA25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9A3EBE9-8B25-4120-B355-4209ED34264B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A896603-0714-4357-B55A-75CA1B75948F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34C04BF-3CDB-4255-95E5-734DD5B9C61F}"/>
              </a:ext>
            </a:extLst>
          </p:cNvPr>
          <p:cNvGrpSpPr/>
          <p:nvPr/>
        </p:nvGrpSpPr>
        <p:grpSpPr>
          <a:xfrm>
            <a:off x="6949146" y="3520937"/>
            <a:ext cx="1149024" cy="502037"/>
            <a:chOff x="5004048" y="1484445"/>
            <a:chExt cx="1149024" cy="50203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7DF5380-9F61-42A3-94AF-842A37758101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91FD78D-A784-4583-BCF8-87FBE1F8F7F0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63EC52F-5AA4-4899-AE2C-259832F7E5E9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B5597F4-C290-4BDC-9103-84313231C642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9A8B534-93B6-49B2-87AB-2250A65FC997}"/>
              </a:ext>
            </a:extLst>
          </p:cNvPr>
          <p:cNvGrpSpPr/>
          <p:nvPr/>
        </p:nvGrpSpPr>
        <p:grpSpPr>
          <a:xfrm>
            <a:off x="5228399" y="4244724"/>
            <a:ext cx="1149024" cy="502037"/>
            <a:chOff x="5004048" y="1484445"/>
            <a:chExt cx="1149024" cy="50203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7F0AAF6-B50A-4495-B516-F462DC9187DB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EA08A4-B835-4164-98F9-1A54C600FDDB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FFFB0C3-01D2-4D7E-A38D-DDE91A6EB36E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311BC23-1737-4785-94B1-CF02E4D37D0A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DBB02A7-B2AD-4A6E-9259-2F6500CE34EA}"/>
              </a:ext>
            </a:extLst>
          </p:cNvPr>
          <p:cNvSpPr txBox="1"/>
          <p:nvPr/>
        </p:nvSpPr>
        <p:spPr>
          <a:xfrm>
            <a:off x="6353259" y="3635003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:135.6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6F675F-EA27-4420-893F-A377B5960B07}"/>
              </a:ext>
            </a:extLst>
          </p:cNvPr>
          <p:cNvSpPr txBox="1"/>
          <p:nvPr/>
        </p:nvSpPr>
        <p:spPr>
          <a:xfrm>
            <a:off x="6353259" y="4369271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:133.44</a:t>
            </a:r>
            <a:endParaRPr lang="ko-KR" altLang="en-US" sz="1100" b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94359D-8023-419D-A9D6-DBE2082055D5}"/>
              </a:ext>
            </a:extLst>
          </p:cNvPr>
          <p:cNvSpPr txBox="1"/>
          <p:nvPr/>
        </p:nvSpPr>
        <p:spPr>
          <a:xfrm>
            <a:off x="8084126" y="3634664"/>
            <a:ext cx="938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:133.22</a:t>
            </a:r>
            <a:endParaRPr lang="ko-KR" altLang="en-US" sz="11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039D9C-3345-4293-B747-F88E669686A1}"/>
              </a:ext>
            </a:extLst>
          </p:cNvPr>
          <p:cNvSpPr txBox="1"/>
          <p:nvPr/>
        </p:nvSpPr>
        <p:spPr>
          <a:xfrm>
            <a:off x="8074006" y="4358680"/>
            <a:ext cx="94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:126.59</a:t>
            </a:r>
            <a:endParaRPr lang="ko-KR" altLang="en-US" sz="1100" b="1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66F702-03C6-4DC4-A5D2-2E3BEC3642A7}"/>
              </a:ext>
            </a:extLst>
          </p:cNvPr>
          <p:cNvSpPr txBox="1"/>
          <p:nvPr/>
        </p:nvSpPr>
        <p:spPr>
          <a:xfrm>
            <a:off x="4783866" y="4945439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</a:t>
            </a:r>
            <a:r>
              <a:rPr lang="en-US" altLang="ko-KR" sz="1100" b="1"/>
              <a:t> </a:t>
            </a:r>
            <a:r>
              <a:rPr lang="ko-KR" altLang="en-US" sz="1100" b="1"/>
              <a:t>각 </a:t>
            </a:r>
            <a:r>
              <a:rPr lang="en-US" altLang="ko-KR" sz="1100" b="1"/>
              <a:t>gene</a:t>
            </a:r>
            <a:r>
              <a:rPr lang="ko-KR" altLang="en-US" sz="1100" b="1"/>
              <a:t>들의 </a:t>
            </a:r>
            <a:r>
              <a:rPr lang="en-US" altLang="ko-KR" sz="1100" b="1"/>
              <a:t>fitness </a:t>
            </a:r>
            <a:r>
              <a:rPr lang="ko-KR" altLang="en-US" sz="1100" b="1"/>
              <a:t>값을 구하는 공식은 아래와 같다</a:t>
            </a:r>
            <a:r>
              <a:rPr lang="en-US" altLang="ko-KR" sz="1100" b="1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9E41D23-AA2A-40E8-9BE7-F231CCA2451A}"/>
                  </a:ext>
                </a:extLst>
              </p:cNvPr>
              <p:cNvSpPr txBox="1"/>
              <p:nvPr/>
            </p:nvSpPr>
            <p:spPr>
              <a:xfrm>
                <a:off x="4805835" y="5337556"/>
                <a:ext cx="3893636" cy="3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F(x)=[d(A,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𝒊𝑵</m:t>
                        </m:r>
                      </m:sub>
                    </m:sSub>
                  </m:oMath>
                </a14:m>
                <a:r>
                  <a:rPr lang="en-US" altLang="ko-KR" sz="1400" b="1"/>
                  <a:t>,A)]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9E41D23-AA2A-40E8-9BE7-F231CCA2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35" y="5337556"/>
                <a:ext cx="3893636" cy="346377"/>
              </a:xfrm>
              <a:prstGeom prst="rect">
                <a:avLst/>
              </a:prstGeom>
              <a:blipFill>
                <a:blip r:embed="rId3"/>
                <a:stretch>
                  <a:fillRect l="-469" t="-87500" b="-139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3-3. </a:t>
            </a:r>
            <a:r>
              <a:rPr lang="ko-KR" altLang="en-US" sz="3200" b="1"/>
              <a:t>순회 외판원 문제</a:t>
            </a:r>
            <a:r>
              <a:rPr lang="en-US" altLang="ko-KR" sz="3200" b="1"/>
              <a:t>(TSP)- </a:t>
            </a:r>
            <a:r>
              <a:rPr lang="ko-KR" altLang="en-US" sz="3200" b="1"/>
              <a:t>예시 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30859EC-D8AB-48F8-B406-D7EF20ED85DA}"/>
              </a:ext>
            </a:extLst>
          </p:cNvPr>
          <p:cNvCxnSpPr/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8FD3333-6C89-4DE4-BE5B-2A1008E49858}"/>
              </a:ext>
            </a:extLst>
          </p:cNvPr>
          <p:cNvSpPr txBox="1"/>
          <p:nvPr/>
        </p:nvSpPr>
        <p:spPr>
          <a:xfrm>
            <a:off x="102569" y="75600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3. </a:t>
            </a:r>
            <a:r>
              <a:rPr lang="ko-KR" altLang="en-US" sz="2000" b="1"/>
              <a:t>교배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9F4002-8EDF-4864-863A-39F0BBEE098F}"/>
              </a:ext>
            </a:extLst>
          </p:cNvPr>
          <p:cNvSpPr txBox="1"/>
          <p:nvPr/>
        </p:nvSpPr>
        <p:spPr>
          <a:xfrm>
            <a:off x="4680779" y="75647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5. New generation</a:t>
            </a:r>
            <a:endParaRPr lang="ko-KR" altLang="en-US" sz="2000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A68B7A-1A77-41EB-A990-AA4B6D3E82BE}"/>
              </a:ext>
            </a:extLst>
          </p:cNvPr>
          <p:cNvGrpSpPr/>
          <p:nvPr/>
        </p:nvGrpSpPr>
        <p:grpSpPr>
          <a:xfrm>
            <a:off x="251520" y="1412776"/>
            <a:ext cx="1149024" cy="1225485"/>
            <a:chOff x="6949146" y="3520937"/>
            <a:chExt cx="1149024" cy="1225485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60DDFF3-4101-4E8F-A656-64E1FFE4BFC6}"/>
                </a:ext>
              </a:extLst>
            </p:cNvPr>
            <p:cNvGrpSpPr/>
            <p:nvPr/>
          </p:nvGrpSpPr>
          <p:grpSpPr>
            <a:xfrm>
              <a:off x="6949146" y="3520937"/>
              <a:ext cx="1149024" cy="502037"/>
              <a:chOff x="5004048" y="1484445"/>
              <a:chExt cx="1149024" cy="502037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5436E2B-6638-4E64-AD8C-93CE61F668C4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73D0A5-D89D-4230-A9E6-9ADB3AB35DA8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59C46C3-BC6E-4A4D-B9A2-AF6DB321FCE8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9D7555F-51FB-4BED-A383-390621DC48CC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7DA2DD0-426D-43B3-9059-E4F6721E35DA}"/>
                </a:ext>
              </a:extLst>
            </p:cNvPr>
            <p:cNvGrpSpPr/>
            <p:nvPr/>
          </p:nvGrpSpPr>
          <p:grpSpPr>
            <a:xfrm>
              <a:off x="6949146" y="4244385"/>
              <a:ext cx="1149024" cy="502037"/>
              <a:chOff x="5004048" y="1484445"/>
              <a:chExt cx="1149024" cy="502037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B9D7562-4A2D-4DAB-A833-AA909346F1DA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C75526FE-FF1B-4EEB-ACFD-A52934D20939}"/>
                  </a:ext>
                </a:extLst>
              </p:cNvPr>
              <p:cNvSpPr/>
              <p:nvPr/>
            </p:nvSpPr>
            <p:spPr>
              <a:xfrm>
                <a:off x="5291304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3D6295D-DDC7-475B-AE08-3B9FECFE047D}"/>
                  </a:ext>
                </a:extLst>
              </p:cNvPr>
              <p:cNvSpPr/>
              <p:nvPr/>
            </p:nvSpPr>
            <p:spPr>
              <a:xfrm>
                <a:off x="5578560" y="1484784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05E7E28-E05F-4AAF-A4EE-29614443470B}"/>
                  </a:ext>
                </a:extLst>
              </p:cNvPr>
              <p:cNvSpPr/>
              <p:nvPr/>
            </p:nvSpPr>
            <p:spPr>
              <a:xfrm>
                <a:off x="5865816" y="1484445"/>
                <a:ext cx="287256" cy="5016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B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934C7FB-9F2E-430D-9979-092398AD8281}"/>
              </a:ext>
            </a:extLst>
          </p:cNvPr>
          <p:cNvGrpSpPr/>
          <p:nvPr/>
        </p:nvGrpSpPr>
        <p:grpSpPr>
          <a:xfrm>
            <a:off x="2935409" y="1772816"/>
            <a:ext cx="1149024" cy="502037"/>
            <a:chOff x="5004048" y="1484445"/>
            <a:chExt cx="1149024" cy="50203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3E166A0-1A9F-45A0-B8EC-FA0BE018654B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9E578B-8007-4ED4-806B-B3E982345A74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EEF61DC-E51A-46E1-84C4-4D0629E972CB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FF8C6A0-5CE7-43EC-A254-F292D01F61B3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62BFBE-380E-46C8-A553-912F5374560A}"/>
              </a:ext>
            </a:extLst>
          </p:cNvPr>
          <p:cNvSpPr/>
          <p:nvPr/>
        </p:nvSpPr>
        <p:spPr>
          <a:xfrm>
            <a:off x="1696291" y="4320527"/>
            <a:ext cx="1011983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0A38C0-74C4-48B2-BA24-A635C4ADF18C}"/>
              </a:ext>
            </a:extLst>
          </p:cNvPr>
          <p:cNvCxnSpPr/>
          <p:nvPr/>
        </p:nvCxnSpPr>
        <p:spPr>
          <a:xfrm>
            <a:off x="826032" y="1340768"/>
            <a:ext cx="0" cy="14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04785AC-4D3E-420A-8481-8DBD9F2C2F15}"/>
              </a:ext>
            </a:extLst>
          </p:cNvPr>
          <p:cNvSpPr txBox="1"/>
          <p:nvPr/>
        </p:nvSpPr>
        <p:spPr>
          <a:xfrm>
            <a:off x="190796" y="3002339"/>
            <a:ext cx="4088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첫 부모로부터 </a:t>
            </a:r>
            <a:r>
              <a:rPr lang="en-US" altLang="ko-KR" sz="1100" b="1"/>
              <a:t>[B,C]</a:t>
            </a:r>
            <a:r>
              <a:rPr lang="ko-KR" altLang="en-US" sz="1100" b="1"/>
              <a:t>를 받은 경우 두번째 부모에서 중복되지</a:t>
            </a:r>
            <a:endParaRPr lang="en-US" altLang="ko-KR" sz="1100" b="1"/>
          </a:p>
          <a:p>
            <a:r>
              <a:rPr lang="ko-KR" altLang="en-US" sz="1100" b="1"/>
              <a:t>않도록 </a:t>
            </a:r>
            <a:r>
              <a:rPr lang="en-US" altLang="ko-KR" sz="1100" b="1"/>
              <a:t>[B,C,C,B]</a:t>
            </a:r>
            <a:r>
              <a:rPr lang="ko-KR" altLang="en-US" sz="1100" b="1"/>
              <a:t>가 아닌 </a:t>
            </a:r>
            <a:r>
              <a:rPr lang="en-US" altLang="ko-KR" sz="1100" b="1"/>
              <a:t>[D,E]</a:t>
            </a:r>
            <a:r>
              <a:rPr lang="ko-KR" altLang="en-US" sz="1100" b="1"/>
              <a:t>를 가져온다</a:t>
            </a:r>
            <a:r>
              <a:rPr lang="en-US" altLang="ko-KR" sz="1100"/>
              <a:t>. </a:t>
            </a:r>
            <a:endParaRPr lang="ko-KR" altLang="en-US" sz="11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D9D333-E60E-49EB-ABDE-6EEE071DBB56}"/>
              </a:ext>
            </a:extLst>
          </p:cNvPr>
          <p:cNvCxnSpPr/>
          <p:nvPr/>
        </p:nvCxnSpPr>
        <p:spPr>
          <a:xfrm>
            <a:off x="0" y="3717032"/>
            <a:ext cx="457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3D7ABA-A3FF-4270-BD88-94CEA9735BDE}"/>
              </a:ext>
            </a:extLst>
          </p:cNvPr>
          <p:cNvSpPr txBox="1"/>
          <p:nvPr/>
        </p:nvSpPr>
        <p:spPr>
          <a:xfrm>
            <a:off x="102569" y="373629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4. </a:t>
            </a:r>
            <a:r>
              <a:rPr lang="ko-KR" altLang="en-US" sz="2000" b="1"/>
              <a:t>변형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1CE9358-A985-4459-A31D-50EED4F63B9C}"/>
              </a:ext>
            </a:extLst>
          </p:cNvPr>
          <p:cNvGrpSpPr/>
          <p:nvPr/>
        </p:nvGrpSpPr>
        <p:grpSpPr>
          <a:xfrm>
            <a:off x="2933860" y="4273043"/>
            <a:ext cx="1149024" cy="502037"/>
            <a:chOff x="5004048" y="1484445"/>
            <a:chExt cx="1149024" cy="502037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1B80B48-C0F5-4940-BFCC-4632FC0EB52C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9DC9BAC-4262-4EF4-A5F8-E16E6FD17745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BFB0C47-1422-4035-831B-99FFAC8A8558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0B6CC82-6584-4D9E-9188-BBA7203C4D7C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014C353-75B8-4D6B-B984-11F65414DC4D}"/>
              </a:ext>
            </a:extLst>
          </p:cNvPr>
          <p:cNvGrpSpPr/>
          <p:nvPr/>
        </p:nvGrpSpPr>
        <p:grpSpPr>
          <a:xfrm>
            <a:off x="245179" y="4270072"/>
            <a:ext cx="1149024" cy="506159"/>
            <a:chOff x="5004048" y="1484784"/>
            <a:chExt cx="1149024" cy="50615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95FFB04-0316-47A9-8285-052AB3395CED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7B19E43-99D4-4CBB-A650-800FD736A7C9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8E0153D-D963-4F02-90A1-06D42300CA77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9A253D7-13B1-4FB5-A84E-974D7B930640}"/>
                </a:ext>
              </a:extLst>
            </p:cNvPr>
            <p:cNvSpPr/>
            <p:nvPr/>
          </p:nvSpPr>
          <p:spPr>
            <a:xfrm>
              <a:off x="5865816" y="14892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41BBA8-E09F-4892-B475-583A18D7BC98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676063" y="4771770"/>
            <a:ext cx="0" cy="313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57190AA-6608-40CE-A749-9B2361574CCF}"/>
              </a:ext>
            </a:extLst>
          </p:cNvPr>
          <p:cNvCxnSpPr>
            <a:cxnSpLocks/>
          </p:cNvCxnSpPr>
          <p:nvPr/>
        </p:nvCxnSpPr>
        <p:spPr>
          <a:xfrm flipV="1">
            <a:off x="1250575" y="4771770"/>
            <a:ext cx="0" cy="313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D85EB00B-C9D7-43D7-9D8B-EC35BCFB5235}"/>
              </a:ext>
            </a:extLst>
          </p:cNvPr>
          <p:cNvSpPr/>
          <p:nvPr/>
        </p:nvSpPr>
        <p:spPr>
          <a:xfrm>
            <a:off x="1661985" y="1843526"/>
            <a:ext cx="1011983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F711154-BBC2-452B-9A63-3861DCCDCD0B}"/>
              </a:ext>
            </a:extLst>
          </p:cNvPr>
          <p:cNvSpPr txBox="1"/>
          <p:nvPr/>
        </p:nvSpPr>
        <p:spPr>
          <a:xfrm>
            <a:off x="190795" y="5231634"/>
            <a:ext cx="4088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돌연변이 확률은 설정할 수 있다</a:t>
            </a:r>
            <a:r>
              <a:rPr lang="en-US" altLang="ko-KR" sz="1100" b="1"/>
              <a:t>. </a:t>
            </a:r>
            <a:r>
              <a:rPr lang="ko-KR" altLang="en-US" sz="1100" b="1"/>
              <a:t>만약 변형이 일어난다면 </a:t>
            </a:r>
            <a:endParaRPr lang="en-US" altLang="ko-KR" sz="1100" b="1"/>
          </a:p>
          <a:p>
            <a:r>
              <a:rPr lang="en-US" altLang="ko-KR" sz="1100" b="1"/>
              <a:t>Gene</a:t>
            </a:r>
            <a:r>
              <a:rPr lang="ko-KR" altLang="en-US" sz="1100" b="1"/>
              <a:t>이 </a:t>
            </a:r>
            <a:r>
              <a:rPr lang="en-US" altLang="ko-KR" sz="1100" b="1"/>
              <a:t>genotype </a:t>
            </a:r>
            <a:r>
              <a:rPr lang="ko-KR" altLang="en-US" sz="1100" b="1"/>
              <a:t>중 두 개가 교환하는 형식으로 </a:t>
            </a:r>
            <a:endParaRPr lang="en-US" altLang="ko-KR" sz="1100" b="1"/>
          </a:p>
          <a:p>
            <a:r>
              <a:rPr lang="ko-KR" altLang="en-US" sz="1100" b="1"/>
              <a:t>변형이 일어나도록 하였다</a:t>
            </a:r>
            <a:r>
              <a:rPr lang="en-US" altLang="ko-KR" sz="1100" b="1"/>
              <a:t>.</a:t>
            </a:r>
            <a:endParaRPr lang="ko-KR" altLang="en-US" sz="110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95C753EF-4204-4CB3-AD42-7BDC3A5D7C73}"/>
              </a:ext>
            </a:extLst>
          </p:cNvPr>
          <p:cNvGrpSpPr/>
          <p:nvPr/>
        </p:nvGrpSpPr>
        <p:grpSpPr>
          <a:xfrm>
            <a:off x="4859256" y="1412776"/>
            <a:ext cx="1149024" cy="502037"/>
            <a:chOff x="5004048" y="1484445"/>
            <a:chExt cx="1149024" cy="502037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32E4F4D-72A6-4C3B-9E06-09FFF4D826D0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586A764-C684-469F-BFC6-6E5E5B78FE3D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36E6F56-4274-45A5-BF9F-79DD75B5AC9B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FF293E0-F7C3-4528-B5D2-22EDFE64C35E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5A5136C-A834-4467-8FA1-066261E632BA}"/>
              </a:ext>
            </a:extLst>
          </p:cNvPr>
          <p:cNvGrpSpPr/>
          <p:nvPr/>
        </p:nvGrpSpPr>
        <p:grpSpPr>
          <a:xfrm>
            <a:off x="6765416" y="2132856"/>
            <a:ext cx="1149024" cy="502037"/>
            <a:chOff x="5004048" y="1484445"/>
            <a:chExt cx="1149024" cy="502037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DE134E7-EEA2-4AAE-A1EA-002328ADAC27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D805E24-245F-4471-A461-65AFCA905F81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5E4EEA1-28AC-4A7E-A120-F3CA44464DA4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9BDAE1A-91B4-45DD-BA92-BAFEF85BDDC7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5C82838-8B1C-4EC2-B990-9638FB7EA42A}"/>
              </a:ext>
            </a:extLst>
          </p:cNvPr>
          <p:cNvGrpSpPr/>
          <p:nvPr/>
        </p:nvGrpSpPr>
        <p:grpSpPr>
          <a:xfrm>
            <a:off x="6765416" y="1409408"/>
            <a:ext cx="1149024" cy="502037"/>
            <a:chOff x="5004048" y="1484445"/>
            <a:chExt cx="1149024" cy="50203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6E5A6A-3F03-4802-8F6D-F50EF4FEA7A8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71AA6C1-8C26-44D5-AED1-B5564C8ABA2B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F3E2EA9-AC7D-4B82-8E6C-A93CD4C3E40F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867B7A8-CC76-4CFE-9825-25AB5C58DD96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BAB440D-735D-4BBE-83FE-B946F399F668}"/>
              </a:ext>
            </a:extLst>
          </p:cNvPr>
          <p:cNvGrpSpPr/>
          <p:nvPr/>
        </p:nvGrpSpPr>
        <p:grpSpPr>
          <a:xfrm>
            <a:off x="4862045" y="2136792"/>
            <a:ext cx="1149024" cy="502037"/>
            <a:chOff x="5004048" y="1484445"/>
            <a:chExt cx="1149024" cy="502037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2FF1BF3-9B00-406B-ABE2-0384AD9665AD}"/>
                </a:ext>
              </a:extLst>
            </p:cNvPr>
            <p:cNvSpPr/>
            <p:nvPr/>
          </p:nvSpPr>
          <p:spPr>
            <a:xfrm>
              <a:off x="5004048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7FC5C3B-BC52-4C30-83F9-108592F030FA}"/>
                </a:ext>
              </a:extLst>
            </p:cNvPr>
            <p:cNvSpPr/>
            <p:nvPr/>
          </p:nvSpPr>
          <p:spPr>
            <a:xfrm>
              <a:off x="5291304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1056E77-DAC3-4EB1-B4AF-B6B0DD303CC2}"/>
                </a:ext>
              </a:extLst>
            </p:cNvPr>
            <p:cNvSpPr/>
            <p:nvPr/>
          </p:nvSpPr>
          <p:spPr>
            <a:xfrm>
              <a:off x="5578560" y="1484784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0A1B069-9DCE-4CB9-AA21-E2AA46E0EAF6}"/>
                </a:ext>
              </a:extLst>
            </p:cNvPr>
            <p:cNvSpPr/>
            <p:nvPr/>
          </p:nvSpPr>
          <p:spPr>
            <a:xfrm>
              <a:off x="5865816" y="1484445"/>
              <a:ext cx="287256" cy="501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60AC059D-6AE4-48B2-B5D6-CF6171DB2B7D}"/>
              </a:ext>
            </a:extLst>
          </p:cNvPr>
          <p:cNvSpPr txBox="1"/>
          <p:nvPr/>
        </p:nvSpPr>
        <p:spPr>
          <a:xfrm>
            <a:off x="5986905" y="1527071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:133.66</a:t>
            </a:r>
            <a:endParaRPr lang="ko-KR" altLang="en-US" sz="1100" b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A33185-E181-45AC-91F7-6735859B45FF}"/>
              </a:ext>
            </a:extLst>
          </p:cNvPr>
          <p:cNvSpPr txBox="1"/>
          <p:nvPr/>
        </p:nvSpPr>
        <p:spPr>
          <a:xfrm>
            <a:off x="5986905" y="2261339"/>
            <a:ext cx="319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:122.392</a:t>
            </a:r>
            <a:endParaRPr lang="ko-KR" altLang="en-US" sz="1100" b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43828D-05C3-41FA-8112-5C5EBA219C47}"/>
              </a:ext>
            </a:extLst>
          </p:cNvPr>
          <p:cNvSpPr txBox="1"/>
          <p:nvPr/>
        </p:nvSpPr>
        <p:spPr>
          <a:xfrm>
            <a:off x="7900396" y="1523135"/>
            <a:ext cx="938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:139.7</a:t>
            </a:r>
            <a:endParaRPr lang="ko-KR" altLang="en-US" sz="1100" b="1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01FE74-2140-4A62-A952-064C8E551BD3}"/>
              </a:ext>
            </a:extLst>
          </p:cNvPr>
          <p:cNvSpPr txBox="1"/>
          <p:nvPr/>
        </p:nvSpPr>
        <p:spPr>
          <a:xfrm>
            <a:off x="7890276" y="2247151"/>
            <a:ext cx="94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:126.59</a:t>
            </a:r>
            <a:endParaRPr lang="ko-KR" altLang="en-US" sz="1100" b="1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A58DDDB-04A0-4479-9EE0-A881E14FDDA5}"/>
              </a:ext>
            </a:extLst>
          </p:cNvPr>
          <p:cNvSpPr txBox="1"/>
          <p:nvPr/>
        </p:nvSpPr>
        <p:spPr>
          <a:xfrm>
            <a:off x="4721301" y="3002339"/>
            <a:ext cx="4088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자식들끼리 </a:t>
            </a:r>
            <a:r>
              <a:rPr lang="en-US" altLang="ko-KR" sz="1100" b="1"/>
              <a:t>fitness </a:t>
            </a:r>
            <a:r>
              <a:rPr lang="ko-KR" altLang="en-US" sz="1100" b="1"/>
              <a:t>값을 계산해보면 위와 같다</a:t>
            </a:r>
            <a:endParaRPr lang="ko-KR" altLang="en-US" sz="11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406FF4-2C0A-4A14-8B33-77DC78F68631}"/>
              </a:ext>
            </a:extLst>
          </p:cNvPr>
          <p:cNvSpPr txBox="1"/>
          <p:nvPr/>
        </p:nvSpPr>
        <p:spPr>
          <a:xfrm>
            <a:off x="4721301" y="3605487"/>
            <a:ext cx="408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프로그램을 사용시 목표 값을 설정하여 목표값을 넘지 못 했을 시에는 거짓이 반환되서 </a:t>
            </a:r>
            <a:r>
              <a:rPr lang="en-US" altLang="ko-KR" sz="1100" b="1"/>
              <a:t>test</a:t>
            </a:r>
            <a:r>
              <a:rPr lang="ko-KR" altLang="en-US" sz="1100" b="1"/>
              <a:t>를 반복적으로 돌릴 수 있다</a:t>
            </a:r>
            <a:r>
              <a:rPr lang="en-US" altLang="ko-KR" sz="1100" b="1"/>
              <a:t>.</a:t>
            </a:r>
          </a:p>
          <a:p>
            <a:r>
              <a:rPr lang="ko-KR" altLang="en-US" sz="1100" b="1"/>
              <a:t>만약 목표값이 </a:t>
            </a:r>
            <a:r>
              <a:rPr lang="en-US" altLang="ko-KR" sz="1100" b="1"/>
              <a:t>125</a:t>
            </a:r>
            <a:r>
              <a:rPr lang="ko-KR" altLang="en-US" sz="1100" b="1"/>
              <a:t>라면 </a:t>
            </a:r>
            <a:r>
              <a:rPr lang="en-US" altLang="ko-KR" sz="1100" b="1"/>
              <a:t>fitness</a:t>
            </a:r>
            <a:r>
              <a:rPr lang="ko-KR" altLang="en-US" sz="1100" b="1"/>
              <a:t>가 큰 </a:t>
            </a:r>
            <a:r>
              <a:rPr lang="en-US" altLang="ko-KR" sz="1100" b="1"/>
              <a:t>[B,D,E,C]</a:t>
            </a:r>
            <a:r>
              <a:rPr lang="ko-KR" altLang="en-US" sz="1100" b="1"/>
              <a:t>가 </a:t>
            </a:r>
            <a:r>
              <a:rPr lang="en-US" altLang="ko-KR" sz="1100" b="1"/>
              <a:t>125</a:t>
            </a:r>
            <a:r>
              <a:rPr lang="ko-KR" altLang="en-US" sz="1100" b="1"/>
              <a:t>보다 크기때문에 거짓이 반환되므로 </a:t>
            </a:r>
            <a:r>
              <a:rPr lang="en-US" altLang="ko-KR" sz="1100" b="1"/>
              <a:t>3</a:t>
            </a:r>
            <a:r>
              <a:rPr lang="ko-KR" altLang="en-US" sz="1100" b="1"/>
              <a:t>번부터 알고리즘을 반복한다</a:t>
            </a:r>
            <a:r>
              <a:rPr lang="en-US" altLang="ko-KR" sz="1100" b="1"/>
              <a:t>.</a:t>
            </a:r>
            <a:endParaRPr lang="ko-KR" altLang="en-US" sz="11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20CE8E-1FF1-43E4-8071-B1E010945832}"/>
              </a:ext>
            </a:extLst>
          </p:cNvPr>
          <p:cNvSpPr txBox="1"/>
          <p:nvPr/>
        </p:nvSpPr>
        <p:spPr>
          <a:xfrm>
            <a:off x="4726445" y="4520275"/>
            <a:ext cx="4088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노드가 늘어난다 해도 </a:t>
            </a:r>
            <a:r>
              <a:rPr lang="en-US" altLang="ko-KR" sz="1100" b="1"/>
              <a:t>GA</a:t>
            </a:r>
            <a:r>
              <a:rPr lang="ko-KR" altLang="en-US" sz="1100" b="1"/>
              <a:t>를 이용한다면 정확한 답은 아니더라도 일정 수준 이하의 최적의 닶을 찾을 수 있을 것이다</a:t>
            </a:r>
            <a:r>
              <a:rPr lang="en-US" altLang="ko-KR" sz="1100" b="1"/>
              <a:t>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9123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4. </a:t>
            </a:r>
            <a:r>
              <a:rPr lang="ko-KR" altLang="en-US" sz="3200" b="1"/>
              <a:t>최적경로 탐색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1520" y="5277139"/>
            <a:ext cx="8456293" cy="1464231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sz="1600">
                <a:solidFill>
                  <a:schemeClr val="tx1"/>
                </a:solidFill>
              </a:rPr>
              <a:t>순회 외판원 문제는 위와 같이 최적경로 탐색 문제와 연결 시킬 수 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순회 외판원 문제에서 판매원이 </a:t>
            </a:r>
            <a:r>
              <a:rPr lang="en-US" altLang="ko-KR" sz="1600">
                <a:solidFill>
                  <a:schemeClr val="tx1"/>
                </a:solidFill>
              </a:rPr>
              <a:t>A</a:t>
            </a:r>
            <a:r>
              <a:rPr lang="ko-KR" altLang="en-US" sz="1600">
                <a:solidFill>
                  <a:schemeClr val="tx1"/>
                </a:solidFill>
              </a:rPr>
              <a:t>점에서 임의 </a:t>
            </a:r>
            <a:r>
              <a:rPr lang="en-US" altLang="ko-KR" sz="1600">
                <a:solidFill>
                  <a:schemeClr val="tx1"/>
                </a:solidFill>
              </a:rPr>
              <a:t>X</a:t>
            </a:r>
            <a:r>
              <a:rPr lang="ko-KR" altLang="en-US" sz="1600">
                <a:solidFill>
                  <a:schemeClr val="tx1"/>
                </a:solidFill>
              </a:rPr>
              <a:t>점까지 걸리는 거리와 최적경로 탐색 문제에서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번 노드에서 </a:t>
            </a:r>
            <a:r>
              <a:rPr lang="en-US" altLang="ko-KR" sz="1600">
                <a:solidFill>
                  <a:schemeClr val="tx1"/>
                </a:solidFill>
              </a:rPr>
              <a:t>X</a:t>
            </a:r>
            <a:r>
              <a:rPr lang="ko-KR" altLang="en-US" sz="1600">
                <a:solidFill>
                  <a:schemeClr val="tx1"/>
                </a:solidFill>
              </a:rPr>
              <a:t>점까지 걸리는 시간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거리를 연결지어서 생각해 볼 수 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앞에서 우리가 일정 수준 이하의 최적의 닶을 찾은 것과 같이 </a:t>
            </a:r>
            <a:r>
              <a:rPr lang="en-US" altLang="ko-KR" sz="1600">
                <a:solidFill>
                  <a:schemeClr val="tx1"/>
                </a:solidFill>
              </a:rPr>
              <a:t>GA</a:t>
            </a:r>
            <a:r>
              <a:rPr lang="ko-KR" altLang="en-US" sz="1600">
                <a:solidFill>
                  <a:schemeClr val="tx1"/>
                </a:solidFill>
              </a:rPr>
              <a:t>를 이용한다면 최적경로 탐색에 있어서도 일정 수준이하의 최적의 거리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혹은 시간을 구할 수 있을 것이다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3B4C6A-3D7E-4D25-8D96-E081E4381601}"/>
              </a:ext>
            </a:extLst>
          </p:cNvPr>
          <p:cNvGrpSpPr/>
          <p:nvPr/>
        </p:nvGrpSpPr>
        <p:grpSpPr>
          <a:xfrm>
            <a:off x="-252536" y="2938147"/>
            <a:ext cx="3238874" cy="1080120"/>
            <a:chOff x="-900608" y="2420888"/>
            <a:chExt cx="3238874" cy="108012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E611AC9-97E8-4974-8C5B-155BF5F2C2AD}"/>
                </a:ext>
              </a:extLst>
            </p:cNvPr>
            <p:cNvCxnSpPr>
              <a:cxnSpLocks/>
            </p:cNvCxnSpPr>
            <p:nvPr/>
          </p:nvCxnSpPr>
          <p:spPr>
            <a:xfrm>
              <a:off x="-900608" y="2420888"/>
              <a:ext cx="2235697" cy="0"/>
            </a:xfrm>
            <a:prstGeom prst="straightConnector1">
              <a:avLst/>
            </a:prstGeom>
            <a:ln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09A5010-B540-4A2A-A424-7DEF85082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9" y="3501008"/>
              <a:ext cx="2235697" cy="0"/>
            </a:xfrm>
            <a:prstGeom prst="straightConnector1">
              <a:avLst/>
            </a:prstGeom>
            <a:ln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25C57F5-5040-4E24-BF5D-8FA47F9F6909}"/>
              </a:ext>
            </a:extLst>
          </p:cNvPr>
          <p:cNvSpPr/>
          <p:nvPr/>
        </p:nvSpPr>
        <p:spPr>
          <a:xfrm>
            <a:off x="1086065" y="375678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9C0F6F-DE06-4EB7-8AB3-AB8B426954D1}"/>
              </a:ext>
            </a:extLst>
          </p:cNvPr>
          <p:cNvSpPr/>
          <p:nvPr/>
        </p:nvSpPr>
        <p:spPr>
          <a:xfrm>
            <a:off x="1396956" y="356992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8119F3-26CD-4A60-A793-2D26A8981586}"/>
              </a:ext>
            </a:extLst>
          </p:cNvPr>
          <p:cNvSpPr/>
          <p:nvPr/>
        </p:nvSpPr>
        <p:spPr>
          <a:xfrm>
            <a:off x="1955231" y="355017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79999D-1B68-4450-9D19-D3005326AA24}"/>
              </a:ext>
            </a:extLst>
          </p:cNvPr>
          <p:cNvSpPr/>
          <p:nvPr/>
        </p:nvSpPr>
        <p:spPr>
          <a:xfrm>
            <a:off x="1374096" y="291494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75B3E2-1910-43C4-8E36-BFA46537F9E1}"/>
              </a:ext>
            </a:extLst>
          </p:cNvPr>
          <p:cNvSpPr/>
          <p:nvPr/>
        </p:nvSpPr>
        <p:spPr>
          <a:xfrm>
            <a:off x="2940619" y="191455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F5D36-FB69-40B8-93F8-FFB944152718}"/>
              </a:ext>
            </a:extLst>
          </p:cNvPr>
          <p:cNvSpPr txBox="1"/>
          <p:nvPr/>
        </p:nvSpPr>
        <p:spPr>
          <a:xfrm>
            <a:off x="1132068" y="2597081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A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43574-1286-4C6C-8F79-93563B75EFE8}"/>
              </a:ext>
            </a:extLst>
          </p:cNvPr>
          <p:cNvSpPr txBox="1"/>
          <p:nvPr/>
        </p:nvSpPr>
        <p:spPr>
          <a:xfrm>
            <a:off x="822451" y="3457989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F29C4-2331-459C-935A-1A1BA646B800}"/>
              </a:ext>
            </a:extLst>
          </p:cNvPr>
          <p:cNvSpPr txBox="1"/>
          <p:nvPr/>
        </p:nvSpPr>
        <p:spPr>
          <a:xfrm>
            <a:off x="2580581" y="1736889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76D5A-15BB-4FB2-ADFF-DA9B9C9265BC}"/>
              </a:ext>
            </a:extLst>
          </p:cNvPr>
          <p:cNvSpPr txBox="1"/>
          <p:nvPr/>
        </p:nvSpPr>
        <p:spPr>
          <a:xfrm>
            <a:off x="1698135" y="3208380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D3431-22D2-4B9F-AA57-A6EA986CFAA7}"/>
              </a:ext>
            </a:extLst>
          </p:cNvPr>
          <p:cNvSpPr txBox="1"/>
          <p:nvPr/>
        </p:nvSpPr>
        <p:spPr>
          <a:xfrm>
            <a:off x="1282446" y="3610985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D86FB5-6250-45A6-975A-D5D698F3AB91}"/>
              </a:ext>
            </a:extLst>
          </p:cNvPr>
          <p:cNvSpPr/>
          <p:nvPr/>
        </p:nvSpPr>
        <p:spPr>
          <a:xfrm>
            <a:off x="612000" y="1080000"/>
            <a:ext cx="7413695" cy="41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888161-0230-46D3-BBC4-19C6E6306FE5}"/>
              </a:ext>
            </a:extLst>
          </p:cNvPr>
          <p:cNvCxnSpPr>
            <a:endCxn id="24" idx="4"/>
          </p:cNvCxnSpPr>
          <p:nvPr/>
        </p:nvCxnSpPr>
        <p:spPr>
          <a:xfrm flipV="1">
            <a:off x="1118305" y="3615639"/>
            <a:ext cx="301511" cy="1734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54C2E3-A954-4466-80EB-F14947DF6536}"/>
              </a:ext>
            </a:extLst>
          </p:cNvPr>
          <p:cNvCxnSpPr>
            <a:stCxn id="24" idx="4"/>
            <a:endCxn id="25" idx="4"/>
          </p:cNvCxnSpPr>
          <p:nvPr/>
        </p:nvCxnSpPr>
        <p:spPr>
          <a:xfrm flipV="1">
            <a:off x="1419816" y="3595893"/>
            <a:ext cx="558275" cy="197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04F53-281A-4817-B7F2-E7F990C6C1F6}"/>
              </a:ext>
            </a:extLst>
          </p:cNvPr>
          <p:cNvCxnSpPr>
            <a:cxnSpLocks/>
          </p:cNvCxnSpPr>
          <p:nvPr/>
        </p:nvCxnSpPr>
        <p:spPr>
          <a:xfrm flipH="1">
            <a:off x="1126708" y="2937808"/>
            <a:ext cx="293108" cy="8646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1CE2EF-0560-4A1E-ADC1-BFF4CD6DD0E5}"/>
              </a:ext>
            </a:extLst>
          </p:cNvPr>
          <p:cNvCxnSpPr>
            <a:cxnSpLocks/>
            <a:stCxn id="26" idx="5"/>
          </p:cNvCxnSpPr>
          <p:nvPr/>
        </p:nvCxnSpPr>
        <p:spPr>
          <a:xfrm flipV="1">
            <a:off x="1413120" y="1937419"/>
            <a:ext cx="1549232" cy="10165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13E8465-F433-4B41-B363-44A2B8E03ECB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flipH="1">
            <a:off x="2000950" y="1937418"/>
            <a:ext cx="939669" cy="16356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48606360-7DFB-44DB-850E-810C1BE4B779}"/>
              </a:ext>
            </a:extLst>
          </p:cNvPr>
          <p:cNvSpPr/>
          <p:nvPr/>
        </p:nvSpPr>
        <p:spPr>
          <a:xfrm>
            <a:off x="3275856" y="2781747"/>
            <a:ext cx="1872208" cy="768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D604CB-B276-4BA9-B1FF-FDBA3ECC97C1}"/>
              </a:ext>
            </a:extLst>
          </p:cNvPr>
          <p:cNvCxnSpPr/>
          <p:nvPr/>
        </p:nvCxnSpPr>
        <p:spPr>
          <a:xfrm flipV="1">
            <a:off x="5472865" y="3612525"/>
            <a:ext cx="301511" cy="1734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C8032F8-15B0-4284-A52B-E581A45C981E}"/>
              </a:ext>
            </a:extLst>
          </p:cNvPr>
          <p:cNvCxnSpPr/>
          <p:nvPr/>
        </p:nvCxnSpPr>
        <p:spPr>
          <a:xfrm flipV="1">
            <a:off x="5774376" y="3592779"/>
            <a:ext cx="558275" cy="197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9213249-C3EF-4A20-8BD2-7F1B230F0682}"/>
              </a:ext>
            </a:extLst>
          </p:cNvPr>
          <p:cNvCxnSpPr>
            <a:cxnSpLocks/>
          </p:cNvCxnSpPr>
          <p:nvPr/>
        </p:nvCxnSpPr>
        <p:spPr>
          <a:xfrm flipH="1">
            <a:off x="5481268" y="2934694"/>
            <a:ext cx="293108" cy="8646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124A4C-EE50-4246-A3E6-FA9F6540CA88}"/>
              </a:ext>
            </a:extLst>
          </p:cNvPr>
          <p:cNvCxnSpPr>
            <a:cxnSpLocks/>
          </p:cNvCxnSpPr>
          <p:nvPr/>
        </p:nvCxnSpPr>
        <p:spPr>
          <a:xfrm flipV="1">
            <a:off x="5767680" y="1934305"/>
            <a:ext cx="1549232" cy="10165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D901B9-AC19-420E-BABC-6869FF23AB58}"/>
              </a:ext>
            </a:extLst>
          </p:cNvPr>
          <p:cNvCxnSpPr/>
          <p:nvPr/>
        </p:nvCxnSpPr>
        <p:spPr>
          <a:xfrm flipH="1">
            <a:off x="6355510" y="1934304"/>
            <a:ext cx="939669" cy="16356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06587E3-C24F-4BF7-A71C-8041B10071B1}"/>
              </a:ext>
            </a:extLst>
          </p:cNvPr>
          <p:cNvSpPr/>
          <p:nvPr/>
        </p:nvSpPr>
        <p:spPr>
          <a:xfrm>
            <a:off x="5454207" y="376618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2487F3-1FA2-40A0-922C-75E36E7FDDFB}"/>
              </a:ext>
            </a:extLst>
          </p:cNvPr>
          <p:cNvSpPr/>
          <p:nvPr/>
        </p:nvSpPr>
        <p:spPr>
          <a:xfrm>
            <a:off x="5737060" y="361332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7DAFC61-251F-4103-9A57-610D0990B588}"/>
              </a:ext>
            </a:extLst>
          </p:cNvPr>
          <p:cNvSpPr/>
          <p:nvPr/>
        </p:nvSpPr>
        <p:spPr>
          <a:xfrm>
            <a:off x="5721618" y="294774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12130F-F01B-48B6-886F-140F703AF7C0}"/>
              </a:ext>
            </a:extLst>
          </p:cNvPr>
          <p:cNvSpPr/>
          <p:nvPr/>
        </p:nvSpPr>
        <p:spPr>
          <a:xfrm>
            <a:off x="6323623" y="358812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8E43C3E-AA0F-4777-A565-503A2AC3E270}"/>
              </a:ext>
            </a:extLst>
          </p:cNvPr>
          <p:cNvSpPr/>
          <p:nvPr/>
        </p:nvSpPr>
        <p:spPr>
          <a:xfrm>
            <a:off x="7254414" y="194122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3CC595-40CD-489E-89B2-5B343DFA52BA}"/>
              </a:ext>
            </a:extLst>
          </p:cNvPr>
          <p:cNvSpPr txBox="1"/>
          <p:nvPr/>
        </p:nvSpPr>
        <p:spPr>
          <a:xfrm>
            <a:off x="6953278" y="1673905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D44B81-9F4C-4F29-966C-D04EC748D2E4}"/>
              </a:ext>
            </a:extLst>
          </p:cNvPr>
          <p:cNvSpPr txBox="1"/>
          <p:nvPr/>
        </p:nvSpPr>
        <p:spPr>
          <a:xfrm>
            <a:off x="5438934" y="2642799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1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0998D0-021C-47AD-BDF7-954240189B61}"/>
              </a:ext>
            </a:extLst>
          </p:cNvPr>
          <p:cNvSpPr txBox="1"/>
          <p:nvPr/>
        </p:nvSpPr>
        <p:spPr>
          <a:xfrm>
            <a:off x="6129772" y="3264512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B78AAD-12F9-4344-A617-995B04E06FBE}"/>
              </a:ext>
            </a:extLst>
          </p:cNvPr>
          <p:cNvSpPr txBox="1"/>
          <p:nvPr/>
        </p:nvSpPr>
        <p:spPr>
          <a:xfrm>
            <a:off x="5653111" y="3655742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15AED2-7E87-4D5D-B1A2-600ECB13D87D}"/>
              </a:ext>
            </a:extLst>
          </p:cNvPr>
          <p:cNvSpPr txBox="1"/>
          <p:nvPr/>
        </p:nvSpPr>
        <p:spPr>
          <a:xfrm>
            <a:off x="5226371" y="3772656"/>
            <a:ext cx="3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442371-42DB-4A8B-B57F-0843387B2542}"/>
              </a:ext>
            </a:extLst>
          </p:cNvPr>
          <p:cNvSpPr txBox="1"/>
          <p:nvPr/>
        </p:nvSpPr>
        <p:spPr>
          <a:xfrm>
            <a:off x="964152" y="4141081"/>
            <a:ext cx="38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순회 외판원 문제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6E0DFE-D1EF-4C85-8D5F-0B7A4515731F}"/>
              </a:ext>
            </a:extLst>
          </p:cNvPr>
          <p:cNvSpPr txBox="1"/>
          <p:nvPr/>
        </p:nvSpPr>
        <p:spPr>
          <a:xfrm>
            <a:off x="5406390" y="4141081"/>
            <a:ext cx="3198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√ 최적경로 탐색 문제</a:t>
            </a:r>
          </a:p>
        </p:txBody>
      </p:sp>
    </p:spTree>
    <p:extLst>
      <p:ext uri="{BB962C8B-B14F-4D97-AF65-F5344CB8AC3E}">
        <p14:creationId xmlns:p14="http://schemas.microsoft.com/office/powerpoint/2010/main" val="7816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1097449"/>
            <a:ext cx="8352928" cy="23042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90328" y="1113609"/>
            <a:ext cx="6946168" cy="549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07504" y="1097450"/>
            <a:ext cx="2268760" cy="2304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5. Discussion</a:t>
            </a:r>
            <a:endParaRPr lang="ko-KR" altLang="en-US" sz="3200" b="1"/>
          </a:p>
        </p:txBody>
      </p:sp>
      <p:sp>
        <p:nvSpPr>
          <p:cNvPr id="2" name="타원 1"/>
          <p:cNvSpPr/>
          <p:nvPr/>
        </p:nvSpPr>
        <p:spPr>
          <a:xfrm>
            <a:off x="107504" y="1097449"/>
            <a:ext cx="2268760" cy="230425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83768" y="1114035"/>
            <a:ext cx="6336704" cy="2052406"/>
            <a:chOff x="2483768" y="1247679"/>
            <a:chExt cx="6336704" cy="2052406"/>
          </a:xfrm>
        </p:grpSpPr>
        <p:sp>
          <p:nvSpPr>
            <p:cNvPr id="3" name="TextBox 2"/>
            <p:cNvSpPr txBox="1"/>
            <p:nvPr/>
          </p:nvSpPr>
          <p:spPr>
            <a:xfrm>
              <a:off x="2915816" y="1268760"/>
              <a:ext cx="59046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강의 시간에 유전 알고리즘에 대해서 들었을 때는 무작위성</a:t>
              </a:r>
              <a:r>
                <a:rPr lang="en-US" altLang="ko-KR" b="1"/>
                <a:t>, </a:t>
              </a:r>
              <a:r>
                <a:rPr lang="ko-KR" altLang="en-US" b="1"/>
                <a:t>우연에 의한 자연법칙 중 하나로 생각했었다</a:t>
              </a:r>
              <a:r>
                <a:rPr lang="en-US" altLang="ko-KR" b="1"/>
                <a:t>. </a:t>
              </a:r>
            </a:p>
            <a:p>
              <a:r>
                <a:rPr lang="ko-KR" altLang="en-US" b="1"/>
                <a:t>그러나 응용사례에 대해 알아보고 강의를 반복 수강한 후 정보를 대입해서 최적화할 수 있는 유용한 알고리즘 중 하나라는 것을 깨달았다</a:t>
              </a:r>
              <a:r>
                <a:rPr lang="en-US" altLang="ko-KR" b="1"/>
                <a:t>. </a:t>
              </a:r>
              <a:r>
                <a:rPr lang="ko-KR" altLang="en-US" b="1"/>
                <a:t>자신이 어떻게 설정함에 따라서 유전 알고리즘은 반복적으로 어떠한 적합한 값을 찾는데 매우 좋은 방안이 될 수 있을 것이다</a:t>
              </a:r>
              <a:r>
                <a:rPr lang="en-US" altLang="ko-KR" b="1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●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83768" y="3261405"/>
            <a:ext cx="6336704" cy="1220777"/>
            <a:chOff x="2483768" y="1908808"/>
            <a:chExt cx="6336704" cy="4133923"/>
          </a:xfrm>
        </p:grpSpPr>
        <p:sp>
          <p:nvSpPr>
            <p:cNvPr id="13" name="TextBox 12"/>
            <p:cNvSpPr txBox="1"/>
            <p:nvPr/>
          </p:nvSpPr>
          <p:spPr>
            <a:xfrm>
              <a:off x="2915816" y="1978051"/>
              <a:ext cx="5904656" cy="406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처음에는 코딩을 통해서 유전 알고리즘을 가시적으로 </a:t>
              </a:r>
              <a:endParaRPr lang="en-US" altLang="ko-KR" b="1"/>
            </a:p>
            <a:p>
              <a:r>
                <a:rPr lang="ko-KR" altLang="en-US" b="1"/>
                <a:t>보여주고 싶었으나</a:t>
              </a:r>
              <a:r>
                <a:rPr lang="en-US" altLang="ko-KR" b="1"/>
                <a:t>, </a:t>
              </a:r>
              <a:r>
                <a:rPr lang="ko-KR" altLang="en-US" b="1"/>
                <a:t>객체들을 연결하는데서 문과의 한계로 어려움을 격었다</a:t>
              </a:r>
              <a:r>
                <a:rPr lang="en-US" altLang="ko-KR" b="1"/>
                <a:t>. </a:t>
              </a:r>
              <a:r>
                <a:rPr lang="ko-KR" altLang="en-US" b="1"/>
                <a:t>시간이 많이 있었음에도 코딩을 못한게 개인적으로 많이 아쉽게 느껴졌다</a:t>
              </a:r>
              <a:r>
                <a:rPr lang="en-US" altLang="ko-KR" b="1"/>
                <a:t>. 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1908808"/>
              <a:ext cx="43204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●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917C83-3078-4BC6-A547-4FD03B92F5EF}"/>
              </a:ext>
            </a:extLst>
          </p:cNvPr>
          <p:cNvGrpSpPr/>
          <p:nvPr/>
        </p:nvGrpSpPr>
        <p:grpSpPr>
          <a:xfrm>
            <a:off x="2483768" y="4569355"/>
            <a:ext cx="6336704" cy="1220777"/>
            <a:chOff x="2483768" y="1908808"/>
            <a:chExt cx="6336704" cy="41339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C2C81-D362-4CD3-82B9-4498647D8F5A}"/>
                </a:ext>
              </a:extLst>
            </p:cNvPr>
            <p:cNvSpPr txBox="1"/>
            <p:nvPr/>
          </p:nvSpPr>
          <p:spPr>
            <a:xfrm>
              <a:off x="2915816" y="1978051"/>
              <a:ext cx="5904656" cy="406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응용 사례는 인터넷 검색으로 회지에 실린 논문 형식의 글을 참조했다</a:t>
              </a:r>
              <a:r>
                <a:rPr lang="en-US" altLang="ko-KR" b="1"/>
                <a:t>. </a:t>
              </a:r>
              <a:r>
                <a:rPr lang="ko-KR" altLang="en-US" b="1"/>
                <a:t>응용사례로 방향을 바꿨을 때 부터 최적화에 관한 사례를 조사하려 했었고</a:t>
              </a:r>
              <a:r>
                <a:rPr lang="en-US" altLang="ko-KR" b="1"/>
                <a:t>, </a:t>
              </a:r>
              <a:r>
                <a:rPr lang="ko-KR" altLang="en-US" b="1"/>
                <a:t>약간 깊이 있지만 매우 도움되는 자료였다고 생각한다</a:t>
              </a:r>
              <a:r>
                <a:rPr lang="en-US" altLang="ko-KR" b="1"/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94775D-F8A5-4F27-8868-F842C2E31EFB}"/>
                </a:ext>
              </a:extLst>
            </p:cNvPr>
            <p:cNvSpPr txBox="1"/>
            <p:nvPr/>
          </p:nvSpPr>
          <p:spPr>
            <a:xfrm>
              <a:off x="2483768" y="1908808"/>
              <a:ext cx="43204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●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3E7DB8-23AF-48BE-A772-D72301BE946C}"/>
              </a:ext>
            </a:extLst>
          </p:cNvPr>
          <p:cNvGrpSpPr/>
          <p:nvPr/>
        </p:nvGrpSpPr>
        <p:grpSpPr>
          <a:xfrm>
            <a:off x="2483768" y="5743965"/>
            <a:ext cx="6303167" cy="369332"/>
            <a:chOff x="2483768" y="1908808"/>
            <a:chExt cx="6303167" cy="12506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C63907-7D75-4747-A251-A682D4C483DD}"/>
                </a:ext>
              </a:extLst>
            </p:cNvPr>
            <p:cNvSpPr txBox="1"/>
            <p:nvPr/>
          </p:nvSpPr>
          <p:spPr>
            <a:xfrm>
              <a:off x="2882279" y="1934480"/>
              <a:ext cx="5904656" cy="93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[</a:t>
              </a:r>
              <a:r>
                <a:rPr lang="ko-KR" altLang="en-US" sz="1200" b="1"/>
                <a:t>유전알고리즘을 이용한 로봇의 최적경로 탐색 연구</a:t>
              </a:r>
              <a:r>
                <a:rPr lang="en-US" altLang="ko-KR" sz="1200" b="1"/>
                <a:t>,</a:t>
              </a:r>
              <a:r>
                <a:rPr lang="ko-KR" altLang="en-US" sz="1200" b="1"/>
                <a:t>이석원</a:t>
              </a:r>
              <a:r>
                <a:rPr lang="en-US" altLang="ko-KR" sz="1200" b="1"/>
                <a:t>,2018.12]</a:t>
              </a:r>
              <a:endParaRPr lang="ko-KR" altLang="en-US" sz="12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1D31D-CE1D-4216-918F-A1FECB050E83}"/>
                </a:ext>
              </a:extLst>
            </p:cNvPr>
            <p:cNvSpPr txBox="1"/>
            <p:nvPr/>
          </p:nvSpPr>
          <p:spPr>
            <a:xfrm>
              <a:off x="2483768" y="1908808"/>
              <a:ext cx="432048" cy="125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42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819</Words>
  <Application>Microsoft Office PowerPoint</Application>
  <PresentationFormat>화면 슬라이드 쇼(4:3)</PresentationFormat>
  <Paragraphs>193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박한솔(경영전공(학부))</cp:lastModifiedBy>
  <cp:revision>101</cp:revision>
  <dcterms:created xsi:type="dcterms:W3CDTF">2019-04-01T04:07:14Z</dcterms:created>
  <dcterms:modified xsi:type="dcterms:W3CDTF">2019-06-11T14:45:37Z</dcterms:modified>
</cp:coreProperties>
</file>