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  <p:sldMasterId id="2147483671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7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2A"/>
    <a:srgbClr val="343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21C3C-9B73-49EE-8236-9FC526851B03}" v="60" dt="2019-10-18T10:29:14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f0b1a64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3f0b1a64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f0b1a649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63f0b1a649_2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37" name="Google Shape;137;g63f0b1a649_2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f0b1a649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63f0b1a649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46" name="Google Shape;146;g63f0b1a649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0b1a64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3f0b1a64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57" name="Google Shape;157;g63f0b1a64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f0b1a64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63f0b1a649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Criterion을 바꾸니 트리 모양이 달라짐</a:t>
            </a:r>
            <a:endParaRPr/>
          </a:p>
        </p:txBody>
      </p:sp>
      <p:sp>
        <p:nvSpPr>
          <p:cNvPr id="167" name="Google Shape;167;g63f0b1a649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f0b1a649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63f0b1a649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63f0b1a649_2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f0b1a649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63f0b1a649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63f0b1a649_2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38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0b1a649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63f0b1a649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63f0b1a649_2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f0b1a649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63f0b1a649_2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63f0b1a649_2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28650" y="157757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DS 06</a:t>
            </a:r>
            <a:r>
              <a:rPr lang="ko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주차 수업 팀과제</a:t>
            </a:r>
            <a:endParaRPr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971337" y="2852399"/>
            <a:ext cx="1196890" cy="226783"/>
          </a:xfrm>
          <a:prstGeom prst="roundRect">
            <a:avLst>
              <a:gd name="adj" fmla="val 16667"/>
            </a:avLst>
          </a:prstGeom>
          <a:solidFill>
            <a:srgbClr val="FF7D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058531" y="2838832"/>
            <a:ext cx="10269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팀 AOA</a:t>
            </a:r>
            <a:endParaRPr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427110" y="2571751"/>
            <a:ext cx="42897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자유주제</a:t>
            </a:r>
            <a:endParaRPr sz="1200" b="0" i="0" u="none" strike="noStrike" cap="none">
              <a:solidFill>
                <a:schemeClr val="l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370459" y="4494194"/>
            <a:ext cx="27735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경영학과 2014109050 박한솔</a:t>
            </a:r>
            <a:endParaRPr sz="1200" b="0" i="0" u="none" strike="noStrike" cap="none">
              <a:solidFill>
                <a:schemeClr val="l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경영학과 2015126062 신지수</a:t>
            </a:r>
            <a:endParaRPr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서 론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00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A1D2CE-D7C8-41D7-8E1A-C43A08D7AB07}"/>
              </a:ext>
            </a:extLst>
          </p:cNvPr>
          <p:cNvSpPr/>
          <p:nvPr/>
        </p:nvSpPr>
        <p:spPr>
          <a:xfrm>
            <a:off x="1316182" y="2094696"/>
            <a:ext cx="6511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모델을 생성할 때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학습데이터 셋의 비율과 테스트 데이터 셋의 비율에 각각 오분류 비용을 곱해서 모델 생성 시 오분류 비용을 반영하는 모델을 만들었다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fontAlgn="base"/>
            <a:br>
              <a:rPr lang="ko-KR" altLang="en-US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교차검증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(k-cross validation)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이용하여 모델의 정확도를 높여 보았다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3431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55350" y="495274"/>
            <a:ext cx="56335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오분류 비용 측정 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01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71511" y="3727459"/>
            <a:ext cx="7024687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German credt dataset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의 오분류 비용을 측정하기 위해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표를 작성해 보았다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정분류를 오분류로 착각하는 것을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cost 1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로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,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오분류를 정분류로 착각하는 비용은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cost 5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로 측정하였다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학습 모델의 정분류 오분류의 비율을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cost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와 곱한 값을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result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로 정하고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cost model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을 작성해 보았다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.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919506B-329D-46DD-B279-E0FDD5A26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46603"/>
              </p:ext>
            </p:extLst>
          </p:nvPr>
        </p:nvGraphicFramePr>
        <p:xfrm>
          <a:off x="671512" y="1299479"/>
          <a:ext cx="7024688" cy="2194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6172">
                  <a:extLst>
                    <a:ext uri="{9D8B030D-6E8A-4147-A177-3AD203B41FA5}">
                      <a16:colId xmlns:a16="http://schemas.microsoft.com/office/drawing/2014/main" val="129362727"/>
                    </a:ext>
                  </a:extLst>
                </a:gridCol>
                <a:gridCol w="1756172">
                  <a:extLst>
                    <a:ext uri="{9D8B030D-6E8A-4147-A177-3AD203B41FA5}">
                      <a16:colId xmlns:a16="http://schemas.microsoft.com/office/drawing/2014/main" val="1422318487"/>
                    </a:ext>
                  </a:extLst>
                </a:gridCol>
                <a:gridCol w="1756172">
                  <a:extLst>
                    <a:ext uri="{9D8B030D-6E8A-4147-A177-3AD203B41FA5}">
                      <a16:colId xmlns:a16="http://schemas.microsoft.com/office/drawing/2014/main" val="1466741570"/>
                    </a:ext>
                  </a:extLst>
                </a:gridCol>
                <a:gridCol w="1756172">
                  <a:extLst>
                    <a:ext uri="{9D8B030D-6E8A-4147-A177-3AD203B41FA5}">
                      <a16:colId xmlns:a16="http://schemas.microsoft.com/office/drawing/2014/main" val="2025898476"/>
                    </a:ext>
                  </a:extLst>
                </a:gridCol>
              </a:tblGrid>
              <a:tr h="731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case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Cost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Ratio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result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173566"/>
                  </a:ext>
                </a:extLst>
              </a:tr>
              <a:tr h="731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→</a:t>
                      </a:r>
                      <a:r>
                        <a:rPr lang="ko-KR" altLang="en-US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오분류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70%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70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36908"/>
                  </a:ext>
                </a:extLst>
              </a:tr>
              <a:tr h="731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오분류</a:t>
                      </a:r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→</a:t>
                      </a:r>
                      <a:r>
                        <a:rPr lang="ko-KR" altLang="en-US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정분류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30%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150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7607" marR="7607" marT="760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67722"/>
                  </a:ext>
                </a:extLst>
              </a:tr>
            </a:tbl>
          </a:graphicData>
        </a:graphic>
      </p:graphicFrame>
      <p:sp>
        <p:nvSpPr>
          <p:cNvPr id="11" name="Google Shape;159;p28">
            <a:extLst>
              <a:ext uri="{FF2B5EF4-FFF2-40B4-BE49-F238E27FC236}">
                <a16:creationId xmlns:a16="http://schemas.microsoft.com/office/drawing/2014/main" id="{74B0911D-258B-4EFF-A71A-E86BF760F1CE}"/>
              </a:ext>
            </a:extLst>
          </p:cNvPr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냉장고이(가) 표시된 사진&#10;&#10;자동 생성된 설명">
            <a:extLst>
              <a:ext uri="{FF2B5EF4-FFF2-40B4-BE49-F238E27FC236}">
                <a16:creationId xmlns:a16="http://schemas.microsoft.com/office/drawing/2014/main" id="{433F2AFC-338C-41CA-B2BF-DE9C5D43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38" y="1222475"/>
            <a:ext cx="6671811" cy="2698550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159" name="Google Shape;159;p28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255350" y="495274"/>
            <a:ext cx="5633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오분류 비용 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55351" y="129650"/>
            <a:ext cx="1242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2400">
                <a:solidFill>
                  <a:srgbClr val="D8D8D8"/>
                </a:solidFill>
              </a:rPr>
              <a:t>2</a:t>
            </a:r>
            <a:endParaRPr sz="24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35744" y="4011074"/>
            <a:ext cx="6558600" cy="67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Result 1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은 원래 의사결정나무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-error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Result2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는 오분류 비용을 고려한 프로세스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-cost model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0" y="0"/>
            <a:ext cx="255300" cy="93390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55350" y="495274"/>
            <a:ext cx="5633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cost model vs error model 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55351" y="129650"/>
            <a:ext cx="1242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2E0A693-1898-4AB9-9EDB-35724C15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13" y="1429148"/>
            <a:ext cx="7115974" cy="933900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166377-6A23-43DA-B4DF-273EBE27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13" y="2929301"/>
            <a:ext cx="7115974" cy="933900"/>
          </a:xfrm>
          <a:prstGeom prst="rect">
            <a:avLst/>
          </a:prstGeom>
          <a:ln w="31750">
            <a:solidFill>
              <a:srgbClr val="FF7D2A"/>
            </a:solidFill>
          </a:ln>
        </p:spPr>
      </p:pic>
      <p:sp>
        <p:nvSpPr>
          <p:cNvPr id="8" name="Google Shape;153;p27">
            <a:extLst>
              <a:ext uri="{FF2B5EF4-FFF2-40B4-BE49-F238E27FC236}">
                <a16:creationId xmlns:a16="http://schemas.microsoft.com/office/drawing/2014/main" id="{571E4C2A-E349-4E24-AFF0-42F24E0AF45C}"/>
              </a:ext>
            </a:extLst>
          </p:cNvPr>
          <p:cNvSpPr txBox="1"/>
          <p:nvPr/>
        </p:nvSpPr>
        <p:spPr>
          <a:xfrm>
            <a:off x="1014013" y="2453077"/>
            <a:ext cx="7115974" cy="38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&lt;Error model: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오분류를 정분류로 착각하는 경우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= 55/300&gt;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  <p:sp>
        <p:nvSpPr>
          <p:cNvPr id="9" name="Google Shape;153;p27">
            <a:extLst>
              <a:ext uri="{FF2B5EF4-FFF2-40B4-BE49-F238E27FC236}">
                <a16:creationId xmlns:a16="http://schemas.microsoft.com/office/drawing/2014/main" id="{4A178405-5137-4E8C-8AD8-BFAF3480A728}"/>
              </a:ext>
            </a:extLst>
          </p:cNvPr>
          <p:cNvSpPr txBox="1"/>
          <p:nvPr/>
        </p:nvSpPr>
        <p:spPr>
          <a:xfrm>
            <a:off x="1014013" y="3953230"/>
            <a:ext cx="7115974" cy="38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&lt;Cost model: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오분류를 정분류로 착각하는 경우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= 1/70&gt;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algun Gothic"/>
              </a:rPr>
              <a:t> </a:t>
            </a:r>
            <a:endParaRPr sz="12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algun Gothic"/>
            </a:endParaRPr>
          </a:p>
        </p:txBody>
      </p:sp>
      <p:sp>
        <p:nvSpPr>
          <p:cNvPr id="10" name="Google Shape;211;p33">
            <a:extLst>
              <a:ext uri="{FF2B5EF4-FFF2-40B4-BE49-F238E27FC236}">
                <a16:creationId xmlns:a16="http://schemas.microsoft.com/office/drawing/2014/main" id="{AF079109-D89E-40DE-805B-B4ADC2093AB0}"/>
              </a:ext>
            </a:extLst>
          </p:cNvPr>
          <p:cNvSpPr txBox="1"/>
          <p:nvPr/>
        </p:nvSpPr>
        <p:spPr>
          <a:xfrm>
            <a:off x="790745" y="4429454"/>
            <a:ext cx="7562509" cy="23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Cost model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기존 모델에 비해 정확도는 떨어지지만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비용을 준만큼 오분류를 정분류로 착각하는 경우는 현저히 낮아졌다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sz="1200" b="0" i="0" u="none" strike="noStrike" cap="none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255350" y="495275"/>
            <a:ext cx="7588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K-Cross Validation</a:t>
            </a: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목적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04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pic>
        <p:nvPicPr>
          <p:cNvPr id="2050" name="Picture 2" descr="cross validation에 대한 이미지 검색결과">
            <a:extLst>
              <a:ext uri="{FF2B5EF4-FFF2-40B4-BE49-F238E27FC236}">
                <a16:creationId xmlns:a16="http://schemas.microsoft.com/office/drawing/2014/main" id="{B1EA441D-AC69-4B0E-B948-EF1BF692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8" y="1222475"/>
            <a:ext cx="6671811" cy="2725646"/>
          </a:xfrm>
          <a:prstGeom prst="rect">
            <a:avLst/>
          </a:prstGeom>
          <a:noFill/>
          <a:ln w="31750">
            <a:solidFill>
              <a:srgbClr val="FF7D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7D9438-7EF3-4FCA-AA85-ED91CC68ECBB}"/>
              </a:ext>
            </a:extLst>
          </p:cNvPr>
          <p:cNvSpPr/>
          <p:nvPr/>
        </p:nvSpPr>
        <p:spPr>
          <a:xfrm>
            <a:off x="1171738" y="4233033"/>
            <a:ext cx="7279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 모델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생성 알고리즘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셋을 일반화 하여 성능을 측정하고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2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사용할 수 있는 데이터 양이 적을 경우에 한정된 데이터셋을 여러번 이용할 수 있게 한다</a:t>
            </a:r>
            <a:r>
              <a:rPr lang="en-US" altLang="ko-KR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1562786"/>
            <a:ext cx="7800974" cy="2178059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sp>
        <p:nvSpPr>
          <p:cNvPr id="187" name="Google Shape;187;p31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255350" y="495275"/>
            <a:ext cx="7588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K-Cross Validation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Process</a:t>
            </a:r>
            <a:endParaRPr sz="1100" b="0" i="0" u="none" strike="noStrike" cap="none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5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769727" y="3865756"/>
            <a:ext cx="5781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Cross Validation operator를 활용하여 모델의 정확도를 높이는 프로세스를 구현해보았다</a:t>
            </a:r>
            <a:r>
              <a:rPr lang="en-US" alt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sz="1200" b="0" i="0" u="none" strike="noStrike" cap="none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5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1562787"/>
            <a:ext cx="7800974" cy="1623878"/>
          </a:xfrm>
          <a:prstGeom prst="rect">
            <a:avLst/>
          </a:prstGeom>
          <a:noFill/>
          <a:ln w="31750">
            <a:solidFill>
              <a:srgbClr val="FF7D2A"/>
            </a:solidFill>
          </a:ln>
        </p:spPr>
      </p:pic>
      <p:sp>
        <p:nvSpPr>
          <p:cNvPr id="197" name="Google Shape;197;p32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55350" y="495275"/>
            <a:ext cx="773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K-Cross Validation</a:t>
            </a:r>
            <a:r>
              <a:rPr lang="ko-KR" altLang="en-US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</a:t>
            </a:r>
            <a:endParaRPr sz="19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6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69300" y="3436923"/>
            <a:ext cx="84054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Cross Validation operator를 클릭하면 위와같은 sub-process가 나온다. </a:t>
            </a: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부분에서 결정 나무 모델을 만들고, 모델에  적용하며 평균 정확도의 결과를 얻어낼 수 있다.</a:t>
            </a:r>
            <a:endParaRPr sz="1200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Parameter 부분에서  몇 개의 부분을 만들 것인지 결정할 수 있는데 오른쪽 위 사진과 같이 number of folds에서 10으로 설정하였다.</a:t>
            </a:r>
            <a:endParaRPr sz="1200" b="0" i="0" u="none" strike="noStrike" cap="none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69D853-501F-4776-8A1E-85C4AEF8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588020"/>
            <a:ext cx="7800974" cy="1624713"/>
          </a:xfrm>
          <a:prstGeom prst="rect">
            <a:avLst/>
          </a:prstGeom>
          <a:noFill/>
          <a:ln w="31750">
            <a:solidFill>
              <a:srgbClr val="FF7D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Google Shape;208;p33"/>
          <p:cNvSpPr/>
          <p:nvPr/>
        </p:nvSpPr>
        <p:spPr>
          <a:xfrm>
            <a:off x="0" y="0"/>
            <a:ext cx="255351" cy="933855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255350" y="495274"/>
            <a:ext cx="6714092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Result</a:t>
            </a:r>
            <a:endParaRPr sz="19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255351" y="129650"/>
            <a:ext cx="12429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rPr>
              <a:t>0</a:t>
            </a:r>
            <a:r>
              <a:rPr lang="en-US" altLang="ko" sz="2400">
                <a:solidFill>
                  <a:srgbClr val="D8D8D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endParaRPr sz="2400" b="0" i="0" u="none" strike="noStrike" cap="none">
              <a:solidFill>
                <a:srgbClr val="D8D8D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182921" y="3627251"/>
            <a:ext cx="6778158" cy="10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Cross Validaton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수행 결과 정확도가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71.10%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나왔음을 확인할 수 있다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또한 그 범위는 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+/-2.56</a:t>
            </a:r>
            <a:r>
              <a:rPr lang="ko-KR" altLang="en-US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지닌다</a:t>
            </a:r>
            <a:r>
              <a:rPr lang="en-US" altLang="ko-KR" sz="1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/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교차 검증한 결과의 정확도는 교차검증을 하지않은 것보다 신뢰도가 높다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br>
              <a:rPr lang="ko-KR" altLang="en-US">
                <a:solidFill>
                  <a:schemeClr val="bg1">
                    <a:lumMod val="85000"/>
                  </a:schemeClr>
                </a:solidFill>
              </a:rPr>
            </a:br>
            <a:endParaRPr sz="1400" b="0" i="0" u="none" strike="noStrike" cap="none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1608388763AE8479BDCEB34C1774C76" ma:contentTypeVersion="2" ma:contentTypeDescription="새 문서를 만듭니다." ma:contentTypeScope="" ma:versionID="909336579af5dd28af1a0b5bc3565dbb">
  <xsd:schema xmlns:xsd="http://www.w3.org/2001/XMLSchema" xmlns:xs="http://www.w3.org/2001/XMLSchema" xmlns:p="http://schemas.microsoft.com/office/2006/metadata/properties" xmlns:ns3="19b2f32e-66ce-4ce7-a990-1bc7e063d61c" targetNamespace="http://schemas.microsoft.com/office/2006/metadata/properties" ma:root="true" ma:fieldsID="d5afcd58b33c88bc0d31006b82bd5838" ns3:_="">
    <xsd:import namespace="19b2f32e-66ce-4ce7-a990-1bc7e063d6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2f32e-66ce-4ce7-a990-1bc7e063d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811DBE-528D-4FCB-B793-8FCEF02A21C8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19b2f32e-66ce-4ce7-a990-1bc7e063d61c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0BD0B1-8E11-439A-BF9F-E91ADB7FA2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0DD8E-4349-4C0F-BBDC-AF04C42DF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2f32e-66ce-4ce7-a990-1bc7e063d6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348</Words>
  <Application>Microsoft Office PowerPoint</Application>
  <PresentationFormat>화면 슬라이드 쇼(16:9)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KoPubWorld돋움체 Bold</vt:lpstr>
      <vt:lpstr>Malgun Gothic</vt:lpstr>
      <vt:lpstr>Arial</vt:lpstr>
      <vt:lpstr>Simple Light</vt:lpstr>
      <vt:lpstr>Office 테마</vt:lpstr>
      <vt:lpstr>DS 06주차 수업 팀과제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06주차 수업 팀과제</dc:title>
  <dc:creator>SOL</dc:creator>
  <cp:lastModifiedBy>박한솔</cp:lastModifiedBy>
  <cp:revision>7</cp:revision>
  <dcterms:modified xsi:type="dcterms:W3CDTF">2019-10-18T13:26:32Z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0x01010041608388763AE8479BDCEB34C1774C76</vt:lpwstr>
  </property>
</Properties>
</file>