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E40A40-E2B2-434F-A83D-FCDCB91063AB}">
  <a:tblStyle styleId="{3CE40A40-E2B2-434F-A83D-FCDCB91063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2225" cap="rnd">
              <a:solidFill>
                <a:srgbClr val="FF7D2A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rgbClr val="FF7D2A"/>
                </a:solidFill>
                <a:round/>
              </a:ln>
              <a:effectLst/>
            </c:spPr>
          </c:marker>
          <c:xVal>
            <c:numRef>
              <c:f>Sheet1!$A$1:$A$11</c:f>
              <c:numCache>
                <c:formatCode>General</c:formatCode>
                <c:ptCount val="11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200</c:v>
                </c:pt>
                <c:pt idx="4">
                  <c:v>300</c:v>
                </c:pt>
                <c:pt idx="5">
                  <c:v>400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5000</c:v>
                </c:pt>
                <c:pt idx="10">
                  <c:v>10000</c:v>
                </c:pt>
              </c:numCache>
            </c:numRef>
          </c:xVal>
          <c:yVal>
            <c:numRef>
              <c:f>Sheet1!$B$1:$B$11</c:f>
              <c:numCache>
                <c:formatCode>General</c:formatCode>
                <c:ptCount val="11"/>
                <c:pt idx="0">
                  <c:v>70</c:v>
                </c:pt>
                <c:pt idx="1">
                  <c:v>77.67</c:v>
                </c:pt>
                <c:pt idx="2">
                  <c:v>76.67</c:v>
                </c:pt>
                <c:pt idx="3">
                  <c:v>77.67</c:v>
                </c:pt>
                <c:pt idx="4">
                  <c:v>78.33</c:v>
                </c:pt>
                <c:pt idx="5">
                  <c:v>78.67</c:v>
                </c:pt>
                <c:pt idx="6">
                  <c:v>78.33</c:v>
                </c:pt>
                <c:pt idx="7">
                  <c:v>79</c:v>
                </c:pt>
                <c:pt idx="8">
                  <c:v>79.33</c:v>
                </c:pt>
                <c:pt idx="9">
                  <c:v>78.67</c:v>
                </c:pt>
                <c:pt idx="10">
                  <c:v>78.67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E28-44FA-A319-93FC612033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271679"/>
        <c:axId val="181955871"/>
      </c:scatterChart>
      <c:valAx>
        <c:axId val="1792716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pPr>
            <a:endParaRPr lang="ko-KR"/>
          </a:p>
        </c:txPr>
        <c:crossAx val="181955871"/>
        <c:crosses val="autoZero"/>
        <c:crossBetween val="midCat"/>
      </c:valAx>
      <c:valAx>
        <c:axId val="181955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pPr>
            <a:endParaRPr lang="ko-KR"/>
          </a:p>
        </c:txPr>
        <c:crossAx val="1792716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58ee068e5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g658ee068e5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58ee068e5_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658ee068e5_2_1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1" name="Google Shape;251;g658ee068e5_2_1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58ee068e5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658ee068e5_2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g658ee068e5_2_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58ee068e5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658ee068e5_2_1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Criterion을 바꾸니 트리 모양이 달라짐</a:t>
            </a:r>
            <a:endParaRPr/>
          </a:p>
        </p:txBody>
      </p:sp>
      <p:sp>
        <p:nvSpPr>
          <p:cNvPr id="157" name="Google Shape;157;g658ee068e5_2_1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58ee068e5_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658ee068e5_2_1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Criterion을 바꾸니 트리 모양이 달라짐</a:t>
            </a:r>
            <a:endParaRPr/>
          </a:p>
        </p:txBody>
      </p:sp>
      <p:sp>
        <p:nvSpPr>
          <p:cNvPr id="169" name="Google Shape;169;g658ee068e5_2_1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58ee068e5_2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658ee068e5_2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g658ee068e5_2_1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58ee068e5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658ee068e5_7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2" name="Google Shape;192;g658ee068e5_7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58ee068e5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658ee068e5_2_1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g658ee068e5_2_1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58ee068e5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658ee068e5_2_1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8" name="Google Shape;218;g658ee068e5_2_1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58ee068e5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658ee068e5_2_1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2" name="Google Shape;232;g658ee068e5_2_1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138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sz="3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28650" y="1577578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 b="1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DS 09</a:t>
            </a:r>
            <a:r>
              <a:rPr lang="ko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주차 수업 팀과제</a:t>
            </a:r>
            <a:endParaRPr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3971337" y="2852399"/>
            <a:ext cx="1196890" cy="226783"/>
          </a:xfrm>
          <a:prstGeom prst="roundRect">
            <a:avLst>
              <a:gd name="adj" fmla="val 16667"/>
            </a:avLst>
          </a:prstGeom>
          <a:solidFill>
            <a:srgbClr val="FF7D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4058531" y="2838832"/>
            <a:ext cx="102693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팀 AOA</a:t>
            </a:r>
            <a:endParaRPr sz="1400" b="0" i="0" u="none" strike="noStrike" cap="none">
              <a:solidFill>
                <a:srgbClr val="0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2427110" y="2571751"/>
            <a:ext cx="428978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Neural Network</a:t>
            </a:r>
            <a:endParaRPr sz="1200" b="0" i="0" u="none" strike="noStrike" cap="none">
              <a:solidFill>
                <a:schemeClr val="lt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6370459" y="4494194"/>
            <a:ext cx="277354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경영학과 2014109050 박한솔</a:t>
            </a:r>
            <a:endParaRPr sz="1200" b="0" i="0" u="none" strike="noStrike" cap="none">
              <a:solidFill>
                <a:schemeClr val="lt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경영학과 2015126062 신지수</a:t>
            </a:r>
            <a:endParaRPr sz="1400" b="0" i="0" u="none" strike="noStrike" cap="none">
              <a:solidFill>
                <a:srgbClr val="0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/>
          <p:nvPr/>
        </p:nvSpPr>
        <p:spPr>
          <a:xfrm>
            <a:off x="0" y="0"/>
            <a:ext cx="255351" cy="933855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35"/>
          <p:cNvSpPr txBox="1"/>
          <p:nvPr/>
        </p:nvSpPr>
        <p:spPr>
          <a:xfrm>
            <a:off x="255350" y="495274"/>
            <a:ext cx="6714092" cy="72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ko-KR" altLang="en-US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복잡도와 과적합</a:t>
            </a:r>
            <a:endParaRPr sz="2400" b="0" i="0" u="none" strike="noStrike" cap="none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sp>
        <p:nvSpPr>
          <p:cNvPr id="255" name="Google Shape;255;p35"/>
          <p:cNvSpPr txBox="1"/>
          <p:nvPr/>
        </p:nvSpPr>
        <p:spPr>
          <a:xfrm>
            <a:off x="255351" y="129650"/>
            <a:ext cx="124297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" sz="2400" b="0" i="0" u="none" strike="noStrike" cap="none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08</a:t>
            </a:r>
            <a:endParaRPr sz="2400" b="0" i="0" u="none" strike="noStrike" cap="none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7DD5C36-64D4-47D2-A90C-504156289A00}"/>
              </a:ext>
            </a:extLst>
          </p:cNvPr>
          <p:cNvGrpSpPr/>
          <p:nvPr/>
        </p:nvGrpSpPr>
        <p:grpSpPr>
          <a:xfrm>
            <a:off x="2174558" y="-374072"/>
            <a:ext cx="6130129" cy="3930769"/>
            <a:chOff x="2036013" y="-96982"/>
            <a:chExt cx="6130129" cy="3930769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778866D1-020C-48F8-A6CD-293379EB4528}"/>
                </a:ext>
              </a:extLst>
            </p:cNvPr>
            <p:cNvGrpSpPr/>
            <p:nvPr/>
          </p:nvGrpSpPr>
          <p:grpSpPr>
            <a:xfrm>
              <a:off x="2036013" y="-96982"/>
              <a:ext cx="6130129" cy="3930769"/>
              <a:chOff x="2174558" y="0"/>
              <a:chExt cx="6130129" cy="3930769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4280862D-4A14-463C-827A-4BA6C2F9EDA4}"/>
                  </a:ext>
                </a:extLst>
              </p:cNvPr>
              <p:cNvGrpSpPr/>
              <p:nvPr/>
            </p:nvGrpSpPr>
            <p:grpSpPr>
              <a:xfrm>
                <a:off x="2174558" y="0"/>
                <a:ext cx="6130129" cy="3930769"/>
                <a:chOff x="2383326" y="-183808"/>
                <a:chExt cx="6130129" cy="3930769"/>
              </a:xfrm>
            </p:grpSpPr>
            <p:cxnSp>
              <p:nvCxnSpPr>
                <p:cNvPr id="3" name="직선 연결선 2">
                  <a:extLst>
                    <a:ext uri="{FF2B5EF4-FFF2-40B4-BE49-F238E27FC236}">
                      <a16:creationId xmlns:a16="http://schemas.microsoft.com/office/drawing/2014/main" id="{0F9101F3-77A7-4781-A4DE-28CDF56CFE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62106" y="1270199"/>
                  <a:ext cx="0" cy="2206317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직선 연결선 4">
                  <a:extLst>
                    <a:ext uri="{FF2B5EF4-FFF2-40B4-BE49-F238E27FC236}">
                      <a16:creationId xmlns:a16="http://schemas.microsoft.com/office/drawing/2014/main" id="{A2D75396-EE3B-45EF-99D5-7D4F9FFD8F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62106" y="3476516"/>
                  <a:ext cx="3489312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원호 11">
                  <a:extLst>
                    <a:ext uri="{FF2B5EF4-FFF2-40B4-BE49-F238E27FC236}">
                      <a16:creationId xmlns:a16="http://schemas.microsoft.com/office/drawing/2014/main" id="{556793CB-3AB7-4740-AFF3-8AA99A6BC3DD}"/>
                    </a:ext>
                  </a:extLst>
                </p:cNvPr>
                <p:cNvSpPr/>
                <p:nvPr/>
              </p:nvSpPr>
              <p:spPr>
                <a:xfrm rot="11015130">
                  <a:off x="2993457" y="214636"/>
                  <a:ext cx="5519998" cy="2989230"/>
                </a:xfrm>
                <a:prstGeom prst="arc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원호 15">
                  <a:extLst>
                    <a:ext uri="{FF2B5EF4-FFF2-40B4-BE49-F238E27FC236}">
                      <a16:creationId xmlns:a16="http://schemas.microsoft.com/office/drawing/2014/main" id="{623DCCC3-3E98-44E1-8589-CBA96E8FCBBB}"/>
                    </a:ext>
                  </a:extLst>
                </p:cNvPr>
                <p:cNvSpPr/>
                <p:nvPr/>
              </p:nvSpPr>
              <p:spPr>
                <a:xfrm rot="9722151">
                  <a:off x="3150862" y="-183808"/>
                  <a:ext cx="3904697" cy="2631843"/>
                </a:xfrm>
                <a:prstGeom prst="arc">
                  <a:avLst>
                    <a:gd name="adj1" fmla="val 15680203"/>
                    <a:gd name="adj2" fmla="val 497683"/>
                  </a:avLst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857A435-93AE-44A8-BF60-ECE811BCDF8B}"/>
                    </a:ext>
                  </a:extLst>
                </p:cNvPr>
                <p:cNvSpPr txBox="1"/>
                <p:nvPr/>
              </p:nvSpPr>
              <p:spPr>
                <a:xfrm>
                  <a:off x="2899063" y="3485351"/>
                  <a:ext cx="33458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100">
                      <a:solidFill>
                        <a:schemeClr val="bg1">
                          <a:lumMod val="8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	Training cycles</a:t>
                  </a:r>
                  <a:endParaRPr lang="ko-KR" altLang="en-US" sz="1100">
                    <a:solidFill>
                      <a:schemeClr val="bg1">
                        <a:lumMod val="8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DC274B3-BD9B-4E2B-A0DE-E4D04BCB09C8}"/>
                    </a:ext>
                  </a:extLst>
                </p:cNvPr>
                <p:cNvSpPr txBox="1"/>
                <p:nvPr/>
              </p:nvSpPr>
              <p:spPr>
                <a:xfrm rot="16200000">
                  <a:off x="848889" y="1883377"/>
                  <a:ext cx="33458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>
                      <a:solidFill>
                        <a:schemeClr val="bg1">
                          <a:lumMod val="8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	Error</a:t>
                  </a:r>
                  <a:endParaRPr lang="ko-KR" altLang="en-US" sz="1200">
                    <a:solidFill>
                      <a:schemeClr val="bg1">
                        <a:lumMod val="8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BDD1DDF-A6C8-4C81-A73C-46B780FB6EB8}"/>
                    </a:ext>
                  </a:extLst>
                </p:cNvPr>
                <p:cNvSpPr txBox="1"/>
                <p:nvPr/>
              </p:nvSpPr>
              <p:spPr>
                <a:xfrm>
                  <a:off x="4674357" y="3015690"/>
                  <a:ext cx="33458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100">
                      <a:solidFill>
                        <a:schemeClr val="bg1">
                          <a:lumMod val="8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	Training Error</a:t>
                  </a:r>
                  <a:endParaRPr lang="ko-KR" altLang="en-US" sz="1100">
                    <a:solidFill>
                      <a:schemeClr val="bg1">
                        <a:lumMod val="8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B5A4C78-131C-43A2-A2F2-5490C76F7B2B}"/>
                    </a:ext>
                  </a:extLst>
                </p:cNvPr>
                <p:cNvSpPr txBox="1"/>
                <p:nvPr/>
              </p:nvSpPr>
              <p:spPr>
                <a:xfrm>
                  <a:off x="4809688" y="2126570"/>
                  <a:ext cx="33458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100">
                      <a:solidFill>
                        <a:schemeClr val="bg1">
                          <a:lumMod val="8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	Test Error</a:t>
                  </a:r>
                  <a:endParaRPr lang="ko-KR" altLang="en-US" sz="1100">
                    <a:solidFill>
                      <a:schemeClr val="bg1">
                        <a:lumMod val="8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</p:grp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128350E6-F6DF-4F99-BAE2-93FC6AF18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1327" y="2722418"/>
                <a:ext cx="0" cy="554182"/>
              </a:xfrm>
              <a:prstGeom prst="line">
                <a:avLst/>
              </a:prstGeom>
              <a:ln w="31750">
                <a:solidFill>
                  <a:srgbClr val="FF7D2A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BCBB10-22F9-4854-9D7F-7FB7505960D3}"/>
                </a:ext>
              </a:extLst>
            </p:cNvPr>
            <p:cNvSpPr txBox="1"/>
            <p:nvPr/>
          </p:nvSpPr>
          <p:spPr>
            <a:xfrm>
              <a:off x="4755680" y="2764027"/>
              <a:ext cx="8174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solidFill>
                    <a:srgbClr val="FF7D2A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과적합</a:t>
              </a:r>
            </a:p>
          </p:txBody>
        </p:sp>
      </p:grpSp>
      <p:sp>
        <p:nvSpPr>
          <p:cNvPr id="37" name="Google Shape;237;p34">
            <a:extLst>
              <a:ext uri="{FF2B5EF4-FFF2-40B4-BE49-F238E27FC236}">
                <a16:creationId xmlns:a16="http://schemas.microsoft.com/office/drawing/2014/main" id="{67C0A39C-11C2-4A60-BAFD-1886989505AC}"/>
              </a:ext>
            </a:extLst>
          </p:cNvPr>
          <p:cNvSpPr txBox="1"/>
          <p:nvPr/>
        </p:nvSpPr>
        <p:spPr>
          <a:xfrm>
            <a:off x="956217" y="3793570"/>
            <a:ext cx="6990576" cy="1052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신경망 모델에서의 복잡도는 다른 모형들과 다르게 </a:t>
            </a:r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hidden layer</a:t>
            </a:r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노드 개수 </a:t>
            </a:r>
            <a:r>
              <a:rPr lang="ko-KR" altLang="en-US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등이 중요한 영향을 미친다</a:t>
            </a:r>
            <a:r>
              <a:rPr lang="en-US" altLang="ko-KR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altLang="ko-KR" sz="1200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Hidden layer</a:t>
            </a:r>
            <a:r>
              <a:rPr lang="ko-KR" altLang="en-US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 늘어나면서 </a:t>
            </a:r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모델의 복잡도는 증가하며</a:t>
            </a:r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이로 인해 과적합 또한 증가할 것이다</a:t>
            </a:r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sz="120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0" y="0"/>
            <a:ext cx="255351" cy="933855"/>
          </a:xfrm>
          <a:prstGeom prst="rect">
            <a:avLst/>
          </a:prstGeom>
          <a:solidFill>
            <a:srgbClr val="3431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255350" y="495274"/>
            <a:ext cx="5633584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" sz="2400" b="0" i="0" u="none" strike="noStrike" cap="none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Neural Net </a:t>
            </a:r>
            <a:r>
              <a:rPr lang="ko" sz="2400" b="0" i="0" u="none" strike="noStrike" cap="none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Operator</a:t>
            </a:r>
            <a:endParaRPr sz="2400" b="0" i="0" u="none" strike="noStrike" cap="none">
              <a:solidFill>
                <a:srgbClr val="0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255351" y="129650"/>
            <a:ext cx="124297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" sz="2400" b="0" i="0" u="none" strike="noStrike" cap="none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01</a:t>
            </a:r>
            <a:endParaRPr sz="2400" b="0" i="0" u="none" strike="noStrike" cap="none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3523128" y="1116924"/>
            <a:ext cx="4731611" cy="33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Hidden layers: 은닉계층을 의미. 중간에서 임력값을 임계함</a:t>
            </a:r>
            <a:endParaRPr sz="120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20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Training cycles: 몇 번 반복해서 학습시킬지 결정</a:t>
            </a:r>
            <a:endParaRPr sz="120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200" b="0" i="0" u="none" strike="noStrike" cap="none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Learning rate:</a:t>
            </a:r>
            <a:r>
              <a:rPr lang="ko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" sz="1200" b="0" i="0" u="none" strike="noStrike" cap="none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학습 속도를 조절하기 위하여 가중치의 수정량에 곱해주는 상수.</a:t>
            </a:r>
            <a:r>
              <a:rPr lang="ko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" sz="1200" b="0" i="0" u="none" strike="noStrike" cap="none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초기에는 학습 속도를 빠르게 하고 점차 줄여나가서 가중치가 수렴할 수 있도록 </a:t>
            </a:r>
            <a:r>
              <a:rPr lang="ko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</a:t>
            </a:r>
            <a:endParaRPr sz="1200" b="0" i="0" u="none" strike="noStrike" cap="none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200" b="0" i="0" u="none" strike="noStrike" cap="none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  <a:p>
            <a:pPr lvl="0">
              <a:lnSpc>
                <a:spcPct val="120000"/>
              </a:lnSpc>
            </a:pPr>
            <a:r>
              <a:rPr lang="en-US" altLang="ko-KR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Momentum: </a:t>
            </a:r>
            <a:r>
              <a:rPr lang="ko-KR" altLang="en-US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국소 최소값에 빠지는 것을 방지하기 위함</a:t>
            </a:r>
            <a:r>
              <a:rPr lang="en-US" altLang="ko-KR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endParaRPr lang="ko-KR" altLang="en-US" sz="120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200" b="0" i="0" u="none" strike="noStrike" cap="none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  <a:p>
            <a:pPr lvl="1">
              <a:lnSpc>
                <a:spcPct val="120000"/>
              </a:lnSpc>
            </a:pPr>
            <a:r>
              <a:rPr lang="ko" sz="1200" b="0" i="0" u="none" strike="noStrike" cap="none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Decay</a:t>
            </a:r>
            <a:r>
              <a:rPr lang="en-US" altLang="ko" sz="1200" b="0" i="0" u="none" strike="noStrike" cap="none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: </a:t>
            </a:r>
            <a:r>
              <a:rPr lang="ko-KR" altLang="en-US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가중치를 수렴시키기 위하여 학습이 진행됨에 따라 점차 학습률을 감소시킴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error epsilon: 학습 오류값이 epsilon 값보다 낮으면 최적화가 중지됨.</a:t>
            </a:r>
            <a:endParaRPr sz="120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2" name="Google Shape;152;p27"/>
          <p:cNvSpPr/>
          <p:nvPr/>
        </p:nvSpPr>
        <p:spPr>
          <a:xfrm>
            <a:off x="0" y="0"/>
            <a:ext cx="255300" cy="933900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3" name="Google Shape;153;p27" descr="스크린샷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6837" y="1116924"/>
            <a:ext cx="2276497" cy="3672031"/>
          </a:xfrm>
          <a:prstGeom prst="rect">
            <a:avLst/>
          </a:prstGeom>
          <a:noFill/>
          <a:ln w="31750">
            <a:solidFill>
              <a:srgbClr val="FF7D2A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/>
          <p:nvPr/>
        </p:nvSpPr>
        <p:spPr>
          <a:xfrm>
            <a:off x="0" y="0"/>
            <a:ext cx="255351" cy="933855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255350" y="495274"/>
            <a:ext cx="5633584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" sz="2400" b="0" i="0" u="none" strike="noStrike" cap="none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Cross validation</a:t>
            </a:r>
            <a:endParaRPr sz="1100" b="0" i="0" u="none" strike="noStrike" cap="none">
              <a:solidFill>
                <a:srgbClr val="0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255351" y="129650"/>
            <a:ext cx="124297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" sz="2400" b="0" i="0" u="none" strike="noStrike" cap="none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0</a:t>
            </a:r>
            <a:r>
              <a:rPr lang="en-US" altLang="ko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sz="2400" b="0" i="0" u="none" strike="noStrike" cap="none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9716" y="1116000"/>
            <a:ext cx="5766080" cy="1166100"/>
          </a:xfrm>
          <a:prstGeom prst="rect">
            <a:avLst/>
          </a:prstGeom>
          <a:noFill/>
          <a:ln w="31750">
            <a:solidFill>
              <a:srgbClr val="FF7D2A"/>
            </a:solidFill>
          </a:ln>
        </p:spPr>
      </p:pic>
      <p:pic>
        <p:nvPicPr>
          <p:cNvPr id="164" name="Google Shape;164;p28" descr="스크린샷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39716" y="2716138"/>
            <a:ext cx="5766080" cy="1005525"/>
          </a:xfrm>
          <a:prstGeom prst="rect">
            <a:avLst/>
          </a:prstGeom>
          <a:noFill/>
          <a:ln w="31750">
            <a:solidFill>
              <a:srgbClr val="FF7D2A"/>
            </a:solidFill>
          </a:ln>
        </p:spPr>
      </p:pic>
      <p:sp>
        <p:nvSpPr>
          <p:cNvPr id="165" name="Google Shape;165;p28"/>
          <p:cNvSpPr txBox="1"/>
          <p:nvPr/>
        </p:nvSpPr>
        <p:spPr>
          <a:xfrm>
            <a:off x="1164756" y="3903710"/>
            <a:ext cx="7116000" cy="82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교차 검증 오퍼레이터를 이용하여 자동으로 </a:t>
            </a:r>
            <a:r>
              <a:rPr lang="en-US" altLang="ko-KR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10 </a:t>
            </a:r>
            <a:r>
              <a:rPr lang="ko-KR" altLang="en-US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개의 파티션으로 나누어 검증한다</a:t>
            </a:r>
            <a:r>
              <a:rPr lang="en-US" altLang="ko-KR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1200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altLang="ko-KR" sz="1200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altLang="ko-KR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training </a:t>
            </a:r>
            <a:r>
              <a:rPr lang="ko-KR" altLang="en-US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부분에는 신경망 오퍼레이터를 넣어 모델을 생성하고</a:t>
            </a:r>
            <a:r>
              <a:rPr lang="en-US" altLang="ko-KR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testing </a:t>
            </a:r>
            <a:r>
              <a:rPr lang="ko-KR" altLang="en-US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부분에는 모델을 적용하여 성과를 확인</a:t>
            </a:r>
            <a:endParaRPr lang="en-US" altLang="ko-KR" sz="1200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altLang="ko-KR" sz="120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정확도 </a:t>
            </a:r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71.50 % +/- 2.88 %</a:t>
            </a:r>
            <a:endParaRPr lang="ko-KR" altLang="en-US" sz="120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/>
          <p:nvPr/>
        </p:nvSpPr>
        <p:spPr>
          <a:xfrm>
            <a:off x="0" y="0"/>
            <a:ext cx="255300" cy="933900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29"/>
          <p:cNvSpPr txBox="1"/>
          <p:nvPr/>
        </p:nvSpPr>
        <p:spPr>
          <a:xfrm>
            <a:off x="255350" y="495274"/>
            <a:ext cx="56337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Nominal to Numerical</a:t>
            </a:r>
            <a:endParaRPr sz="2400" b="0" i="0" u="none" strike="noStrike" cap="none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255351" y="129650"/>
            <a:ext cx="1242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" sz="2400" b="0" i="0" u="none" strike="noStrike" cap="none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03</a:t>
            </a:r>
            <a:endParaRPr sz="2400" b="0" i="0" u="none" strike="noStrike" cap="none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1292700" y="3972926"/>
            <a:ext cx="65586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Nominal to Numerical </a:t>
            </a:r>
            <a:r>
              <a:rPr lang="ko-KR" altLang="en-US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오퍼레이터를 사용하여</a:t>
            </a:r>
            <a:r>
              <a:rPr lang="en-US" altLang="ko-KR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예측변수들을 수치형으로 전환하는 과정이 필요</a:t>
            </a:r>
            <a:endParaRPr lang="en-US" altLang="ko-KR" sz="1200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sz="1200" b="0" i="0" u="none" strike="noStrike" cap="none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ANN</a:t>
            </a:r>
            <a:r>
              <a:rPr lang="ko-KR" altLang="en-US" sz="1200" b="0" i="0" u="none" strike="noStrike" cap="none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모델은 범주형 또는 명목형 데이터에 대해서는 작동을 못한다</a:t>
            </a:r>
            <a:r>
              <a:rPr lang="en-US" altLang="ko-KR" sz="1200" b="0" i="0" u="none" strike="noStrike" cap="none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.</a:t>
            </a:r>
            <a:endParaRPr sz="1200" b="0" i="0" u="none" strike="noStrike" cap="none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pic>
        <p:nvPicPr>
          <p:cNvPr id="175" name="Google Shape;175;p29" descr="스크린샷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9444" y="1502468"/>
            <a:ext cx="2185582" cy="2138564"/>
          </a:xfrm>
          <a:prstGeom prst="rect">
            <a:avLst/>
          </a:prstGeom>
          <a:noFill/>
          <a:ln w="31750">
            <a:solidFill>
              <a:srgbClr val="FF7D2A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/>
          <p:nvPr/>
        </p:nvSpPr>
        <p:spPr>
          <a:xfrm>
            <a:off x="0" y="0"/>
            <a:ext cx="255300" cy="933900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30"/>
          <p:cNvSpPr txBox="1"/>
          <p:nvPr/>
        </p:nvSpPr>
        <p:spPr>
          <a:xfrm>
            <a:off x="255350" y="495274"/>
            <a:ext cx="56337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" sz="2400" b="0" i="0" u="none" strike="noStrike" cap="none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최적모델 구하기</a:t>
            </a:r>
            <a:endParaRPr sz="1100" b="0" i="0" u="none" strike="noStrike" cap="none">
              <a:solidFill>
                <a:srgbClr val="0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255351" y="129650"/>
            <a:ext cx="1242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" sz="2400" b="0" i="0" u="none" strike="noStrike" cap="none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04</a:t>
            </a:r>
            <a:endParaRPr sz="2400" b="0" i="0" u="none" strike="noStrike" cap="none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362" y="1559860"/>
            <a:ext cx="6527276" cy="1580025"/>
          </a:xfrm>
          <a:prstGeom prst="rect">
            <a:avLst/>
          </a:prstGeom>
          <a:noFill/>
          <a:ln w="31750">
            <a:solidFill>
              <a:srgbClr val="FF7D2A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46C9E4-7831-435D-80B7-36E8265E1FF1}"/>
              </a:ext>
            </a:extLst>
          </p:cNvPr>
          <p:cNvSpPr txBox="1"/>
          <p:nvPr/>
        </p:nvSpPr>
        <p:spPr>
          <a:xfrm>
            <a:off x="2723572" y="3253086"/>
            <a:ext cx="3796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&lt;ANN process&gt;</a:t>
            </a:r>
          </a:p>
        </p:txBody>
      </p:sp>
      <p:sp>
        <p:nvSpPr>
          <p:cNvPr id="11" name="Google Shape;237;p34">
            <a:extLst>
              <a:ext uri="{FF2B5EF4-FFF2-40B4-BE49-F238E27FC236}">
                <a16:creationId xmlns:a16="http://schemas.microsoft.com/office/drawing/2014/main" id="{EAADFFED-FC79-4893-902E-ECE633210846}"/>
              </a:ext>
            </a:extLst>
          </p:cNvPr>
          <p:cNvSpPr txBox="1"/>
          <p:nvPr/>
        </p:nvSpPr>
        <p:spPr>
          <a:xfrm>
            <a:off x="1498251" y="3612508"/>
            <a:ext cx="6337387" cy="946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예측변수들을 영향을 크게 주는 것들만 선별 후</a:t>
            </a:r>
            <a:r>
              <a:rPr lang="en-US" altLang="ko-KR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신경망 모델 프로세스를 작성해보았다</a:t>
            </a:r>
            <a:r>
              <a:rPr lang="en-US" altLang="ko-KR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각 </a:t>
            </a:r>
            <a:r>
              <a:rPr lang="en-US" altLang="ko-KR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paramete</a:t>
            </a:r>
            <a:r>
              <a:rPr lang="ko-KR" altLang="en-US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들의 </a:t>
            </a:r>
            <a:r>
              <a:rPr lang="en-US" altLang="ko-KR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default </a:t>
            </a:r>
            <a:r>
              <a:rPr lang="ko-KR" altLang="en-US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값은 </a:t>
            </a:r>
            <a:r>
              <a:rPr lang="en-US" altLang="ko-KR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cycle: 200, learning rate: 0.01, momentum: 0.9</a:t>
            </a:r>
            <a:r>
              <a:rPr lang="ko-KR" altLang="en-US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 설정되있다</a:t>
            </a:r>
            <a:r>
              <a:rPr lang="en-US" altLang="ko-KR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Parameter </a:t>
            </a:r>
            <a:r>
              <a:rPr lang="ko-KR" altLang="en-US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값들이 모두 </a:t>
            </a:r>
            <a:r>
              <a:rPr lang="en-US" altLang="ko-KR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default </a:t>
            </a:r>
            <a:r>
              <a:rPr lang="ko-KR" altLang="en-US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 경우 정확도는 </a:t>
            </a:r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77.67%</a:t>
            </a:r>
            <a:r>
              <a:rPr lang="ko-KR" altLang="en-US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 측정되었다</a:t>
            </a:r>
            <a:r>
              <a:rPr lang="en-US" altLang="ko-KR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endParaRPr sz="1200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/>
          <p:nvPr/>
        </p:nvSpPr>
        <p:spPr>
          <a:xfrm>
            <a:off x="0" y="0"/>
            <a:ext cx="255300" cy="933900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31"/>
          <p:cNvSpPr txBox="1"/>
          <p:nvPr/>
        </p:nvSpPr>
        <p:spPr>
          <a:xfrm>
            <a:off x="255350" y="495274"/>
            <a:ext cx="56337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" sz="2400" b="0" i="0" u="none" strike="noStrike" cap="none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최적모델 구하기</a:t>
            </a:r>
            <a:endParaRPr sz="1100" b="0" i="0" u="none" strike="noStrike" cap="none">
              <a:solidFill>
                <a:srgbClr val="0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255351" y="129650"/>
            <a:ext cx="1242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" sz="2400" b="0" i="0" u="none" strike="noStrike" cap="none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04</a:t>
            </a:r>
            <a:endParaRPr sz="2400" b="0" i="0" u="none" strike="noStrike" cap="none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sp>
        <p:nvSpPr>
          <p:cNvPr id="197" name="Google Shape;197;p31"/>
          <p:cNvSpPr txBox="1"/>
          <p:nvPr/>
        </p:nvSpPr>
        <p:spPr>
          <a:xfrm>
            <a:off x="1887645" y="4649500"/>
            <a:ext cx="6355800" cy="36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altLang="ko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</a:t>
            </a:r>
            <a:r>
              <a:rPr lang="ko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omentum을 0.9에서 0.85로 조정 했을 때, 정확도가 79.33%로 증가하였다.</a:t>
            </a:r>
            <a:endParaRPr sz="1200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251" y="1299498"/>
            <a:ext cx="6355675" cy="1251275"/>
          </a:xfrm>
          <a:prstGeom prst="rect">
            <a:avLst/>
          </a:prstGeom>
          <a:noFill/>
          <a:ln w="31750">
            <a:solidFill>
              <a:srgbClr val="FF7D2A"/>
            </a:solidFill>
          </a:ln>
        </p:spPr>
      </p:pic>
      <p:sp>
        <p:nvSpPr>
          <p:cNvPr id="200" name="Google Shape;200;p31"/>
          <p:cNvSpPr txBox="1"/>
          <p:nvPr/>
        </p:nvSpPr>
        <p:spPr>
          <a:xfrm>
            <a:off x="1853009" y="2607659"/>
            <a:ext cx="5646157" cy="34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altLang="ko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</a:t>
            </a:r>
            <a:r>
              <a:rPr lang="ko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earning rate를 0.01에서 0.05로 조정 했을 때, 정확도가 79%로 증가하였다.</a:t>
            </a:r>
            <a:endParaRPr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126" y="3303653"/>
            <a:ext cx="6355800" cy="1251275"/>
          </a:xfrm>
          <a:prstGeom prst="rect">
            <a:avLst/>
          </a:prstGeom>
          <a:noFill/>
          <a:ln w="31750">
            <a:solidFill>
              <a:srgbClr val="FF7D2A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/>
          <p:nvPr/>
        </p:nvSpPr>
        <p:spPr>
          <a:xfrm>
            <a:off x="0" y="0"/>
            <a:ext cx="255351" cy="933855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255350" y="535600"/>
            <a:ext cx="75882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Learning curve</a:t>
            </a:r>
            <a:endParaRPr sz="1100" b="0" i="0" u="none" strike="noStrike" cap="none">
              <a:solidFill>
                <a:srgbClr val="0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255351" y="129650"/>
            <a:ext cx="124297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" sz="2400" b="0" i="0" u="none" strike="noStrike" cap="none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05</a:t>
            </a:r>
            <a:endParaRPr sz="2400" b="0" i="0" u="none" strike="noStrike" cap="none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sp>
        <p:nvSpPr>
          <p:cNvPr id="211" name="Google Shape;211;p32"/>
          <p:cNvSpPr/>
          <p:nvPr/>
        </p:nvSpPr>
        <p:spPr>
          <a:xfrm>
            <a:off x="1171775" y="1262796"/>
            <a:ext cx="2131800" cy="17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D8D8D8"/>
              </a:solidFill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DF828253-9E07-49E9-B166-5F8D7F2BEF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6894927"/>
              </p:ext>
            </p:extLst>
          </p:nvPr>
        </p:nvGraphicFramePr>
        <p:xfrm>
          <a:off x="1498324" y="1262796"/>
          <a:ext cx="6003912" cy="2909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Google Shape;237;p34">
            <a:extLst>
              <a:ext uri="{FF2B5EF4-FFF2-40B4-BE49-F238E27FC236}">
                <a16:creationId xmlns:a16="http://schemas.microsoft.com/office/drawing/2014/main" id="{418899E2-51D9-4E58-BC41-4A720643CE83}"/>
              </a:ext>
            </a:extLst>
          </p:cNvPr>
          <p:cNvSpPr txBox="1"/>
          <p:nvPr/>
        </p:nvSpPr>
        <p:spPr>
          <a:xfrm>
            <a:off x="876837" y="4221489"/>
            <a:ext cx="7787839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파라미터를 고정한 후 </a:t>
            </a:r>
            <a:r>
              <a:rPr lang="en-US" altLang="ko-KR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training cycle</a:t>
            </a:r>
            <a:r>
              <a:rPr lang="ko-KR" altLang="en-US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늘려가면서 정확도를 측정해 보았다</a:t>
            </a:r>
            <a:r>
              <a:rPr lang="en-US" altLang="ko-KR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cycle</a:t>
            </a:r>
            <a:r>
              <a:rPr lang="ko-KR" altLang="en-US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늘릴 수록 정확도는 차츰 올라가다가 </a:t>
            </a:r>
            <a:endParaRPr lang="en-US" altLang="ko-KR" sz="1200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어느 정도를 넘어서면 다시 감소한다는 것을 확인할 수 있다</a:t>
            </a:r>
            <a:r>
              <a:rPr lang="en-US" altLang="ko-KR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그래프에서 </a:t>
            </a:r>
            <a:r>
              <a:rPr lang="en-US" altLang="ko-KR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cycle</a:t>
            </a:r>
            <a:r>
              <a:rPr lang="ko-KR" altLang="en-US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 </a:t>
            </a:r>
            <a:r>
              <a:rPr lang="en-US" altLang="ko-KR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2000</a:t>
            </a:r>
            <a:r>
              <a:rPr lang="ko-KR" altLang="en-US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일때 정확도는 </a:t>
            </a:r>
            <a:r>
              <a:rPr lang="en-US" altLang="ko-KR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79.33%</a:t>
            </a:r>
            <a:r>
              <a:rPr lang="ko-KR" altLang="en-US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 가장 높았다</a:t>
            </a:r>
            <a:r>
              <a:rPr lang="en-US" altLang="ko-KR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sz="1200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7A7BE-FE4C-47C9-B9EA-7EE309AA6CCF}"/>
              </a:ext>
            </a:extLst>
          </p:cNvPr>
          <p:cNvSpPr txBox="1"/>
          <p:nvPr/>
        </p:nvSpPr>
        <p:spPr>
          <a:xfrm>
            <a:off x="1322298" y="1082449"/>
            <a:ext cx="1877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accuracy</a:t>
            </a:r>
            <a:endParaRPr lang="ko-KR" altLang="en-US" sz="100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0B67A2-8129-4C1A-88E2-4C7557EF5A65}"/>
              </a:ext>
            </a:extLst>
          </p:cNvPr>
          <p:cNvSpPr txBox="1"/>
          <p:nvPr/>
        </p:nvSpPr>
        <p:spPr>
          <a:xfrm>
            <a:off x="7185642" y="3634483"/>
            <a:ext cx="1877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cycle</a:t>
            </a:r>
            <a:endParaRPr lang="ko-KR" altLang="en-US" sz="100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0" y="0"/>
            <a:ext cx="255351" cy="933855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255350" y="495275"/>
            <a:ext cx="75882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" sz="2400" b="0" i="0" u="none" strike="noStrike" cap="none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초기값 변환</a:t>
            </a:r>
            <a:endParaRPr sz="1100" b="0" i="0" u="none" strike="noStrike" cap="none">
              <a:solidFill>
                <a:srgbClr val="0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sp>
        <p:nvSpPr>
          <p:cNvPr id="222" name="Google Shape;222;p33"/>
          <p:cNvSpPr txBox="1"/>
          <p:nvPr/>
        </p:nvSpPr>
        <p:spPr>
          <a:xfrm>
            <a:off x="255351" y="129650"/>
            <a:ext cx="124297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" sz="2400" b="0" i="0" u="none" strike="noStrike" cap="none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06</a:t>
            </a:r>
            <a:endParaRPr sz="2400" b="0" i="0" u="none" strike="noStrike" cap="none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sp>
        <p:nvSpPr>
          <p:cNvPr id="223" name="Google Shape;223;p33"/>
          <p:cNvSpPr txBox="1"/>
          <p:nvPr/>
        </p:nvSpPr>
        <p:spPr>
          <a:xfrm>
            <a:off x="1681500" y="4311875"/>
            <a:ext cx="57810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random seed를 변경해서 초기값을 변화시켰을 때 다른 모델이 나온다.  </a:t>
            </a:r>
            <a:endParaRPr b="0" i="0" u="none" strike="noStrike" cap="none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6EA08A-AD49-47C6-8429-C42197CE3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76" y="1222475"/>
            <a:ext cx="3604887" cy="2362200"/>
          </a:xfrm>
          <a:prstGeom prst="rect">
            <a:avLst/>
          </a:prstGeom>
          <a:ln w="31750">
            <a:solidFill>
              <a:srgbClr val="FF7D2A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003575-AE0C-4B9A-AA7E-C36D7D325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789" y="1222475"/>
            <a:ext cx="3604887" cy="2362200"/>
          </a:xfrm>
          <a:prstGeom prst="rect">
            <a:avLst/>
          </a:prstGeom>
          <a:ln w="31750">
            <a:solidFill>
              <a:srgbClr val="FF7D2A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4BE51C-DC9D-40AE-A0E6-750C2F2B6187}"/>
              </a:ext>
            </a:extLst>
          </p:cNvPr>
          <p:cNvSpPr txBox="1"/>
          <p:nvPr/>
        </p:nvSpPr>
        <p:spPr>
          <a:xfrm>
            <a:off x="728646" y="3718022"/>
            <a:ext cx="341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&lt;Random seed: 1000, </a:t>
            </a:r>
            <a:r>
              <a:rPr lang="ko-KR" altLang="en-US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정확도 </a:t>
            </a:r>
            <a:r>
              <a:rPr lang="en-US" altLang="ko-KR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76.33%&gt;</a:t>
            </a:r>
            <a:endParaRPr lang="ko-KR" altLang="en-US" sz="120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AF94FA-950B-4F07-976E-D99284ADCE02}"/>
              </a:ext>
            </a:extLst>
          </p:cNvPr>
          <p:cNvSpPr txBox="1"/>
          <p:nvPr/>
        </p:nvSpPr>
        <p:spPr>
          <a:xfrm>
            <a:off x="5210659" y="3718022"/>
            <a:ext cx="341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&lt;Random seed: 3000, </a:t>
            </a:r>
            <a:r>
              <a:rPr lang="ko-KR" altLang="en-US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정확도 </a:t>
            </a:r>
            <a:r>
              <a:rPr lang="en-US" altLang="ko-KR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79.67%&gt;</a:t>
            </a:r>
            <a:endParaRPr lang="ko-KR" altLang="en-US" sz="120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/>
          <p:nvPr/>
        </p:nvSpPr>
        <p:spPr>
          <a:xfrm>
            <a:off x="0" y="0"/>
            <a:ext cx="255351" cy="933855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34"/>
          <p:cNvSpPr txBox="1"/>
          <p:nvPr/>
        </p:nvSpPr>
        <p:spPr>
          <a:xfrm>
            <a:off x="255350" y="495275"/>
            <a:ext cx="77322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" sz="2400" b="0" i="0" u="none" strike="noStrike" cap="none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Hidden layer</a:t>
            </a:r>
            <a:endParaRPr sz="1900" b="0" i="0" u="none" strike="noStrike" cap="none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255351" y="129650"/>
            <a:ext cx="124297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" sz="2400" b="0" i="0" u="none" strike="noStrike" cap="none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07</a:t>
            </a:r>
            <a:endParaRPr sz="2400" b="0" i="0" u="none" strike="noStrike" cap="none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sp>
        <p:nvSpPr>
          <p:cNvPr id="237" name="Google Shape;237;p34"/>
          <p:cNvSpPr txBox="1"/>
          <p:nvPr/>
        </p:nvSpPr>
        <p:spPr>
          <a:xfrm>
            <a:off x="876837" y="4002925"/>
            <a:ext cx="7787839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learning rate 0.05, momentum 0.85, training cycle 200으로 고정시키고 히든레이어에서 노드의 수를 변화시키면서 </a:t>
            </a:r>
            <a:endParaRPr lang="en-US" altLang="ko" sz="1200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정확도의 변화를 확인해 보았다. 노드 수가 4일 때 가장 높은 정확도를 보였다.</a:t>
            </a:r>
            <a:endParaRPr sz="1200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C599A4D-45E7-4E03-9121-5B0F97B52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012066"/>
              </p:ext>
            </p:extLst>
          </p:nvPr>
        </p:nvGraphicFramePr>
        <p:xfrm>
          <a:off x="2085109" y="1294823"/>
          <a:ext cx="4461164" cy="2438400"/>
        </p:xfrm>
        <a:graphic>
          <a:graphicData uri="http://schemas.openxmlformats.org/drawingml/2006/table">
            <a:tbl>
              <a:tblPr firstRow="1" bandRow="1">
                <a:tableStyleId>{3CE40A40-E2B2-434F-A83D-FCDCB91063AB}</a:tableStyleId>
              </a:tblPr>
              <a:tblGrid>
                <a:gridCol w="2230582">
                  <a:extLst>
                    <a:ext uri="{9D8B030D-6E8A-4147-A177-3AD203B41FA5}">
                      <a16:colId xmlns:a16="http://schemas.microsoft.com/office/drawing/2014/main" val="1922458270"/>
                    </a:ext>
                  </a:extLst>
                </a:gridCol>
                <a:gridCol w="2230582">
                  <a:extLst>
                    <a:ext uri="{9D8B030D-6E8A-4147-A177-3AD203B41FA5}">
                      <a16:colId xmlns:a16="http://schemas.microsoft.com/office/drawing/2014/main" val="684315170"/>
                    </a:ext>
                  </a:extLst>
                </a:gridCol>
              </a:tblGrid>
              <a:tr h="257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>
                              <a:lumMod val="8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hidden node</a:t>
                      </a:r>
                      <a:endParaRPr lang="ko-KR" altLang="en-US">
                        <a:solidFill>
                          <a:schemeClr val="bg1">
                            <a:lumMod val="8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>
                              <a:lumMod val="8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accuracy</a:t>
                      </a:r>
                      <a:endParaRPr lang="ko-KR" altLang="en-US">
                        <a:solidFill>
                          <a:schemeClr val="bg1">
                            <a:lumMod val="8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7972591"/>
                  </a:ext>
                </a:extLst>
              </a:tr>
              <a:tr h="257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>
                              <a:lumMod val="8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</a:t>
                      </a:r>
                      <a:endParaRPr lang="ko-KR" altLang="en-US">
                        <a:solidFill>
                          <a:schemeClr val="bg1">
                            <a:lumMod val="8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>
                              <a:lumMod val="8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78.00</a:t>
                      </a:r>
                      <a:endParaRPr lang="ko-KR" altLang="en-US">
                        <a:solidFill>
                          <a:schemeClr val="bg1">
                            <a:lumMod val="8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6581416"/>
                  </a:ext>
                </a:extLst>
              </a:tr>
              <a:tr h="257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>
                              <a:lumMod val="8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2</a:t>
                      </a:r>
                      <a:endParaRPr lang="ko-KR" altLang="en-US">
                        <a:solidFill>
                          <a:schemeClr val="bg1">
                            <a:lumMod val="8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>
                              <a:lumMod val="8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77.33</a:t>
                      </a:r>
                      <a:endParaRPr lang="ko-KR" altLang="en-US">
                        <a:solidFill>
                          <a:schemeClr val="bg1">
                            <a:lumMod val="8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0363454"/>
                  </a:ext>
                </a:extLst>
              </a:tr>
              <a:tr h="257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>
                              <a:lumMod val="8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3</a:t>
                      </a:r>
                      <a:endParaRPr lang="ko-KR" altLang="en-US">
                        <a:solidFill>
                          <a:schemeClr val="bg1">
                            <a:lumMod val="8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bg1">
                              <a:lumMod val="8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78.33</a:t>
                      </a:r>
                      <a:endParaRPr lang="ko-KR" altLang="en-US">
                        <a:solidFill>
                          <a:schemeClr val="bg1">
                            <a:lumMod val="8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4293894"/>
                  </a:ext>
                </a:extLst>
              </a:tr>
              <a:tr h="257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FF7D2A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4</a:t>
                      </a:r>
                      <a:endParaRPr lang="ko-KR" altLang="en-US">
                        <a:solidFill>
                          <a:srgbClr val="FF7D2A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FF7D2A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79.33</a:t>
                      </a:r>
                      <a:endParaRPr lang="ko-KR" altLang="en-US">
                        <a:solidFill>
                          <a:srgbClr val="FF7D2A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3254177"/>
                  </a:ext>
                </a:extLst>
              </a:tr>
              <a:tr h="257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>
                              <a:lumMod val="8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endParaRPr lang="ko-KR" altLang="en-US">
                        <a:solidFill>
                          <a:schemeClr val="bg1">
                            <a:lumMod val="8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>
                              <a:lumMod val="8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73.33</a:t>
                      </a:r>
                      <a:endParaRPr lang="ko-KR" altLang="en-US">
                        <a:solidFill>
                          <a:schemeClr val="bg1">
                            <a:lumMod val="8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7774029"/>
                  </a:ext>
                </a:extLst>
              </a:tr>
              <a:tr h="257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>
                              <a:lumMod val="8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10</a:t>
                      </a:r>
                      <a:endParaRPr lang="ko-KR" altLang="en-US">
                        <a:solidFill>
                          <a:schemeClr val="bg1">
                            <a:lumMod val="8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>
                              <a:lumMod val="8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78.00</a:t>
                      </a:r>
                      <a:endParaRPr lang="ko-KR" altLang="en-US">
                        <a:solidFill>
                          <a:schemeClr val="bg1">
                            <a:lumMod val="8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725851"/>
                  </a:ext>
                </a:extLst>
              </a:tr>
              <a:tr h="257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>
                              <a:lumMod val="8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100</a:t>
                      </a:r>
                      <a:endParaRPr lang="ko-KR" altLang="en-US">
                        <a:solidFill>
                          <a:schemeClr val="bg1">
                            <a:lumMod val="8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>
                              <a:lumMod val="8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79.00</a:t>
                      </a:r>
                      <a:endParaRPr lang="ko-KR" altLang="en-US">
                        <a:solidFill>
                          <a:schemeClr val="bg1">
                            <a:lumMod val="8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26289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425</Words>
  <Application>Microsoft Office PowerPoint</Application>
  <PresentationFormat>화면 슬라이드 쇼(16:9)</PresentationFormat>
  <Paragraphs>92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KoPubWorld돋움체 Bold</vt:lpstr>
      <vt:lpstr>Malgun Gothic</vt:lpstr>
      <vt:lpstr>Arial</vt:lpstr>
      <vt:lpstr>Simple Light</vt:lpstr>
      <vt:lpstr>Office 테마</vt:lpstr>
      <vt:lpstr>DS 09주차 수업 팀과제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09주차 수업 팀과제</dc:title>
  <cp:lastModifiedBy>hansol park</cp:lastModifiedBy>
  <cp:revision>13</cp:revision>
  <dcterms:modified xsi:type="dcterms:W3CDTF">2019-11-01T05:01:32Z</dcterms:modified>
</cp:coreProperties>
</file>