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9"/>
  </p:notesMasterIdLst>
  <p:sldIdLst>
    <p:sldId id="268" r:id="rId5"/>
    <p:sldId id="256" r:id="rId6"/>
    <p:sldId id="257" r:id="rId7"/>
    <p:sldId id="258" r:id="rId8"/>
    <p:sldId id="259" r:id="rId9"/>
    <p:sldId id="260" r:id="rId10"/>
    <p:sldId id="261" r:id="rId11"/>
    <p:sldId id="269" r:id="rId12"/>
    <p:sldId id="262" r:id="rId13"/>
    <p:sldId id="263" r:id="rId14"/>
    <p:sldId id="266" r:id="rId15"/>
    <p:sldId id="267" r:id="rId16"/>
    <p:sldId id="264" r:id="rId17"/>
    <p:sldId id="270" r:id="rId18"/>
  </p:sldIdLst>
  <p:sldSz cx="12192000" cy="6858000"/>
  <p:notesSz cx="6858000" cy="9144000"/>
  <p:embeddedFontLst>
    <p:embeddedFont>
      <p:font typeface="KoPubWorld돋움체 Bold" panose="00000800000000000000" pitchFamily="2" charset="-127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E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3" autoAdjust="0"/>
    <p:restoredTop sz="87294" autoAdjust="0"/>
  </p:normalViewPr>
  <p:slideViewPr>
    <p:cSldViewPr snapToGrid="0">
      <p:cViewPr varScale="1">
        <p:scale>
          <a:sx n="62" d="100"/>
          <a:sy n="62" d="100"/>
        </p:scale>
        <p:origin x="3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52DDF-1F6F-4A57-9A8D-8C8D92940E53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7118C-1175-476C-B95D-B2148FBED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774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7118C-1175-476C-B95D-B2148FBED8D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071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7118C-1175-476C-B95D-B2148FBED8D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05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7118C-1175-476C-B95D-B2148FBED8D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086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7118C-1175-476C-B95D-B2148FBED8D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956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7118C-1175-476C-B95D-B2148FBED8D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836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7118C-1175-476C-B95D-B2148FBED8D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414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EE13C-CC1B-45E7-85FC-8C0BF07AF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327217-A794-44DA-B101-6BD00054C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70A7E2-6D54-4DFA-8201-695C144F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C23D-7BA8-4E7C-845F-CD477CB506EC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E3FD69-D3B8-47F8-99EB-14BFD4BE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085041-BAA3-4AED-908E-EA55E752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B849-996B-4CDA-9835-FDAB52D8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9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1F58-2A83-49EA-8781-B696FA18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70B05E-6E99-444D-B3A2-672D9A126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7180B6-0DAD-4BDF-A288-140F4DE7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C23D-7BA8-4E7C-845F-CD477CB506EC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842B7A-266C-46CE-9C86-6561C09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9B33F3-0E3B-4BA7-8965-8D4BA1AF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B849-996B-4CDA-9835-FDAB52D8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51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672714-5FD3-4B82-B65B-4C3AAD612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FBA75D-EC96-4336-8972-EACB66EB8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59A87A-B24E-4521-8E92-2D2F9518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C23D-7BA8-4E7C-845F-CD477CB506EC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234FC-3AED-4B44-9F8F-8EFA7936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1FD96F-2DE4-4F3F-949A-C7102C394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B849-996B-4CDA-9835-FDAB52D8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77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8375F-C20F-4559-8384-D5365F7CC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D20204-383E-45F5-90D3-D3B3374D9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BC381-4CF0-4B7C-80EC-4AFBB2E0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C23D-7BA8-4E7C-845F-CD477CB506EC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1F29EF-E596-4687-AAC5-252300D33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D5982-F370-44F3-9265-9E7FF74C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B849-996B-4CDA-9835-FDAB52D8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39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C0D76-51A0-46DF-8D00-07748C20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AF8CB9-3714-45DB-B996-AEAC95D4D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36095-186D-4E9E-BDA8-323CFEE9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C23D-7BA8-4E7C-845F-CD477CB506EC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53CAB8-E414-4536-8AE0-5A44B42F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DCA37-A5FD-421F-B7C1-72D255BA4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B849-996B-4CDA-9835-FDAB52D8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08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48A9F-963E-4468-93EE-618925BC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D6B39-9CF1-4D76-8950-BA8AC0EA3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D3B40E-D6D9-4F65-A971-B88DBC17A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4F87A-C830-4190-90B2-0E64CAB4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C23D-7BA8-4E7C-845F-CD477CB506EC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E8D980-DB1C-4B11-82CC-68046B4EE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04A0DF-5311-40EE-8B77-2A80B27E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B849-996B-4CDA-9835-FDAB52D8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09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49285-E38E-4868-9997-F4639189B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D07C4-8631-47E6-B4D5-7122A458E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6673A3-E884-4EC2-B619-B299E839A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738F7C-D08B-4971-BFB3-F753D20D5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598B0F-C03D-4D2A-A021-9CDC9A131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9CD096-D591-4CEF-984C-FB35AAB4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C23D-7BA8-4E7C-845F-CD477CB506EC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79E2AF-E913-425D-9961-DD0265A2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FAA839-046B-4555-9596-DAE4B9BC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B849-996B-4CDA-9835-FDAB52D8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FCCA2-962C-491A-93FB-B35709727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6EC9B7-3F60-4BBC-BD19-3D3002071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C23D-7BA8-4E7C-845F-CD477CB506EC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53BB02-473D-4B24-B360-D0EA85CC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A87E08-1382-4C8F-95CE-909D43C9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B849-996B-4CDA-9835-FDAB52D8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0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B9BCB0-369D-4BE1-8692-74C8F820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C23D-7BA8-4E7C-845F-CD477CB506EC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8B2FFA-3CDF-470B-8DBD-F03DD9DE7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C1105F-52AB-4F4C-B89A-2E2A0E0C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B849-996B-4CDA-9835-FDAB52D8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39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D0629-4120-4D94-9930-BF0FC0A9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E8658B-16DD-432D-8AAB-4A32F419F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4F79F2-D70E-4DDE-9EEF-9A31EC087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4832A8-E05E-4E0C-A810-D9A19F7D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C23D-7BA8-4E7C-845F-CD477CB506EC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BA4EA6-98A5-4611-9889-E858AD5F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7CE261-7BAF-4D39-9FA7-D10C82F2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B849-996B-4CDA-9835-FDAB52D8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20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E1E33-BAA3-471D-936B-AC2E408D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428D46-EAF4-47F7-8B52-B31663CE3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7A1037-8AEB-4154-8C17-B3BADECF5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6F4937-407C-4B1F-BD64-EC9EC9C2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C23D-7BA8-4E7C-845F-CD477CB506EC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5B0726-F15C-4C7D-BEBA-EA049392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457A1-3943-40D4-B017-FA16A1EB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B849-996B-4CDA-9835-FDAB52D8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23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55D759-0B92-4F1F-AF16-7A2ADAC44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E5C7F8-4DD0-4C26-8965-0972D0AE4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88BCB-F530-4491-9636-A6A77C546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1C23D-7BA8-4E7C-845F-CD477CB506EC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6E8A8-7BC8-42DA-827F-747C16CD9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CEC54-E8B7-458B-9752-F2FF7743C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7B849-996B-4CDA-9835-FDAB52D8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8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A91BA-88D8-478A-BC5B-BED0B0E46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>
                <a:solidFill>
                  <a:srgbClr val="FFC000"/>
                </a:solidFill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DS 02</a:t>
            </a:r>
            <a:r>
              <a:rPr lang="ko-KR" altLang="en-US" dirty="0">
                <a:solidFill>
                  <a:srgbClr val="FFC000"/>
                </a:solidFill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주차 수업 </a:t>
            </a:r>
            <a:r>
              <a:rPr lang="ko-KR" altLang="en-US" dirty="0" err="1">
                <a:solidFill>
                  <a:srgbClr val="FFC000"/>
                </a:solidFill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팀과제</a:t>
            </a:r>
            <a:endParaRPr lang="ko-KR" altLang="en-US" dirty="0">
              <a:solidFill>
                <a:srgbClr val="FFC000"/>
              </a:solidFill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모서리가 둥근 직사각형 11">
            <a:extLst>
              <a:ext uri="{FF2B5EF4-FFF2-40B4-BE49-F238E27FC236}">
                <a16:creationId xmlns:a16="http://schemas.microsoft.com/office/drawing/2014/main" id="{36EA0876-4E1A-418F-B4D6-D5C787B5C00A}"/>
              </a:ext>
            </a:extLst>
          </p:cNvPr>
          <p:cNvSpPr/>
          <p:nvPr/>
        </p:nvSpPr>
        <p:spPr>
          <a:xfrm>
            <a:off x="5295116" y="3803198"/>
            <a:ext cx="1595853" cy="3023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36E2E-2DCF-4081-AF76-3063BE52E933}"/>
              </a:ext>
            </a:extLst>
          </p:cNvPr>
          <p:cNvSpPr txBox="1"/>
          <p:nvPr/>
        </p:nvSpPr>
        <p:spPr>
          <a:xfrm>
            <a:off x="5411374" y="3785109"/>
            <a:ext cx="1369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ea typeface="KoPub돋움체 Bold" panose="00000800000000000000" pitchFamily="2" charset="-127"/>
              </a:rPr>
              <a:t>팀 </a:t>
            </a:r>
            <a:r>
              <a:rPr lang="en-US" altLang="ko-KR" sz="1600" dirty="0">
                <a:solidFill>
                  <a:schemeClr val="bg1"/>
                </a:solidFill>
                <a:ea typeface="KoPub돋움체 Bold" panose="00000800000000000000" pitchFamily="2" charset="-127"/>
              </a:rPr>
              <a:t>AOA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1E5D8A-0863-4D7A-9ABF-2DDAABC5E5BB}"/>
              </a:ext>
            </a:extLst>
          </p:cNvPr>
          <p:cNvSpPr txBox="1"/>
          <p:nvPr/>
        </p:nvSpPr>
        <p:spPr>
          <a:xfrm>
            <a:off x="3236146" y="3429000"/>
            <a:ext cx="5719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ea typeface="KoPub돋움체 Light" panose="00000300000000000000" pitchFamily="2" charset="-127"/>
              </a:rPr>
              <a:t>용돈 예측 모델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3E078-63C7-47D0-B3BE-F6F5528EC48C}"/>
              </a:ext>
            </a:extLst>
          </p:cNvPr>
          <p:cNvSpPr txBox="1"/>
          <p:nvPr/>
        </p:nvSpPr>
        <p:spPr>
          <a:xfrm>
            <a:off x="8493946" y="5992258"/>
            <a:ext cx="3698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경영학과 </a:t>
            </a:r>
            <a:r>
              <a:rPr lang="en-US" altLang="ko-KR" sz="1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2014109050 </a:t>
            </a:r>
            <a:r>
              <a:rPr lang="ko-KR" altLang="en-US" sz="16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박한솔</a:t>
            </a:r>
            <a:endParaRPr lang="en-US" altLang="ko-KR" sz="1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경영학과 </a:t>
            </a:r>
            <a:r>
              <a:rPr lang="en-US" altLang="ko-KR" sz="1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2015126062 </a:t>
            </a:r>
            <a:r>
              <a:rPr lang="ko-KR" altLang="en-US" sz="1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신지수</a:t>
            </a:r>
          </a:p>
        </p:txBody>
      </p:sp>
    </p:spTree>
    <p:extLst>
      <p:ext uri="{BB962C8B-B14F-4D97-AF65-F5344CB8AC3E}">
        <p14:creationId xmlns:p14="http://schemas.microsoft.com/office/powerpoint/2010/main" val="1764256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96FA0D0-7F0B-4C4F-8DFB-9956CD8E399F}"/>
              </a:ext>
            </a:extLst>
          </p:cNvPr>
          <p:cNvSpPr/>
          <p:nvPr/>
        </p:nvSpPr>
        <p:spPr>
          <a:xfrm>
            <a:off x="58723" y="910584"/>
            <a:ext cx="7709483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7F9D79-889B-499A-BB90-E1F9F2A5E0C3}"/>
              </a:ext>
            </a:extLst>
          </p:cNvPr>
          <p:cNvSpPr txBox="1"/>
          <p:nvPr/>
        </p:nvSpPr>
        <p:spPr>
          <a:xfrm>
            <a:off x="309600" y="1530000"/>
            <a:ext cx="1073688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A. 예측값과 실제값을 비교</a:t>
            </a:r>
            <a:endParaRPr lang="ko-KR" altLang="en-US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F87E50-510A-47FA-A989-DBC6D63F1A52}"/>
              </a:ext>
            </a:extLst>
          </p:cNvPr>
          <p:cNvSpPr/>
          <p:nvPr/>
        </p:nvSpPr>
        <p:spPr>
          <a:xfrm>
            <a:off x="58722" y="910584"/>
            <a:ext cx="7709483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1C0242-08A5-4734-9D13-8EF25436A4A8}"/>
              </a:ext>
            </a:extLst>
          </p:cNvPr>
          <p:cNvSpPr txBox="1"/>
          <p:nvPr/>
        </p:nvSpPr>
        <p:spPr>
          <a:xfrm>
            <a:off x="310560" y="264253"/>
            <a:ext cx="990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3600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모델의 성능 시험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90BBB04-ED20-4D9F-A5B7-BB156B46F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974574"/>
              </p:ext>
            </p:extLst>
          </p:nvPr>
        </p:nvGraphicFramePr>
        <p:xfrm>
          <a:off x="309600" y="2210838"/>
          <a:ext cx="6566101" cy="35654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037">
                  <a:extLst>
                    <a:ext uri="{9D8B030D-6E8A-4147-A177-3AD203B41FA5}">
                      <a16:colId xmlns:a16="http://schemas.microsoft.com/office/drawing/2014/main" val="4273843497"/>
                    </a:ext>
                  </a:extLst>
                </a:gridCol>
                <a:gridCol w="1454516">
                  <a:extLst>
                    <a:ext uri="{9D8B030D-6E8A-4147-A177-3AD203B41FA5}">
                      <a16:colId xmlns:a16="http://schemas.microsoft.com/office/drawing/2014/main" val="2061897074"/>
                    </a:ext>
                  </a:extLst>
                </a:gridCol>
                <a:gridCol w="1454516">
                  <a:extLst>
                    <a:ext uri="{9D8B030D-6E8A-4147-A177-3AD203B41FA5}">
                      <a16:colId xmlns:a16="http://schemas.microsoft.com/office/drawing/2014/main" val="1214784963"/>
                    </a:ext>
                  </a:extLst>
                </a:gridCol>
                <a:gridCol w="1454516">
                  <a:extLst>
                    <a:ext uri="{9D8B030D-6E8A-4147-A177-3AD203B41FA5}">
                      <a16:colId xmlns:a16="http://schemas.microsoft.com/office/drawing/2014/main" val="3798329768"/>
                    </a:ext>
                  </a:extLst>
                </a:gridCol>
                <a:gridCol w="1454516">
                  <a:extLst>
                    <a:ext uri="{9D8B030D-6E8A-4147-A177-3AD203B41FA5}">
                      <a16:colId xmlns:a16="http://schemas.microsoft.com/office/drawing/2014/main" val="509321781"/>
                    </a:ext>
                  </a:extLst>
                </a:gridCol>
              </a:tblGrid>
              <a:tr h="32412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엄마의 기분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아빠의 월급날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지난 학기 성적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용돈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(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실제값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)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724820"/>
                  </a:ext>
                </a:extLst>
              </a:tr>
              <a:tr h="3241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41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상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일 밖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하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천원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682478"/>
                  </a:ext>
                </a:extLst>
              </a:tr>
              <a:tr h="3241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42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하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일 밖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중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천원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3642575"/>
                  </a:ext>
                </a:extLst>
              </a:tr>
              <a:tr h="3241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43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하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일 내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상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천원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804223"/>
                  </a:ext>
                </a:extLst>
              </a:tr>
              <a:tr h="3241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44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상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일 밖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중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만원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870431"/>
                  </a:ext>
                </a:extLst>
              </a:tr>
              <a:tr h="3241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45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상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일 밖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하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천원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3757823"/>
                  </a:ext>
                </a:extLst>
              </a:tr>
              <a:tr h="3241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46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중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일 내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하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천원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276417"/>
                  </a:ext>
                </a:extLst>
              </a:tr>
              <a:tr h="3241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47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상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일 밖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중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만원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13073"/>
                  </a:ext>
                </a:extLst>
              </a:tr>
              <a:tr h="3241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48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상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일 밖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상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만원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981785"/>
                  </a:ext>
                </a:extLst>
              </a:tr>
              <a:tr h="3241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49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하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일 밖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중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천원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594245"/>
                  </a:ext>
                </a:extLst>
              </a:tr>
              <a:tr h="3241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상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일 밖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하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천원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7352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ABC4773-8AEA-4438-AD3D-6CDE6588A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913594"/>
              </p:ext>
            </p:extLst>
          </p:nvPr>
        </p:nvGraphicFramePr>
        <p:xfrm>
          <a:off x="7450947" y="2210838"/>
          <a:ext cx="2903880" cy="35654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167">
                  <a:extLst>
                    <a:ext uri="{9D8B030D-6E8A-4147-A177-3AD203B41FA5}">
                      <a16:colId xmlns:a16="http://schemas.microsoft.com/office/drawing/2014/main" val="2976288834"/>
                    </a:ext>
                  </a:extLst>
                </a:gridCol>
                <a:gridCol w="1463713">
                  <a:extLst>
                    <a:ext uri="{9D8B030D-6E8A-4147-A177-3AD203B41FA5}">
                      <a16:colId xmlns:a16="http://schemas.microsoft.com/office/drawing/2014/main" val="2155628460"/>
                    </a:ext>
                  </a:extLst>
                </a:gridCol>
              </a:tblGrid>
              <a:tr h="3241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용돈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(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예측값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정오분류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662707"/>
                  </a:ext>
                </a:extLst>
              </a:tr>
              <a:tr h="3241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천원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정분류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555434"/>
                  </a:ext>
                </a:extLst>
              </a:tr>
              <a:tr h="3241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천원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정분류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054816"/>
                  </a:ext>
                </a:extLst>
              </a:tr>
              <a:tr h="3241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만원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오분류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375494"/>
                  </a:ext>
                </a:extLst>
              </a:tr>
              <a:tr h="3241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만원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정분류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704418"/>
                  </a:ext>
                </a:extLst>
              </a:tr>
              <a:tr h="3241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천원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정분류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9964699"/>
                  </a:ext>
                </a:extLst>
              </a:tr>
              <a:tr h="3241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천원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정분류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83272"/>
                  </a:ext>
                </a:extLst>
              </a:tr>
              <a:tr h="3241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만원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오분류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413879"/>
                  </a:ext>
                </a:extLst>
              </a:tr>
              <a:tr h="3241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만원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오분류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234355"/>
                  </a:ext>
                </a:extLst>
              </a:tr>
              <a:tr h="3241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천원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오분류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285044"/>
                  </a:ext>
                </a:extLst>
              </a:tr>
              <a:tr h="3241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천원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정분류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52488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5D653FD-3F20-496C-948E-E20C2D7C5046}"/>
              </a:ext>
            </a:extLst>
          </p:cNvPr>
          <p:cNvSpPr txBox="1"/>
          <p:nvPr/>
        </p:nvSpPr>
        <p:spPr>
          <a:xfrm>
            <a:off x="309599" y="6087763"/>
            <a:ext cx="1073688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10개의 시험용 사례 중 4개의 사례에서 오분류가 발생하였다. 모델의 정확도는 </a:t>
            </a:r>
            <a:r>
              <a:rPr lang="en-US" altLang="ko-KR">
                <a:solidFill>
                  <a:srgbClr val="FFC000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60%</a:t>
            </a:r>
            <a:r>
              <a:rPr lang="en-US" altLang="ko-KR">
                <a:solidFill>
                  <a:schemeClr val="bg1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이다</a:t>
            </a:r>
            <a:endParaRPr lang="ko-KR" altLang="en-US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3231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F66585-04A7-45BF-81BA-C802085BF676}"/>
              </a:ext>
            </a:extLst>
          </p:cNvPr>
          <p:cNvSpPr txBox="1"/>
          <p:nvPr/>
        </p:nvSpPr>
        <p:spPr>
          <a:xfrm>
            <a:off x="310560" y="264253"/>
            <a:ext cx="990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3600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모델의 성능 시험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6FA0D0-7F0B-4C4F-8DFB-9956CD8E399F}"/>
              </a:ext>
            </a:extLst>
          </p:cNvPr>
          <p:cNvSpPr/>
          <p:nvPr/>
        </p:nvSpPr>
        <p:spPr>
          <a:xfrm>
            <a:off x="58723" y="910584"/>
            <a:ext cx="7709483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85C0FA9A-764B-4B77-BF4A-423214E63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4" y="1171478"/>
            <a:ext cx="5960533" cy="5478128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6C9E16A3-3B21-46D6-8D72-1F315C2B5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483" y="1175254"/>
            <a:ext cx="5801783" cy="547057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C49A500-BFC1-429E-8A38-094E61844834}"/>
              </a:ext>
            </a:extLst>
          </p:cNvPr>
          <p:cNvSpPr/>
          <p:nvPr/>
        </p:nvSpPr>
        <p:spPr>
          <a:xfrm>
            <a:off x="58722" y="910583"/>
            <a:ext cx="7709483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126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96FA0D0-7F0B-4C4F-8DFB-9956CD8E399F}"/>
              </a:ext>
            </a:extLst>
          </p:cNvPr>
          <p:cNvSpPr/>
          <p:nvPr/>
        </p:nvSpPr>
        <p:spPr>
          <a:xfrm>
            <a:off x="58723" y="910584"/>
            <a:ext cx="7709483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0D9E9F83-E493-4734-A86F-BB03769C7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651" y="1174167"/>
            <a:ext cx="5928783" cy="5419580"/>
          </a:xfrm>
          <a:prstGeom prst="rect">
            <a:avLst/>
          </a:prstGeom>
        </p:spPr>
      </p:pic>
      <p:pic>
        <p:nvPicPr>
          <p:cNvPr id="5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5E38E4B-2445-4E4D-9580-32D6D34A6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17" y="1178943"/>
            <a:ext cx="5928783" cy="54467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D0D36A-9645-4B3D-BDE3-EFC8B83523E1}"/>
              </a:ext>
            </a:extLst>
          </p:cNvPr>
          <p:cNvSpPr/>
          <p:nvPr/>
        </p:nvSpPr>
        <p:spPr>
          <a:xfrm>
            <a:off x="58722" y="915245"/>
            <a:ext cx="7709483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77387-F632-43D3-8D6A-6E0C04CF62FD}"/>
              </a:ext>
            </a:extLst>
          </p:cNvPr>
          <p:cNvSpPr txBox="1"/>
          <p:nvPr/>
        </p:nvSpPr>
        <p:spPr>
          <a:xfrm>
            <a:off x="310560" y="264253"/>
            <a:ext cx="990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3600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모델의 성능 시험</a:t>
            </a:r>
          </a:p>
        </p:txBody>
      </p:sp>
    </p:spTree>
    <p:extLst>
      <p:ext uri="{BB962C8B-B14F-4D97-AF65-F5344CB8AC3E}">
        <p14:creationId xmlns:p14="http://schemas.microsoft.com/office/powerpoint/2010/main" val="3325236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96FA0D0-7F0B-4C4F-8DFB-9956CD8E399F}"/>
              </a:ext>
            </a:extLst>
          </p:cNvPr>
          <p:cNvSpPr/>
          <p:nvPr/>
        </p:nvSpPr>
        <p:spPr>
          <a:xfrm>
            <a:off x="58723" y="910584"/>
            <a:ext cx="7709483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D63A09-AAD4-4355-90F6-36615A438F71}"/>
              </a:ext>
            </a:extLst>
          </p:cNvPr>
          <p:cNvSpPr/>
          <p:nvPr/>
        </p:nvSpPr>
        <p:spPr>
          <a:xfrm>
            <a:off x="58723" y="910584"/>
            <a:ext cx="7709483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249D2-6B21-4FCE-BEFE-93DC11170307}"/>
              </a:ext>
            </a:extLst>
          </p:cNvPr>
          <p:cNvSpPr txBox="1"/>
          <p:nvPr/>
        </p:nvSpPr>
        <p:spPr>
          <a:xfrm>
            <a:off x="310560" y="264253"/>
            <a:ext cx="990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3600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모델의 성능 시험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397BD-1D0B-48CF-AD57-76D70905D330}"/>
              </a:ext>
            </a:extLst>
          </p:cNvPr>
          <p:cNvSpPr txBox="1"/>
          <p:nvPr/>
        </p:nvSpPr>
        <p:spPr>
          <a:xfrm>
            <a:off x="321669" y="1325731"/>
            <a:ext cx="10736885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B. </a:t>
            </a:r>
            <a:r>
              <a:rPr lang="ko-KR" altLang="en-US" dirty="0">
                <a:solidFill>
                  <a:schemeClr val="bg1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예측 모델의 정확도</a:t>
            </a:r>
            <a:endParaRPr lang="en-US" altLang="ko-KR" dirty="0">
              <a:solidFill>
                <a:schemeClr val="bg1"/>
              </a:solidFill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dirty="0">
              <a:solidFill>
                <a:schemeClr val="bg1"/>
              </a:solidFill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예측 모델은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개의 목표 변수를 지니므로 그 정확도는 </a:t>
            </a:r>
            <a:r>
              <a:rPr lang="en-US" altLang="ko-KR" dirty="0">
                <a:solidFill>
                  <a:srgbClr val="FFC000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25%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 된다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0C7575-D102-4294-AE4E-FF454083A0E8}"/>
              </a:ext>
            </a:extLst>
          </p:cNvPr>
          <p:cNvSpPr txBox="1"/>
          <p:nvPr/>
        </p:nvSpPr>
        <p:spPr>
          <a:xfrm>
            <a:off x="309600" y="2827957"/>
            <a:ext cx="1073688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C. </a:t>
            </a:r>
            <a:r>
              <a:rPr lang="ko-KR" altLang="en-US">
                <a:solidFill>
                  <a:schemeClr val="bg1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완성된 모델의 성능 개선</a:t>
            </a:r>
            <a:endParaRPr lang="en-US" altLang="ko-KR">
              <a:solidFill>
                <a:schemeClr val="bg1"/>
              </a:solidFill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>
              <a:solidFill>
                <a:schemeClr val="bg1"/>
              </a:solidFill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BF84C4-C762-44E7-BA10-15FED082EA18}"/>
              </a:ext>
            </a:extLst>
          </p:cNvPr>
          <p:cNvGrpSpPr/>
          <p:nvPr/>
        </p:nvGrpSpPr>
        <p:grpSpPr>
          <a:xfrm>
            <a:off x="3660646" y="3428999"/>
            <a:ext cx="878236" cy="3011557"/>
            <a:chOff x="8322054" y="2379365"/>
            <a:chExt cx="787860" cy="3462054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DC0E958E-60A5-4C3F-9569-7EF127A34619}"/>
                </a:ext>
              </a:extLst>
            </p:cNvPr>
            <p:cNvGrpSpPr/>
            <p:nvPr/>
          </p:nvGrpSpPr>
          <p:grpSpPr>
            <a:xfrm>
              <a:off x="8322054" y="2379365"/>
              <a:ext cx="787860" cy="3462054"/>
              <a:chOff x="2106078" y="891033"/>
              <a:chExt cx="787860" cy="3462054"/>
            </a:xfrm>
            <a:solidFill>
              <a:srgbClr val="4F2E16"/>
            </a:solidFill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B67CF901-03FA-45EA-BB3D-FEA1AD6D89BE}"/>
                  </a:ext>
                </a:extLst>
              </p:cNvPr>
              <p:cNvSpPr/>
              <p:nvPr/>
            </p:nvSpPr>
            <p:spPr>
              <a:xfrm>
                <a:off x="2106078" y="3565227"/>
                <a:ext cx="787860" cy="78786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모서리가 둥근 직사각형 12">
                <a:extLst>
                  <a:ext uri="{FF2B5EF4-FFF2-40B4-BE49-F238E27FC236}">
                    <a16:creationId xmlns:a16="http://schemas.microsoft.com/office/drawing/2014/main" id="{2901380A-D968-4CD8-9DD0-29048ACE13CC}"/>
                  </a:ext>
                </a:extLst>
              </p:cNvPr>
              <p:cNvSpPr/>
              <p:nvPr/>
            </p:nvSpPr>
            <p:spPr>
              <a:xfrm>
                <a:off x="2252839" y="891033"/>
                <a:ext cx="504069" cy="3033196"/>
              </a:xfrm>
              <a:prstGeom prst="roundRect">
                <a:avLst>
                  <a:gd name="adj" fmla="val 30176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BF645627-A7A6-4118-AB26-43A14B06EC3D}"/>
                </a:ext>
              </a:extLst>
            </p:cNvPr>
            <p:cNvGrpSpPr/>
            <p:nvPr/>
          </p:nvGrpSpPr>
          <p:grpSpPr>
            <a:xfrm>
              <a:off x="8420023" y="3638145"/>
              <a:ext cx="591931" cy="2095745"/>
              <a:chOff x="3390736" y="1781425"/>
              <a:chExt cx="716236" cy="2535852"/>
            </a:xfrm>
            <a:solidFill>
              <a:schemeClr val="bg1"/>
            </a:solidFill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4BCAF5EF-319F-44C9-9896-8EA540C91F34}"/>
                  </a:ext>
                </a:extLst>
              </p:cNvPr>
              <p:cNvSpPr/>
              <p:nvPr/>
            </p:nvSpPr>
            <p:spPr>
              <a:xfrm>
                <a:off x="3390736" y="3601040"/>
                <a:ext cx="716236" cy="7162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모서리가 둥근 직사각형 10">
                <a:extLst>
                  <a:ext uri="{FF2B5EF4-FFF2-40B4-BE49-F238E27FC236}">
                    <a16:creationId xmlns:a16="http://schemas.microsoft.com/office/drawing/2014/main" id="{62DBFE67-7E13-4E2A-9ED8-D89FA686B987}"/>
                  </a:ext>
                </a:extLst>
              </p:cNvPr>
              <p:cNvSpPr/>
              <p:nvPr/>
            </p:nvSpPr>
            <p:spPr>
              <a:xfrm>
                <a:off x="3581576" y="1781425"/>
                <a:ext cx="344286" cy="210963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D1091F5-C268-4BAC-90DE-80CEC8554154}"/>
              </a:ext>
            </a:extLst>
          </p:cNvPr>
          <p:cNvSpPr txBox="1"/>
          <p:nvPr/>
        </p:nvSpPr>
        <p:spPr>
          <a:xfrm>
            <a:off x="4519886" y="3429000"/>
            <a:ext cx="158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FFC000"/>
                </a:solidFill>
                <a:ea typeface="KoPub돋움체 Bold" panose="00000800000000000000" pitchFamily="2" charset="-127"/>
              </a:rPr>
              <a:t>완성된 모델</a:t>
            </a:r>
            <a:endParaRPr lang="ko-KR" altLang="en-US" dirty="0">
              <a:solidFill>
                <a:srgbClr val="FFC000"/>
              </a:solidFill>
              <a:ea typeface="KoPub돋움체 Bold" panose="00000800000000000000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4689B3-8667-440D-A13B-AF76B3180609}"/>
              </a:ext>
            </a:extLst>
          </p:cNvPr>
          <p:cNvSpPr txBox="1"/>
          <p:nvPr/>
        </p:nvSpPr>
        <p:spPr>
          <a:xfrm>
            <a:off x="4520518" y="3745285"/>
            <a:ext cx="15819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C000"/>
                </a:solidFill>
                <a:ea typeface="KoPub돋움체 Bold" panose="00000800000000000000" pitchFamily="2" charset="-127"/>
              </a:rPr>
              <a:t>60%</a:t>
            </a:r>
            <a:endParaRPr lang="ko-KR" altLang="en-US" sz="4400" dirty="0">
              <a:solidFill>
                <a:srgbClr val="FFC000"/>
              </a:solidFill>
              <a:ea typeface="KoPub돋움체 Bold" panose="00000800000000000000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DBF135-4649-499C-A94C-D57BD4F9DB79}"/>
              </a:ext>
            </a:extLst>
          </p:cNvPr>
          <p:cNvSpPr txBox="1"/>
          <p:nvPr/>
        </p:nvSpPr>
        <p:spPr>
          <a:xfrm>
            <a:off x="177919" y="4890445"/>
            <a:ext cx="176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ea typeface="KoPub돋움체 Bold" panose="00000800000000000000" pitchFamily="2" charset="-127"/>
              </a:rPr>
              <a:t>기본 예측 모델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4C5275-D500-4703-92C8-28EED69B3980}"/>
              </a:ext>
            </a:extLst>
          </p:cNvPr>
          <p:cNvSpPr txBox="1"/>
          <p:nvPr/>
        </p:nvSpPr>
        <p:spPr>
          <a:xfrm>
            <a:off x="321669" y="5175676"/>
            <a:ext cx="15819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chemeClr val="bg1"/>
                </a:solidFill>
                <a:ea typeface="KoPub돋움체 Bold" panose="00000800000000000000" pitchFamily="2" charset="-127"/>
              </a:rPr>
              <a:t>20%</a:t>
            </a:r>
            <a:endParaRPr lang="ko-KR" altLang="en-US" sz="4400" dirty="0">
              <a:solidFill>
                <a:schemeClr val="bg1"/>
              </a:solidFill>
              <a:ea typeface="KoPub돋움체 Bold" panose="000008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BC0420-6811-449D-AF1A-3AA576AB4ABB}"/>
              </a:ext>
            </a:extLst>
          </p:cNvPr>
          <p:cNvSpPr txBox="1"/>
          <p:nvPr/>
        </p:nvSpPr>
        <p:spPr>
          <a:xfrm>
            <a:off x="5376170" y="5072404"/>
            <a:ext cx="6633861" cy="374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기존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비교하면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완성된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모델은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 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정확도에서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 </a:t>
            </a:r>
            <a:r>
              <a:rPr lang="en-US" altLang="ko-KR" dirty="0">
                <a:solidFill>
                  <a:srgbClr val="FFC000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+35%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성능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개선</a:t>
            </a:r>
            <a:endParaRPr lang="ko-KR" altLang="en-US" dirty="0"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A1103B0-9DDC-48FE-A10B-841FC62E7E67}"/>
              </a:ext>
            </a:extLst>
          </p:cNvPr>
          <p:cNvGrpSpPr/>
          <p:nvPr/>
        </p:nvGrpSpPr>
        <p:grpSpPr>
          <a:xfrm>
            <a:off x="1903656" y="3428999"/>
            <a:ext cx="895346" cy="3011557"/>
            <a:chOff x="9586651" y="2379365"/>
            <a:chExt cx="787860" cy="346205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2C1C8B7-F8D1-4CFC-95EC-4774721BDBBD}"/>
                </a:ext>
              </a:extLst>
            </p:cNvPr>
            <p:cNvGrpSpPr/>
            <p:nvPr/>
          </p:nvGrpSpPr>
          <p:grpSpPr>
            <a:xfrm>
              <a:off x="9586651" y="2379365"/>
              <a:ext cx="787860" cy="3462054"/>
              <a:chOff x="2106078" y="891033"/>
              <a:chExt cx="787860" cy="3462054"/>
            </a:xfrm>
            <a:solidFill>
              <a:srgbClr val="4F2E16"/>
            </a:solidFill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6784620A-E194-4CF5-B3BF-0DBA39E1E757}"/>
                  </a:ext>
                </a:extLst>
              </p:cNvPr>
              <p:cNvSpPr/>
              <p:nvPr/>
            </p:nvSpPr>
            <p:spPr>
              <a:xfrm>
                <a:off x="2106078" y="3565227"/>
                <a:ext cx="787860" cy="787860"/>
              </a:xfrm>
              <a:prstGeom prst="ellipse">
                <a:avLst/>
              </a:prstGeom>
              <a:solidFill>
                <a:srgbClr val="6969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모서리가 둥근 직사각형 22">
                <a:extLst>
                  <a:ext uri="{FF2B5EF4-FFF2-40B4-BE49-F238E27FC236}">
                    <a16:creationId xmlns:a16="http://schemas.microsoft.com/office/drawing/2014/main" id="{12AFE1E0-9C5F-48FB-8ADB-0DE490851C00}"/>
                  </a:ext>
                </a:extLst>
              </p:cNvPr>
              <p:cNvSpPr/>
              <p:nvPr/>
            </p:nvSpPr>
            <p:spPr>
              <a:xfrm>
                <a:off x="2252839" y="891033"/>
                <a:ext cx="504069" cy="3033196"/>
              </a:xfrm>
              <a:prstGeom prst="roundRect">
                <a:avLst>
                  <a:gd name="adj" fmla="val 30176"/>
                </a:avLst>
              </a:prstGeom>
              <a:solidFill>
                <a:srgbClr val="6969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B219243-E663-4C48-AFA7-D24A2954A505}"/>
                </a:ext>
              </a:extLst>
            </p:cNvPr>
            <p:cNvGrpSpPr/>
            <p:nvPr/>
          </p:nvGrpSpPr>
          <p:grpSpPr>
            <a:xfrm>
              <a:off x="9684616" y="4622755"/>
              <a:ext cx="591931" cy="1111136"/>
              <a:chOff x="3390736" y="2972803"/>
              <a:chExt cx="716237" cy="1344475"/>
            </a:xfrm>
            <a:solidFill>
              <a:schemeClr val="bg1"/>
            </a:solidFill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53E34CC2-50F5-4E47-A63A-063DF91A9198}"/>
                  </a:ext>
                </a:extLst>
              </p:cNvPr>
              <p:cNvSpPr/>
              <p:nvPr/>
            </p:nvSpPr>
            <p:spPr>
              <a:xfrm>
                <a:off x="3390736" y="3601041"/>
                <a:ext cx="716237" cy="7162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모서리가 둥근 직사각형 20">
                <a:extLst>
                  <a:ext uri="{FF2B5EF4-FFF2-40B4-BE49-F238E27FC236}">
                    <a16:creationId xmlns:a16="http://schemas.microsoft.com/office/drawing/2014/main" id="{E658403F-BB46-4A48-9BC9-25749141E325}"/>
                  </a:ext>
                </a:extLst>
              </p:cNvPr>
              <p:cNvSpPr/>
              <p:nvPr/>
            </p:nvSpPr>
            <p:spPr>
              <a:xfrm>
                <a:off x="3581576" y="2972803"/>
                <a:ext cx="344286" cy="91825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1912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96FA0D0-7F0B-4C4F-8DFB-9956CD8E399F}"/>
              </a:ext>
            </a:extLst>
          </p:cNvPr>
          <p:cNvSpPr/>
          <p:nvPr/>
        </p:nvSpPr>
        <p:spPr>
          <a:xfrm>
            <a:off x="58723" y="910584"/>
            <a:ext cx="7709483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D63A09-AAD4-4355-90F6-36615A438F71}"/>
              </a:ext>
            </a:extLst>
          </p:cNvPr>
          <p:cNvSpPr/>
          <p:nvPr/>
        </p:nvSpPr>
        <p:spPr>
          <a:xfrm>
            <a:off x="58723" y="910584"/>
            <a:ext cx="7709483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249D2-6B21-4FCE-BEFE-93DC11170307}"/>
              </a:ext>
            </a:extLst>
          </p:cNvPr>
          <p:cNvSpPr txBox="1"/>
          <p:nvPr/>
        </p:nvSpPr>
        <p:spPr>
          <a:xfrm>
            <a:off x="310560" y="264253"/>
            <a:ext cx="990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3600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모델의 성능 시험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184BA-D8D0-4C1E-BF18-6296669A3464}"/>
              </a:ext>
            </a:extLst>
          </p:cNvPr>
          <p:cNvSpPr txBox="1"/>
          <p:nvPr/>
        </p:nvSpPr>
        <p:spPr>
          <a:xfrm>
            <a:off x="309600" y="1530000"/>
            <a:ext cx="11030948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D. </a:t>
            </a:r>
            <a:r>
              <a:rPr lang="ko-KR" altLang="en-US" dirty="0">
                <a:solidFill>
                  <a:schemeClr val="bg1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예측모델이 어떠한 시험용 사례에 대해서도 </a:t>
            </a:r>
            <a:r>
              <a:rPr lang="ko-KR" altLang="en-US" dirty="0" err="1">
                <a:solidFill>
                  <a:schemeClr val="bg1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예측값을</a:t>
            </a:r>
            <a:r>
              <a:rPr lang="ko-KR" altLang="en-US" dirty="0">
                <a:solidFill>
                  <a:schemeClr val="bg1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계산하는 것이 가능한가</a:t>
            </a:r>
            <a:r>
              <a:rPr lang="en-US" altLang="ko-KR" dirty="0">
                <a:solidFill>
                  <a:schemeClr val="bg1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</a:p>
          <a:p>
            <a:endParaRPr lang="en-US" altLang="ko-KR" dirty="0">
              <a:solidFill>
                <a:schemeClr val="bg1"/>
              </a:solidFill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dirty="0">
              <a:solidFill>
                <a:srgbClr val="FFC000"/>
              </a:solidFill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dirty="0">
              <a:solidFill>
                <a:srgbClr val="FFC000"/>
              </a:solidFill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dirty="0">
                <a:solidFill>
                  <a:srgbClr val="FFC000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가능하다</a:t>
            </a:r>
            <a:r>
              <a:rPr lang="en-US" altLang="ko-KR" dirty="0">
                <a:solidFill>
                  <a:srgbClr val="FFC000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단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시험용 사례가 학습용 사례들과 다른 예측변수를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갖는다거나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엄마의 기분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학점 평균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월급날과의 차이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가지 이외의 변수가 들어가는 경우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시험용 사례의 예측변수가 정해진 범위를 초과하는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학점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4.6,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엄마의 기분 좋았다가 나쁨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경우가 아니라면 정확도와 관계없이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예측값을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계산하는 것은 가능하다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dirty="0">
              <a:solidFill>
                <a:schemeClr val="bg1">
                  <a:lumMod val="85000"/>
                </a:schemeClr>
              </a:solidFill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027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FE8D7139-BA78-48BF-82B6-C69C3C3A6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383" y="1594060"/>
            <a:ext cx="4876190" cy="4876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F66585-04A7-45BF-81BA-C802085BF676}"/>
              </a:ext>
            </a:extLst>
          </p:cNvPr>
          <p:cNvSpPr txBox="1"/>
          <p:nvPr/>
        </p:nvSpPr>
        <p:spPr>
          <a:xfrm>
            <a:off x="310560" y="264253"/>
            <a:ext cx="9900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3600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ko-KR" altLang="en-US" sz="3600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용돈 예측 모델</a:t>
            </a:r>
            <a:endParaRPr lang="ko-KR" altLang="en-US" sz="2800" dirty="0">
              <a:solidFill>
                <a:prstClr val="white">
                  <a:lumMod val="85000"/>
                </a:prstClr>
              </a:solidFill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ko-KR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6FA0D0-7F0B-4C4F-8DFB-9956CD8E399F}"/>
              </a:ext>
            </a:extLst>
          </p:cNvPr>
          <p:cNvSpPr/>
          <p:nvPr/>
        </p:nvSpPr>
        <p:spPr>
          <a:xfrm>
            <a:off x="58723" y="910584"/>
            <a:ext cx="7709483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3172729-6C58-449D-B40E-16FBA3D79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4312" y="1986236"/>
            <a:ext cx="3892551" cy="5075478"/>
          </a:xfrm>
          <a:prstGeom prst="rect">
            <a:avLst/>
          </a:prstGeom>
          <a:solidFill>
            <a:srgbClr val="4D4E4D"/>
          </a:solidFill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92C86D9-9CAC-4A8D-A657-C4E55F2454C8}"/>
              </a:ext>
            </a:extLst>
          </p:cNvPr>
          <p:cNvSpPr txBox="1"/>
          <p:nvPr/>
        </p:nvSpPr>
        <p:spPr>
          <a:xfrm>
            <a:off x="5814383" y="2512384"/>
            <a:ext cx="5299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rgbClr val="FFC000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얼마나 받을까</a:t>
            </a:r>
            <a:r>
              <a:rPr lang="en-US" altLang="ko-KR" sz="2800">
                <a:solidFill>
                  <a:srgbClr val="FFC000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  <a:endParaRPr lang="ko-KR" altLang="en-US" sz="2800">
              <a:solidFill>
                <a:srgbClr val="FFC000"/>
              </a:solidFill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60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F66585-04A7-45BF-81BA-C802085BF676}"/>
              </a:ext>
            </a:extLst>
          </p:cNvPr>
          <p:cNvSpPr txBox="1"/>
          <p:nvPr/>
        </p:nvSpPr>
        <p:spPr>
          <a:xfrm>
            <a:off x="310560" y="264253"/>
            <a:ext cx="990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</a:t>
            </a:r>
            <a:r>
              <a:rPr lang="ko-KR" altLang="en-US" sz="3600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데이터의 생성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6FA0D0-7F0B-4C4F-8DFB-9956CD8E399F}"/>
              </a:ext>
            </a:extLst>
          </p:cNvPr>
          <p:cNvSpPr/>
          <p:nvPr/>
        </p:nvSpPr>
        <p:spPr>
          <a:xfrm>
            <a:off x="58723" y="910584"/>
            <a:ext cx="7709483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65B930-EE58-4061-939C-B4C420A72B77}"/>
              </a:ext>
            </a:extLst>
          </p:cNvPr>
          <p:cNvSpPr txBox="1"/>
          <p:nvPr/>
        </p:nvSpPr>
        <p:spPr>
          <a:xfrm>
            <a:off x="310560" y="1530220"/>
            <a:ext cx="1073688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lphaUcPeriod"/>
            </a:pPr>
            <a:r>
              <a:rPr lang="ko-KR" altLang="en-US" dirty="0">
                <a:solidFill>
                  <a:schemeClr val="bg1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용돈 액수와 연관된 예측 변수들의 설정</a:t>
            </a:r>
            <a:endParaRPr lang="en-US" altLang="ko-KR" dirty="0">
              <a:solidFill>
                <a:schemeClr val="bg1"/>
              </a:solidFill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dirty="0">
                <a:solidFill>
                  <a:srgbClr val="FFC000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날씨</a:t>
            </a:r>
            <a:r>
              <a:rPr lang="en-US" altLang="ko-KR" dirty="0">
                <a:solidFill>
                  <a:srgbClr val="FFC000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rgbClr val="FFC000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엄마의 기분</a:t>
            </a:r>
            <a:r>
              <a:rPr lang="en-US" altLang="ko-KR" dirty="0">
                <a:solidFill>
                  <a:srgbClr val="FFC000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rgbClr val="FFC000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엄마의 주식 가격 변동</a:t>
            </a:r>
            <a:r>
              <a:rPr lang="en-US" altLang="ko-KR" dirty="0">
                <a:solidFill>
                  <a:srgbClr val="FFC000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rgbClr val="FFC000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아빠의 월급날</a:t>
            </a:r>
            <a:r>
              <a:rPr lang="en-US" altLang="ko-KR" dirty="0">
                <a:solidFill>
                  <a:srgbClr val="FFC000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rgbClr val="FFC000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지난 학기 </a:t>
            </a:r>
            <a:r>
              <a:rPr lang="ko-KR" altLang="en-US">
                <a:solidFill>
                  <a:srgbClr val="FFC000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나의 학점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등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5가지의 변수를 설정.</a:t>
            </a:r>
            <a:endParaRPr lang="en-US" altLang="ko-KR" dirty="0">
              <a:solidFill>
                <a:schemeClr val="bg1">
                  <a:lumMod val="85000"/>
                </a:schemeClr>
              </a:solidFill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2222B-DABF-40FB-80D2-70A34DD780EE}"/>
              </a:ext>
            </a:extLst>
          </p:cNvPr>
          <p:cNvSpPr txBox="1"/>
          <p:nvPr/>
        </p:nvSpPr>
        <p:spPr>
          <a:xfrm>
            <a:off x="310560" y="3350185"/>
            <a:ext cx="11688608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B. </a:t>
            </a:r>
            <a:r>
              <a:rPr lang="ko-KR" altLang="en-US" dirty="0">
                <a:solidFill>
                  <a:schemeClr val="bg1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 사용 가능 여부 논의</a:t>
            </a:r>
            <a:endParaRPr lang="en-US" altLang="ko-KR" dirty="0">
              <a:solidFill>
                <a:schemeClr val="bg1"/>
              </a:solidFill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날씨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수치를 확인할 수 있고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날씨가 좋으면 엄마의 기분이 좋아져 큰 액수의 용돈을 받을 수 있을 것이다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엄마의 기분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주관적이고 수치로 나타낼 순 없지만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크게 좋음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보통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나쁨으로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 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구분해서 판단할 수 있을 것이다</a:t>
            </a:r>
            <a:endParaRPr lang="en-US" altLang="ko-KR" dirty="0">
              <a:solidFill>
                <a:schemeClr val="bg1">
                  <a:lumMod val="85000"/>
                </a:schemeClr>
              </a:solidFill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아빠의 월급날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아빠의 월급날이 가까울 수록 용돈의 액수는 커질 것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5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 안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밖으로 범주화</a:t>
            </a:r>
            <a:endParaRPr lang="en-US" altLang="ko-KR" dirty="0">
              <a:solidFill>
                <a:schemeClr val="bg1">
                  <a:lumMod val="85000"/>
                </a:schemeClr>
              </a:solidFill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엄마의 주식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전날과 비교해서 증가했는지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감소했는지로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판단</a:t>
            </a:r>
            <a:endParaRPr lang="en-US" altLang="ko-KR" dirty="0">
              <a:solidFill>
                <a:schemeClr val="bg1">
                  <a:lumMod val="85000"/>
                </a:schemeClr>
              </a:solidFill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지난 학기 나의 성적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중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하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최하로 구분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가장 큰 영향을 미칠 변수라고 생각 </a:t>
            </a:r>
            <a:endParaRPr lang="en-US" altLang="ko-KR" dirty="0">
              <a:solidFill>
                <a:schemeClr val="bg1">
                  <a:lumMod val="85000"/>
                </a:schemeClr>
              </a:solidFill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DEA97B-2D3C-48B7-81B1-CD3040184F3A}"/>
              </a:ext>
            </a:extLst>
          </p:cNvPr>
          <p:cNvSpPr/>
          <p:nvPr/>
        </p:nvSpPr>
        <p:spPr>
          <a:xfrm>
            <a:off x="58723" y="910583"/>
            <a:ext cx="7709483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29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96FA0D0-7F0B-4C4F-8DFB-9956CD8E399F}"/>
              </a:ext>
            </a:extLst>
          </p:cNvPr>
          <p:cNvSpPr/>
          <p:nvPr/>
        </p:nvSpPr>
        <p:spPr>
          <a:xfrm>
            <a:off x="58723" y="910584"/>
            <a:ext cx="7709483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ED52AF8-3794-4033-9220-7D2A9029B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059997"/>
              </p:ext>
            </p:extLst>
          </p:nvPr>
        </p:nvGraphicFramePr>
        <p:xfrm>
          <a:off x="336256" y="2117729"/>
          <a:ext cx="6610939" cy="4250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967">
                  <a:extLst>
                    <a:ext uri="{9D8B030D-6E8A-4147-A177-3AD203B41FA5}">
                      <a16:colId xmlns:a16="http://schemas.microsoft.com/office/drawing/2014/main" val="129362727"/>
                    </a:ext>
                  </a:extLst>
                </a:gridCol>
                <a:gridCol w="1096601">
                  <a:extLst>
                    <a:ext uri="{9D8B030D-6E8A-4147-A177-3AD203B41FA5}">
                      <a16:colId xmlns:a16="http://schemas.microsoft.com/office/drawing/2014/main" val="2019368770"/>
                    </a:ext>
                  </a:extLst>
                </a:gridCol>
                <a:gridCol w="1096601">
                  <a:extLst>
                    <a:ext uri="{9D8B030D-6E8A-4147-A177-3AD203B41FA5}">
                      <a16:colId xmlns:a16="http://schemas.microsoft.com/office/drawing/2014/main" val="3007588485"/>
                    </a:ext>
                  </a:extLst>
                </a:gridCol>
                <a:gridCol w="1096601">
                  <a:extLst>
                    <a:ext uri="{9D8B030D-6E8A-4147-A177-3AD203B41FA5}">
                      <a16:colId xmlns:a16="http://schemas.microsoft.com/office/drawing/2014/main" val="1913457211"/>
                    </a:ext>
                  </a:extLst>
                </a:gridCol>
                <a:gridCol w="1096601">
                  <a:extLst>
                    <a:ext uri="{9D8B030D-6E8A-4147-A177-3AD203B41FA5}">
                      <a16:colId xmlns:a16="http://schemas.microsoft.com/office/drawing/2014/main" val="1301765177"/>
                    </a:ext>
                  </a:extLst>
                </a:gridCol>
                <a:gridCol w="904528">
                  <a:extLst>
                    <a:ext uri="{9D8B030D-6E8A-4147-A177-3AD203B41FA5}">
                      <a16:colId xmlns:a16="http://schemas.microsoft.com/office/drawing/2014/main" val="3119812623"/>
                    </a:ext>
                  </a:extLst>
                </a:gridCol>
                <a:gridCol w="756040">
                  <a:extLst>
                    <a:ext uri="{9D8B030D-6E8A-4147-A177-3AD203B41FA5}">
                      <a16:colId xmlns:a16="http://schemas.microsoft.com/office/drawing/2014/main" val="614885665"/>
                    </a:ext>
                  </a:extLst>
                </a:gridCol>
              </a:tblGrid>
              <a:tr h="386420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날씨</a:t>
                      </a:r>
                      <a:endParaRPr lang="ko-KR" alt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엄마의 기분</a:t>
                      </a:r>
                      <a:endParaRPr lang="ko-KR" alt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엄마의 주식</a:t>
                      </a:r>
                      <a:endParaRPr lang="ko-KR" alt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아빠의 월급날</a:t>
                      </a:r>
                      <a:endParaRPr lang="ko-KR" alt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학 점</a:t>
                      </a:r>
                      <a:endParaRPr lang="ko-KR" alt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용돈</a:t>
                      </a:r>
                      <a:endParaRPr lang="ko-KR" alt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173566"/>
                  </a:ext>
                </a:extLst>
              </a:tr>
              <a:tr h="3864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맑음</a:t>
                      </a:r>
                      <a:endParaRPr lang="ko-KR" alt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좋음</a:t>
                      </a: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증</a:t>
                      </a:r>
                      <a:endParaRPr lang="ko-KR" alt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r>
                        <a:rPr lang="ko-KR" alt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일 내</a:t>
                      </a:r>
                      <a:endParaRPr lang="ko-KR" alt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</a:t>
                      </a:r>
                    </a:p>
                  </a:txBody>
                  <a:tcPr marL="6350" marR="6350" marT="6350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</a:t>
                      </a:r>
                      <a:r>
                        <a:rPr lang="ko-KR" alt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만원</a:t>
                      </a:r>
                      <a:endParaRPr lang="ko-KR" alt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546082"/>
                  </a:ext>
                </a:extLst>
              </a:tr>
              <a:tr h="3864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흐림</a:t>
                      </a:r>
                      <a:endParaRPr lang="ko-KR" alt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보통</a:t>
                      </a: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증</a:t>
                      </a:r>
                      <a:endParaRPr lang="ko-KR" alt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r>
                        <a:rPr lang="ko-KR" altLang="en-US" sz="12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일 밖</a:t>
                      </a:r>
                      <a:endParaRPr lang="ko-KR" altLang="en-US" sz="12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</a:t>
                      </a:r>
                    </a:p>
                  </a:txBody>
                  <a:tcPr marL="6350" marR="6350" marT="6350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</a:t>
                      </a:r>
                      <a:r>
                        <a:rPr lang="ko-KR" alt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만원</a:t>
                      </a:r>
                      <a:endParaRPr lang="ko-KR" alt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819611"/>
                  </a:ext>
                </a:extLst>
              </a:tr>
              <a:tr h="3864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흐림</a:t>
                      </a:r>
                      <a:endParaRPr lang="ko-KR" alt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나쁨</a:t>
                      </a: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증</a:t>
                      </a:r>
                      <a:endParaRPr lang="ko-KR" alt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r>
                        <a:rPr lang="ko-KR" altLang="en-US" sz="12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일 밖</a:t>
                      </a:r>
                      <a:endParaRPr lang="ko-KR" altLang="en-US" sz="12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</a:t>
                      </a:r>
                    </a:p>
                  </a:txBody>
                  <a:tcPr marL="6350" marR="6350" marT="6350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r>
                        <a:rPr lang="ko-KR" alt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천원</a:t>
                      </a:r>
                      <a:endParaRPr lang="ko-KR" alt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706394"/>
                  </a:ext>
                </a:extLst>
              </a:tr>
              <a:tr h="3864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맑음</a:t>
                      </a:r>
                      <a:endParaRPr lang="ko-KR" alt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보통</a:t>
                      </a: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증</a:t>
                      </a:r>
                      <a:endParaRPr lang="ko-KR" alt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r>
                        <a:rPr lang="ko-KR" alt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일 내</a:t>
                      </a:r>
                      <a:endParaRPr lang="ko-KR" alt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</a:t>
                      </a:r>
                    </a:p>
                  </a:txBody>
                  <a:tcPr marL="6350" marR="6350" marT="6350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</a:t>
                      </a:r>
                      <a:r>
                        <a:rPr lang="ko-KR" alt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만원</a:t>
                      </a:r>
                      <a:endParaRPr lang="ko-KR" alt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04159"/>
                  </a:ext>
                </a:extLst>
              </a:tr>
              <a:tr h="3864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endParaRPr lang="en-US" altLang="ko-KR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맑음</a:t>
                      </a:r>
                      <a:endParaRPr lang="ko-KR" alt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나쁨</a:t>
                      </a: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증</a:t>
                      </a:r>
                      <a:endParaRPr lang="ko-KR" alt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r>
                        <a:rPr lang="ko-KR" alt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일 밖</a:t>
                      </a:r>
                      <a:endParaRPr lang="ko-KR" alt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3.6</a:t>
                      </a:r>
                    </a:p>
                  </a:txBody>
                  <a:tcPr marL="6350" marR="6350" marT="6350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r>
                        <a:rPr lang="ko-KR" alt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천원</a:t>
                      </a:r>
                      <a:endParaRPr lang="ko-KR" alt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523856"/>
                  </a:ext>
                </a:extLst>
              </a:tr>
              <a:tr h="3864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6</a:t>
                      </a:r>
                      <a:endParaRPr lang="en-US" altLang="ko-KR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맑음</a:t>
                      </a:r>
                      <a:endParaRPr lang="ko-KR" alt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좋음</a:t>
                      </a: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증</a:t>
                      </a:r>
                      <a:endParaRPr lang="ko-KR" alt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r>
                        <a:rPr lang="ko-KR" alt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일 밖</a:t>
                      </a:r>
                      <a:endParaRPr lang="ko-KR" alt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</a:t>
                      </a:r>
                    </a:p>
                  </a:txBody>
                  <a:tcPr marL="6350" marR="6350" marT="6350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r>
                        <a:rPr lang="ko-KR" alt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천원</a:t>
                      </a:r>
                      <a:endParaRPr lang="ko-KR" alt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1953"/>
                  </a:ext>
                </a:extLst>
              </a:tr>
              <a:tr h="3864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7</a:t>
                      </a:r>
                      <a:endParaRPr lang="en-US" altLang="ko-KR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흐림</a:t>
                      </a:r>
                      <a:endParaRPr lang="ko-KR" alt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좋음</a:t>
                      </a: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결 측 치</a:t>
                      </a:r>
                    </a:p>
                  </a:txBody>
                  <a:tcPr marL="7607" marR="7607" marT="760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r>
                        <a:rPr lang="ko-KR" alt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일 내</a:t>
                      </a:r>
                      <a:endParaRPr lang="ko-KR" alt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3.8</a:t>
                      </a:r>
                    </a:p>
                  </a:txBody>
                  <a:tcPr marL="6350" marR="6350" marT="6350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</a:t>
                      </a:r>
                      <a:r>
                        <a:rPr lang="ko-KR" alt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만원</a:t>
                      </a:r>
                      <a:endParaRPr lang="ko-KR" alt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209024"/>
                  </a:ext>
                </a:extLst>
              </a:tr>
              <a:tr h="3864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8</a:t>
                      </a:r>
                      <a:endParaRPr lang="en-US" altLang="ko-KR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맑음</a:t>
                      </a:r>
                      <a:endParaRPr lang="ko-KR" alt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좋음</a:t>
                      </a: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증</a:t>
                      </a:r>
                      <a:endParaRPr lang="ko-KR" alt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r>
                        <a:rPr lang="ko-KR" alt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일 밖</a:t>
                      </a:r>
                      <a:endParaRPr lang="ko-KR" alt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</a:t>
                      </a:r>
                    </a:p>
                  </a:txBody>
                  <a:tcPr marL="6350" marR="6350" marT="6350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r>
                        <a:rPr lang="ko-KR" alt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천원</a:t>
                      </a:r>
                      <a:endParaRPr lang="ko-KR" alt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975755"/>
                  </a:ext>
                </a:extLst>
              </a:tr>
              <a:tr h="3864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9</a:t>
                      </a:r>
                      <a:endParaRPr lang="en-US" altLang="ko-KR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흐림</a:t>
                      </a:r>
                      <a:endParaRPr lang="ko-KR" alt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보통</a:t>
                      </a: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증</a:t>
                      </a:r>
                      <a:endParaRPr lang="ko-KR" alt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r>
                        <a:rPr lang="ko-KR" alt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일 밖</a:t>
                      </a:r>
                      <a:endParaRPr lang="ko-KR" alt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</a:t>
                      </a:r>
                    </a:p>
                  </a:txBody>
                  <a:tcPr marL="6350" marR="6350" marT="6350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</a:t>
                      </a:r>
                      <a:r>
                        <a:rPr lang="ko-KR" alt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만원</a:t>
                      </a:r>
                      <a:endParaRPr lang="ko-KR" alt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39683"/>
                  </a:ext>
                </a:extLst>
              </a:tr>
              <a:tr h="3864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10</a:t>
                      </a:r>
                      <a:endParaRPr lang="en-US" altLang="ko-KR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맑음</a:t>
                      </a:r>
                      <a:endParaRPr lang="ko-KR" alt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나쁨</a:t>
                      </a:r>
                      <a:endParaRPr lang="ko-KR" altLang="en-US" sz="12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증</a:t>
                      </a:r>
                      <a:endParaRPr lang="ko-KR" alt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r>
                        <a:rPr lang="ko-KR" alt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일 밖</a:t>
                      </a:r>
                      <a:endParaRPr lang="ko-KR" alt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6350" marR="6350" marT="6350" marB="0" anchor="ctr">
                    <a:solidFill>
                      <a:srgbClr val="4D4E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</a:t>
                      </a:r>
                      <a:r>
                        <a:rPr lang="ko-KR" altLang="en-US" sz="12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천원</a:t>
                      </a:r>
                      <a:endParaRPr lang="ko-KR" altLang="en-US" sz="12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solidFill>
                      <a:srgbClr val="4D4E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80649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7D90F55C-076A-4C1D-A020-201FD5FDBFEF}"/>
              </a:ext>
            </a:extLst>
          </p:cNvPr>
          <p:cNvSpPr/>
          <p:nvPr/>
        </p:nvSpPr>
        <p:spPr>
          <a:xfrm>
            <a:off x="58723" y="910584"/>
            <a:ext cx="7709483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F3EF77-8375-4624-BF20-9D641D30425D}"/>
              </a:ext>
            </a:extLst>
          </p:cNvPr>
          <p:cNvSpPr txBox="1"/>
          <p:nvPr/>
        </p:nvSpPr>
        <p:spPr>
          <a:xfrm>
            <a:off x="310560" y="264253"/>
            <a:ext cx="990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</a:t>
            </a:r>
            <a:r>
              <a:rPr lang="ko-KR" altLang="en-US" sz="360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데이터의 생성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E9095-D008-4B60-8A0C-2CE787120463}"/>
              </a:ext>
            </a:extLst>
          </p:cNvPr>
          <p:cNvSpPr txBox="1"/>
          <p:nvPr/>
        </p:nvSpPr>
        <p:spPr>
          <a:xfrm>
            <a:off x="310560" y="1530000"/>
            <a:ext cx="460080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C. </a:t>
            </a:r>
            <a:r>
              <a:rPr lang="ko-KR" altLang="en-US">
                <a:solidFill>
                  <a:schemeClr val="bg1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테이블 설계</a:t>
            </a:r>
            <a:endParaRPr lang="en-US" altLang="ko-KR">
              <a:solidFill>
                <a:schemeClr val="bg1"/>
              </a:solidFill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69277D-E144-409F-899C-C2B105DEE749}"/>
              </a:ext>
            </a:extLst>
          </p:cNvPr>
          <p:cNvSpPr txBox="1"/>
          <p:nvPr/>
        </p:nvSpPr>
        <p:spPr>
          <a:xfrm>
            <a:off x="7187905" y="2800993"/>
            <a:ext cx="538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FFC000"/>
                </a:solidFill>
                <a:ea typeface="KoPub돋움체 Light" panose="00000300000000000000" pitchFamily="2" charset="-127"/>
              </a:rPr>
              <a:t> 50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돋움체 Light" panose="00000300000000000000" pitchFamily="2" charset="-127"/>
              </a:rPr>
              <a:t>개의 사례를 담은 데이터 테이블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D7B577-1F06-4DA5-8A4E-47825E521EF0}"/>
              </a:ext>
            </a:extLst>
          </p:cNvPr>
          <p:cNvSpPr txBox="1"/>
          <p:nvPr/>
        </p:nvSpPr>
        <p:spPr>
          <a:xfrm>
            <a:off x="6802241" y="3710557"/>
            <a:ext cx="458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ea typeface="KoPub돋움체 Light" panose="00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3EAFCC-E566-4204-85E6-8ADC1AC6F547}"/>
              </a:ext>
            </a:extLst>
          </p:cNvPr>
          <p:cNvSpPr txBox="1"/>
          <p:nvPr/>
        </p:nvSpPr>
        <p:spPr>
          <a:xfrm>
            <a:off x="7187905" y="3487687"/>
            <a:ext cx="4964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C000"/>
                </a:solidFill>
                <a:ea typeface="KoPub돋움체 Light" panose="000003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돋움체 Light" panose="00000300000000000000" pitchFamily="2" charset="-127"/>
              </a:rPr>
              <a:t>데이터 입력에서 빠진 </a:t>
            </a:r>
            <a:r>
              <a:rPr lang="ko-KR" altLang="en-US" dirty="0" err="1">
                <a:solidFill>
                  <a:srgbClr val="FFC000"/>
                </a:solidFill>
                <a:ea typeface="KoPub돋움체 Light" panose="00000300000000000000" pitchFamily="2" charset="-127"/>
              </a:rPr>
              <a:t>결측치</a:t>
            </a:r>
            <a:r>
              <a:rPr lang="ko-KR" altLang="en-US" dirty="0">
                <a:solidFill>
                  <a:srgbClr val="FFC000"/>
                </a:solidFill>
                <a:ea typeface="KoPub돋움체 Light" panose="00000300000000000000" pitchFamily="2" charset="-127"/>
              </a:rPr>
              <a:t> </a:t>
            </a:r>
            <a:endParaRPr lang="en-US" altLang="ko-KR" dirty="0">
              <a:solidFill>
                <a:srgbClr val="FFC000"/>
              </a:solidFill>
              <a:ea typeface="KoPub돋움체 Light" panose="000003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ea typeface="KoPub돋움체 Light" panose="00000300000000000000" pitchFamily="2" charset="-127"/>
              </a:rPr>
              <a:t>   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KoPub돋움체 Light" panose="00000300000000000000" pitchFamily="2" charset="-127"/>
              </a:rPr>
              <a:t>7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돋움체 Light" panose="00000300000000000000" pitchFamily="2" charset="-127"/>
              </a:rPr>
              <a:t>번 사례와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KoPub돋움체 Light" panose="00000300000000000000" pitchFamily="2" charset="-127"/>
              </a:rPr>
              <a:t>27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돋움체 Light" panose="00000300000000000000" pitchFamily="2" charset="-127"/>
              </a:rPr>
              <a:t>번 사례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1157D3-BA0D-4B45-BEFF-F633B3F8E3C3}"/>
              </a:ext>
            </a:extLst>
          </p:cNvPr>
          <p:cNvSpPr txBox="1"/>
          <p:nvPr/>
        </p:nvSpPr>
        <p:spPr>
          <a:xfrm>
            <a:off x="7187905" y="4368684"/>
            <a:ext cx="4964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C000"/>
                </a:solidFill>
                <a:ea typeface="KoPub돋움체 Light" panose="000003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돋움체 Light" panose="00000300000000000000" pitchFamily="2" charset="-127"/>
              </a:rPr>
              <a:t>우연으로 변수와 관계없는 </a:t>
            </a:r>
            <a:r>
              <a:rPr lang="ko-KR" altLang="en-US" dirty="0" err="1">
                <a:solidFill>
                  <a:srgbClr val="FFC000"/>
                </a:solidFill>
                <a:ea typeface="KoPub돋움체 Light" panose="00000300000000000000" pitchFamily="2" charset="-127"/>
              </a:rPr>
              <a:t>이상값</a:t>
            </a:r>
            <a:endParaRPr lang="en-US" altLang="ko-KR" dirty="0">
              <a:solidFill>
                <a:srgbClr val="FFC000"/>
              </a:solidFill>
              <a:ea typeface="KoPub돋움체 Light" panose="000003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ea typeface="KoPub돋움체 Light" panose="00000300000000000000" pitchFamily="2" charset="-127"/>
              </a:rPr>
              <a:t>    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KoPub돋움체 Light" panose="00000300000000000000" pitchFamily="2" charset="-127"/>
              </a:rPr>
              <a:t>19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돋움체 Light" panose="00000300000000000000" pitchFamily="2" charset="-127"/>
              </a:rPr>
              <a:t>번 사례와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KoPub돋움체 Light" panose="00000300000000000000" pitchFamily="2" charset="-127"/>
              </a:rPr>
              <a:t>39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돋움체 Light" panose="00000300000000000000" pitchFamily="2" charset="-127"/>
              </a:rPr>
              <a:t>번 사례</a:t>
            </a:r>
            <a:endParaRPr lang="en-US" altLang="ko-KR" dirty="0">
              <a:solidFill>
                <a:schemeClr val="bg1">
                  <a:lumMod val="85000"/>
                </a:schemeClr>
              </a:solidFill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18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96FA0D0-7F0B-4C4F-8DFB-9956CD8E399F}"/>
              </a:ext>
            </a:extLst>
          </p:cNvPr>
          <p:cNvSpPr/>
          <p:nvPr/>
        </p:nvSpPr>
        <p:spPr>
          <a:xfrm>
            <a:off x="58723" y="910584"/>
            <a:ext cx="7709483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65B930-EE58-4061-939C-B4C420A72B77}"/>
              </a:ext>
            </a:extLst>
          </p:cNvPr>
          <p:cNvSpPr txBox="1"/>
          <p:nvPr/>
        </p:nvSpPr>
        <p:spPr>
          <a:xfrm>
            <a:off x="1085260" y="1708020"/>
            <a:ext cx="1073688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D. </a:t>
            </a:r>
            <a:r>
              <a:rPr lang="ko-KR" altLang="en-US">
                <a:solidFill>
                  <a:schemeClr val="bg1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입력 사례에서 빠진 값</a:t>
            </a:r>
            <a:r>
              <a:rPr lang="en-US" altLang="ko-KR">
                <a:solidFill>
                  <a:schemeClr val="bg1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>
                <a:solidFill>
                  <a:schemeClr val="bg1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결측치</a:t>
            </a:r>
            <a:r>
              <a:rPr lang="en-US" altLang="ko-KR">
                <a:solidFill>
                  <a:schemeClr val="bg1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r>
              <a:rPr lang="ko-KR" altLang="en-US">
                <a:solidFill>
                  <a:schemeClr val="bg1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처리 논의</a:t>
            </a:r>
            <a:endParaRPr lang="en-US" altLang="ko-KR">
              <a:solidFill>
                <a:schemeClr val="bg1"/>
              </a:solidFill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9D2974-8B2D-460E-B4AE-0AEF41685FBF}"/>
              </a:ext>
            </a:extLst>
          </p:cNvPr>
          <p:cNvSpPr/>
          <p:nvPr/>
        </p:nvSpPr>
        <p:spPr>
          <a:xfrm>
            <a:off x="58723" y="910583"/>
            <a:ext cx="7709483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CE163-5942-4E03-99A7-3345A0B9B16E}"/>
              </a:ext>
            </a:extLst>
          </p:cNvPr>
          <p:cNvSpPr txBox="1"/>
          <p:nvPr/>
        </p:nvSpPr>
        <p:spPr>
          <a:xfrm>
            <a:off x="310560" y="264253"/>
            <a:ext cx="990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</a:t>
            </a:r>
            <a:r>
              <a:rPr lang="ko-KR" altLang="en-US" sz="3600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데이터의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B35D86-BE48-4A40-8A22-0A7401531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511" y="2968816"/>
            <a:ext cx="1802083" cy="1556668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53C7024F-3BF9-4FD1-8DFF-E5DB4487C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50242" y="2844854"/>
            <a:ext cx="1557830" cy="18034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6F6E57-D3BB-4D1A-B37A-0D2DB55F6955}"/>
              </a:ext>
            </a:extLst>
          </p:cNvPr>
          <p:cNvSpPr txBox="1"/>
          <p:nvPr/>
        </p:nvSpPr>
        <p:spPr>
          <a:xfrm>
            <a:off x="2045801" y="4885956"/>
            <a:ext cx="3638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FFC000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수치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형태의 변수일 경우</a:t>
            </a:r>
            <a:endParaRPr lang="en-US" altLang="ko-KR">
              <a:solidFill>
                <a:schemeClr val="bg1">
                  <a:lumMod val="85000"/>
                </a:schemeClr>
              </a:solidFill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변수의 </a:t>
            </a:r>
            <a:r>
              <a:rPr lang="ko-KR" altLang="en-US">
                <a:solidFill>
                  <a:srgbClr val="FFC000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평균값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구하여 대입</a:t>
            </a:r>
            <a:endParaRPr lang="en-US" altLang="ko-KR">
              <a:solidFill>
                <a:schemeClr val="bg1">
                  <a:lumMod val="85000"/>
                </a:schemeClr>
              </a:solidFill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5469D8-0B75-493B-869F-6061AC6F7C6A}"/>
              </a:ext>
            </a:extLst>
          </p:cNvPr>
          <p:cNvSpPr txBox="1"/>
          <p:nvPr/>
        </p:nvSpPr>
        <p:spPr>
          <a:xfrm>
            <a:off x="6870700" y="4859249"/>
            <a:ext cx="3638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FFC000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범주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형태의 변수일 경우</a:t>
            </a:r>
            <a:endParaRPr lang="en-US" altLang="ko-KR">
              <a:solidFill>
                <a:schemeClr val="bg1">
                  <a:lumMod val="85000"/>
                </a:schemeClr>
              </a:solidFill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변수의 </a:t>
            </a:r>
            <a:r>
              <a:rPr lang="ko-KR" altLang="en-US">
                <a:solidFill>
                  <a:srgbClr val="FFC000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최빈값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구하여 대입</a:t>
            </a:r>
            <a:endParaRPr lang="en-US" altLang="ko-KR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71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F66585-04A7-45BF-81BA-C802085BF676}"/>
              </a:ext>
            </a:extLst>
          </p:cNvPr>
          <p:cNvSpPr txBox="1"/>
          <p:nvPr/>
        </p:nvSpPr>
        <p:spPr>
          <a:xfrm>
            <a:off x="310560" y="264253"/>
            <a:ext cx="990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60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집합의 선택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6FA0D0-7F0B-4C4F-8DFB-9956CD8E399F}"/>
              </a:ext>
            </a:extLst>
          </p:cNvPr>
          <p:cNvSpPr/>
          <p:nvPr/>
        </p:nvSpPr>
        <p:spPr>
          <a:xfrm>
            <a:off x="58723" y="910584"/>
            <a:ext cx="7709483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65B930-EE58-4061-939C-B4C420A72B77}"/>
              </a:ext>
            </a:extLst>
          </p:cNvPr>
          <p:cNvSpPr txBox="1"/>
          <p:nvPr/>
        </p:nvSpPr>
        <p:spPr>
          <a:xfrm>
            <a:off x="568707" y="1809400"/>
            <a:ext cx="1073688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A~B. </a:t>
            </a:r>
            <a:r>
              <a:rPr lang="ko-KR" altLang="en-US">
                <a:solidFill>
                  <a:schemeClr val="bg1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테이블에서 사례들을</a:t>
            </a:r>
            <a:r>
              <a:rPr lang="en-US" altLang="ko-KR">
                <a:solidFill>
                  <a:schemeClr val="bg1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>
                <a:solidFill>
                  <a:schemeClr val="bg1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학습용 집합과 시험용 집합으로 분리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99BD3F-655E-41BD-8AA3-ABF4E8F520BA}"/>
              </a:ext>
            </a:extLst>
          </p:cNvPr>
          <p:cNvSpPr/>
          <p:nvPr/>
        </p:nvSpPr>
        <p:spPr>
          <a:xfrm>
            <a:off x="58722" y="910584"/>
            <a:ext cx="7709483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AEC24CA-3053-4ADF-8385-C9E08F2AD3DA}"/>
              </a:ext>
            </a:extLst>
          </p:cNvPr>
          <p:cNvGrpSpPr/>
          <p:nvPr/>
        </p:nvGrpSpPr>
        <p:grpSpPr>
          <a:xfrm>
            <a:off x="310560" y="2924240"/>
            <a:ext cx="4517697" cy="2523379"/>
            <a:chOff x="538109" y="2435290"/>
            <a:chExt cx="4517697" cy="2523379"/>
          </a:xfrm>
        </p:grpSpPr>
        <p:sp>
          <p:nvSpPr>
            <p:cNvPr id="10" name="원형 73">
              <a:extLst>
                <a:ext uri="{FF2B5EF4-FFF2-40B4-BE49-F238E27FC236}">
                  <a16:creationId xmlns:a16="http://schemas.microsoft.com/office/drawing/2014/main" id="{0D7390B2-4715-4746-B790-ECFBA0984239}"/>
                </a:ext>
              </a:extLst>
            </p:cNvPr>
            <p:cNvSpPr/>
            <p:nvPr/>
          </p:nvSpPr>
          <p:spPr>
            <a:xfrm>
              <a:off x="1588301" y="2435290"/>
              <a:ext cx="2526608" cy="2523379"/>
            </a:xfrm>
            <a:prstGeom prst="pie">
              <a:avLst>
                <a:gd name="adj1" fmla="val 3719239"/>
                <a:gd name="adj2" fmla="val 24750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원형 80">
              <a:extLst>
                <a:ext uri="{FF2B5EF4-FFF2-40B4-BE49-F238E27FC236}">
                  <a16:creationId xmlns:a16="http://schemas.microsoft.com/office/drawing/2014/main" id="{FF53BA59-293D-4D6D-A165-BFA376CA2CAB}"/>
                </a:ext>
              </a:extLst>
            </p:cNvPr>
            <p:cNvSpPr/>
            <p:nvPr/>
          </p:nvSpPr>
          <p:spPr>
            <a:xfrm rot="12169189">
              <a:off x="1887094" y="2610010"/>
              <a:ext cx="2249006" cy="2294368"/>
            </a:xfrm>
            <a:prstGeom prst="pie">
              <a:avLst>
                <a:gd name="adj1" fmla="val 9735124"/>
                <a:gd name="adj2" fmla="val 13262886"/>
              </a:avLst>
            </a:prstGeom>
            <a:solidFill>
              <a:srgbClr val="696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A2B6B8C-7CD1-4ECC-BAF2-ED3DF11AC729}"/>
                </a:ext>
              </a:extLst>
            </p:cNvPr>
            <p:cNvSpPr/>
            <p:nvPr/>
          </p:nvSpPr>
          <p:spPr>
            <a:xfrm>
              <a:off x="2068767" y="2910953"/>
              <a:ext cx="1568824" cy="1568824"/>
            </a:xfrm>
            <a:prstGeom prst="ellipse">
              <a:avLst/>
            </a:prstGeom>
            <a:solidFill>
              <a:srgbClr val="4D4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71">
              <a:extLst>
                <a:ext uri="{FF2B5EF4-FFF2-40B4-BE49-F238E27FC236}">
                  <a16:creationId xmlns:a16="http://schemas.microsoft.com/office/drawing/2014/main" id="{FC60BD1F-206B-42D8-9F9F-F3B6C105A758}"/>
                </a:ext>
              </a:extLst>
            </p:cNvPr>
            <p:cNvSpPr/>
            <p:nvPr/>
          </p:nvSpPr>
          <p:spPr>
            <a:xfrm>
              <a:off x="538109" y="2802141"/>
              <a:ext cx="1503700" cy="45755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Training set</a:t>
              </a:r>
              <a:endParaRPr lang="ko-KR" altLang="en-US"/>
            </a:p>
          </p:txBody>
        </p:sp>
        <p:sp>
          <p:nvSpPr>
            <p:cNvPr id="15" name="모서리가 둥근 직사각형 81">
              <a:extLst>
                <a:ext uri="{FF2B5EF4-FFF2-40B4-BE49-F238E27FC236}">
                  <a16:creationId xmlns:a16="http://schemas.microsoft.com/office/drawing/2014/main" id="{70B76872-3F21-4809-9337-3DD420E36958}"/>
                </a:ext>
              </a:extLst>
            </p:cNvPr>
            <p:cNvSpPr/>
            <p:nvPr/>
          </p:nvSpPr>
          <p:spPr>
            <a:xfrm>
              <a:off x="3552106" y="4044983"/>
              <a:ext cx="1503700" cy="457550"/>
            </a:xfrm>
            <a:prstGeom prst="roundRect">
              <a:avLst/>
            </a:prstGeom>
            <a:solidFill>
              <a:srgbClr val="696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Test set</a:t>
              </a:r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C737E59-CCAE-4698-8CEF-B8540C4181C2}"/>
              </a:ext>
            </a:extLst>
          </p:cNvPr>
          <p:cNvSpPr txBox="1"/>
          <p:nvPr/>
        </p:nvSpPr>
        <p:spPr>
          <a:xfrm>
            <a:off x="5177640" y="3331684"/>
            <a:ext cx="607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FFC000"/>
                </a:solidFill>
                <a:ea typeface="KoPub돋움체 Light" panose="00000300000000000000" pitchFamily="2" charset="-127"/>
              </a:rPr>
              <a:t> 40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돋움체 Light" panose="00000300000000000000" pitchFamily="2" charset="-127"/>
              </a:rPr>
              <a:t>개의 학습용 집합과</a:t>
            </a:r>
            <a:r>
              <a:rPr lang="ko-KR" altLang="en-US" dirty="0">
                <a:solidFill>
                  <a:schemeClr val="bg1"/>
                </a:solidFill>
                <a:ea typeface="KoPub돋움체 Light" panose="00000300000000000000" pitchFamily="2" charset="-127"/>
              </a:rPr>
              <a:t> </a:t>
            </a:r>
            <a:r>
              <a:rPr lang="en-US" altLang="ko-KR" dirty="0">
                <a:solidFill>
                  <a:srgbClr val="FFC000"/>
                </a:solidFill>
                <a:ea typeface="KoPub돋움체 Light" panose="00000300000000000000" pitchFamily="2" charset="-127"/>
              </a:rPr>
              <a:t>10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돋움체 Light" panose="00000300000000000000" pitchFamily="2" charset="-127"/>
              </a:rPr>
              <a:t>개의 시험용 집합으로 분리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3B44E8-F8A3-4932-9307-AB7E9C06D71E}"/>
              </a:ext>
            </a:extLst>
          </p:cNvPr>
          <p:cNvSpPr txBox="1"/>
          <p:nvPr/>
        </p:nvSpPr>
        <p:spPr>
          <a:xfrm>
            <a:off x="5177640" y="4572033"/>
            <a:ext cx="676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FFC000"/>
                </a:solidFill>
                <a:ea typeface="KoPub돋움체 Light" panose="000003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돋움체 Light" panose="00000300000000000000" pitchFamily="2" charset="-127"/>
              </a:rPr>
              <a:t>학습용 집합과 시험용 집합은 </a:t>
            </a:r>
            <a:r>
              <a:rPr lang="ko-KR" altLang="en-US" dirty="0">
                <a:solidFill>
                  <a:srgbClr val="FFC000"/>
                </a:solidFill>
                <a:ea typeface="KoPub돋움체 Light" panose="00000300000000000000" pitchFamily="2" charset="-127"/>
              </a:rPr>
              <a:t>무작위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돋움체 Light" panose="00000300000000000000" pitchFamily="2" charset="-127"/>
              </a:rPr>
              <a:t>로 나누되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KoPub돋움체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돋움체 Light" panose="00000300000000000000" pitchFamily="2" charset="-127"/>
              </a:rPr>
              <a:t>학습 단계에 더 많은 데이터 사례들을 적용하는 것이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KoPub돋움체 Light" panose="000003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돋움체 Light" panose="00000300000000000000" pitchFamily="2" charset="-127"/>
              </a:rPr>
              <a:t>바람직하다고 판단 </a:t>
            </a:r>
            <a:r>
              <a:rPr lang="en-US" altLang="ko-KR" dirty="0">
                <a:solidFill>
                  <a:srgbClr val="FFC000"/>
                </a:solidFill>
                <a:ea typeface="KoPub돋움체 Light" panose="00000300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ea typeface="KoPub돋움체 Light" panose="00000300000000000000" pitchFamily="2" charset="-127"/>
              </a:rPr>
              <a:t>  </a:t>
            </a:r>
            <a:endParaRPr lang="ko-KR" altLang="en-US" dirty="0">
              <a:solidFill>
                <a:schemeClr val="bg1"/>
              </a:solidFill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5125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F66585-04A7-45BF-81BA-C802085BF676}"/>
              </a:ext>
            </a:extLst>
          </p:cNvPr>
          <p:cNvSpPr txBox="1"/>
          <p:nvPr/>
        </p:nvSpPr>
        <p:spPr>
          <a:xfrm>
            <a:off x="310560" y="264253"/>
            <a:ext cx="990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 </a:t>
            </a:r>
            <a:r>
              <a:rPr lang="ko-KR" altLang="en-US" sz="360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모델의 생성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6FA0D0-7F0B-4C4F-8DFB-9956CD8E399F}"/>
              </a:ext>
            </a:extLst>
          </p:cNvPr>
          <p:cNvSpPr/>
          <p:nvPr/>
        </p:nvSpPr>
        <p:spPr>
          <a:xfrm>
            <a:off x="58723" y="910584"/>
            <a:ext cx="7709483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65B930-EE58-4061-939C-B4C420A72B77}"/>
              </a:ext>
            </a:extLst>
          </p:cNvPr>
          <p:cNvSpPr txBox="1"/>
          <p:nvPr/>
        </p:nvSpPr>
        <p:spPr>
          <a:xfrm>
            <a:off x="727557" y="1301400"/>
            <a:ext cx="10736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ko-KR" altLang="en-US">
                <a:solidFill>
                  <a:schemeClr val="bg1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학습용 집합에서 예측 변수와 목표변수와의 연관 관계 분석</a:t>
            </a:r>
            <a:endParaRPr lang="en-US" altLang="ko-KR">
              <a:solidFill>
                <a:schemeClr val="bg1"/>
              </a:solidFill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>
              <a:solidFill>
                <a:schemeClr val="bg1"/>
              </a:solidFill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용돈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1,000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원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 1, 5,000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원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 2, 10,000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원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 3, 50,000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원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=4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로 놓고 각 변수들 간 범주끼리의 평균을 구한다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r>
              <a:rPr lang="ko-KR" altLang="en-US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예를 들어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‘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날씨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’ 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변수에서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‘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맑음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’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상태일 때 용돈의 평균을 구하고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‘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흐림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’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상태일 때 용돈의 평균을 따로 구한다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</a:p>
          <a:p>
            <a:r>
              <a:rPr lang="ko-KR" altLang="en-US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변수를 설정했을 때 맑음 상태에서는 용돈이 올라갈 것이라 예상했기에 맑음의 평균은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 가까워야 하며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</a:p>
          <a:p>
            <a:r>
              <a:rPr lang="ko-KR" altLang="en-US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반대로 흐림 상태에서 용돈의 평균은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 가까워야만 한다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</a:p>
          <a:p>
            <a:endParaRPr lang="en-US" altLang="ko-KR">
              <a:solidFill>
                <a:srgbClr val="FFC000"/>
              </a:solidFill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>
                <a:solidFill>
                  <a:srgbClr val="FFC000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이러한 데이터 패턴이 두드러지는 변수일수록 예측변수와 목표변수의 연관성 정도가 클 것이다</a:t>
            </a:r>
            <a:r>
              <a:rPr lang="en-US" altLang="ko-KR">
                <a:solidFill>
                  <a:srgbClr val="FFC000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E0A021-C849-4677-B8FE-E118AF869B2D}"/>
              </a:ext>
            </a:extLst>
          </p:cNvPr>
          <p:cNvSpPr/>
          <p:nvPr/>
        </p:nvSpPr>
        <p:spPr>
          <a:xfrm>
            <a:off x="58722" y="910584"/>
            <a:ext cx="7709483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D880899-2E35-452F-9A8F-F09B962C9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21522"/>
              </p:ext>
            </p:extLst>
          </p:nvPr>
        </p:nvGraphicFramePr>
        <p:xfrm>
          <a:off x="727557" y="3864234"/>
          <a:ext cx="8598135" cy="2308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8305">
                  <a:extLst>
                    <a:ext uri="{9D8B030D-6E8A-4147-A177-3AD203B41FA5}">
                      <a16:colId xmlns:a16="http://schemas.microsoft.com/office/drawing/2014/main" val="703889076"/>
                    </a:ext>
                  </a:extLst>
                </a:gridCol>
                <a:gridCol w="1228305">
                  <a:extLst>
                    <a:ext uri="{9D8B030D-6E8A-4147-A177-3AD203B41FA5}">
                      <a16:colId xmlns:a16="http://schemas.microsoft.com/office/drawing/2014/main" val="1974962841"/>
                    </a:ext>
                  </a:extLst>
                </a:gridCol>
                <a:gridCol w="1228305">
                  <a:extLst>
                    <a:ext uri="{9D8B030D-6E8A-4147-A177-3AD203B41FA5}">
                      <a16:colId xmlns:a16="http://schemas.microsoft.com/office/drawing/2014/main" val="421374399"/>
                    </a:ext>
                  </a:extLst>
                </a:gridCol>
                <a:gridCol w="1228305">
                  <a:extLst>
                    <a:ext uri="{9D8B030D-6E8A-4147-A177-3AD203B41FA5}">
                      <a16:colId xmlns:a16="http://schemas.microsoft.com/office/drawing/2014/main" val="1331600784"/>
                    </a:ext>
                  </a:extLst>
                </a:gridCol>
                <a:gridCol w="1228305">
                  <a:extLst>
                    <a:ext uri="{9D8B030D-6E8A-4147-A177-3AD203B41FA5}">
                      <a16:colId xmlns:a16="http://schemas.microsoft.com/office/drawing/2014/main" val="110331731"/>
                    </a:ext>
                  </a:extLst>
                </a:gridCol>
                <a:gridCol w="1228305">
                  <a:extLst>
                    <a:ext uri="{9D8B030D-6E8A-4147-A177-3AD203B41FA5}">
                      <a16:colId xmlns:a16="http://schemas.microsoft.com/office/drawing/2014/main" val="2949516026"/>
                    </a:ext>
                  </a:extLst>
                </a:gridCol>
                <a:gridCol w="1228305">
                  <a:extLst>
                    <a:ext uri="{9D8B030D-6E8A-4147-A177-3AD203B41FA5}">
                      <a16:colId xmlns:a16="http://schemas.microsoft.com/office/drawing/2014/main" val="1752489333"/>
                    </a:ext>
                  </a:extLst>
                </a:gridCol>
              </a:tblGrid>
              <a:tr h="32976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날씨 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엄마의 기분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엄마의 주식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665898"/>
                  </a:ext>
                </a:extLst>
              </a:tr>
              <a:tr h="3297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맑음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흐림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좋음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보통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나쁨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증가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감소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446162"/>
                  </a:ext>
                </a:extLst>
              </a:tr>
              <a:tr h="3297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2.45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2.5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2.73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2.5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2.13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2.43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2.47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685170"/>
                  </a:ext>
                </a:extLst>
              </a:tr>
              <a:tr h="32976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628197"/>
                  </a:ext>
                </a:extLst>
              </a:tr>
              <a:tr h="32976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아빠의 월급날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직전학기 나의 학점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073581"/>
                  </a:ext>
                </a:extLst>
              </a:tr>
              <a:tr h="3297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일 내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일 밖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상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중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하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최하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897606"/>
                  </a:ext>
                </a:extLst>
              </a:tr>
              <a:tr h="3297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2.9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2.33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2.73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2.5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2.15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541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002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F66585-04A7-45BF-81BA-C802085BF676}"/>
              </a:ext>
            </a:extLst>
          </p:cNvPr>
          <p:cNvSpPr txBox="1"/>
          <p:nvPr/>
        </p:nvSpPr>
        <p:spPr>
          <a:xfrm>
            <a:off x="310560" y="264253"/>
            <a:ext cx="990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 </a:t>
            </a:r>
            <a:r>
              <a:rPr lang="ko-KR" altLang="en-US" sz="360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모델의 생성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6FA0D0-7F0B-4C4F-8DFB-9956CD8E399F}"/>
              </a:ext>
            </a:extLst>
          </p:cNvPr>
          <p:cNvSpPr/>
          <p:nvPr/>
        </p:nvSpPr>
        <p:spPr>
          <a:xfrm>
            <a:off x="58723" y="910584"/>
            <a:ext cx="7709483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CF203-6AD6-4B9A-95BE-8DD2392272A8}"/>
              </a:ext>
            </a:extLst>
          </p:cNvPr>
          <p:cNvSpPr txBox="1"/>
          <p:nvPr/>
        </p:nvSpPr>
        <p:spPr>
          <a:xfrm>
            <a:off x="310560" y="1530000"/>
            <a:ext cx="1162588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B. </a:t>
            </a:r>
            <a:r>
              <a:rPr lang="ko-KR" altLang="en-US">
                <a:solidFill>
                  <a:schemeClr val="bg1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최적 변수 집합 선택</a:t>
            </a:r>
            <a:endParaRPr lang="en-US" altLang="ko-KR">
              <a:solidFill>
                <a:schemeClr val="bg1"/>
              </a:solidFill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E0A021-C849-4677-B8FE-E118AF869B2D}"/>
              </a:ext>
            </a:extLst>
          </p:cNvPr>
          <p:cNvSpPr/>
          <p:nvPr/>
        </p:nvSpPr>
        <p:spPr>
          <a:xfrm>
            <a:off x="58722" y="910584"/>
            <a:ext cx="7709483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00C5B2-1889-4B42-9C33-907AAB52E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126" y="2307151"/>
            <a:ext cx="1557992" cy="1557992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2511293-8B71-4664-8ADF-6A35B2B99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034" y="2307151"/>
            <a:ext cx="1584000" cy="1584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EDDDC1-BF3E-455E-81CE-B25494DE5A18}"/>
              </a:ext>
            </a:extLst>
          </p:cNvPr>
          <p:cNvSpPr txBox="1"/>
          <p:nvPr/>
        </p:nvSpPr>
        <p:spPr>
          <a:xfrm>
            <a:off x="1809418" y="5206702"/>
            <a:ext cx="862816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날씨와 엄마의 주식은 수식에서 보이 듯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두드러진 패턴이 발견되지 않아 모델링에서 제외</a:t>
            </a:r>
            <a:endParaRPr lang="en-US" altLang="ko-KR" dirty="0">
              <a:solidFill>
                <a:schemeClr val="bg1">
                  <a:lumMod val="85000"/>
                </a:schemeClr>
              </a:solidFill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실제 수치적 결과를 볼 때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두 변수가 결과값과 상관관계가 없는 것으로 판단됨</a:t>
            </a:r>
            <a:endParaRPr lang="en-US" altLang="ko-KR" dirty="0">
              <a:solidFill>
                <a:schemeClr val="bg1">
                  <a:lumMod val="85000"/>
                </a:schemeClr>
              </a:solidFill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A66C383-0223-42B7-AD8F-33420CC13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638536"/>
              </p:ext>
            </p:extLst>
          </p:nvPr>
        </p:nvGraphicFramePr>
        <p:xfrm>
          <a:off x="3102126" y="4089815"/>
          <a:ext cx="1557992" cy="7090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8996">
                  <a:extLst>
                    <a:ext uri="{9D8B030D-6E8A-4147-A177-3AD203B41FA5}">
                      <a16:colId xmlns:a16="http://schemas.microsoft.com/office/drawing/2014/main" val="2038987562"/>
                    </a:ext>
                  </a:extLst>
                </a:gridCol>
                <a:gridCol w="778996">
                  <a:extLst>
                    <a:ext uri="{9D8B030D-6E8A-4147-A177-3AD203B41FA5}">
                      <a16:colId xmlns:a16="http://schemas.microsoft.com/office/drawing/2014/main" val="1787017368"/>
                    </a:ext>
                  </a:extLst>
                </a:gridCol>
              </a:tblGrid>
              <a:tr h="2363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날씨 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64210"/>
                  </a:ext>
                </a:extLst>
              </a:tr>
              <a:tr h="2363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맑음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흐림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54080"/>
                  </a:ext>
                </a:extLst>
              </a:tr>
              <a:tr h="2363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2.45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2.5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772150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F0C1248-04EC-4F95-AE40-1E65171D5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879774"/>
              </p:ext>
            </p:extLst>
          </p:nvPr>
        </p:nvGraphicFramePr>
        <p:xfrm>
          <a:off x="6772034" y="4089815"/>
          <a:ext cx="1557992" cy="7090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8996">
                  <a:extLst>
                    <a:ext uri="{9D8B030D-6E8A-4147-A177-3AD203B41FA5}">
                      <a16:colId xmlns:a16="http://schemas.microsoft.com/office/drawing/2014/main" val="2034002814"/>
                    </a:ext>
                  </a:extLst>
                </a:gridCol>
                <a:gridCol w="778996">
                  <a:extLst>
                    <a:ext uri="{9D8B030D-6E8A-4147-A177-3AD203B41FA5}">
                      <a16:colId xmlns:a16="http://schemas.microsoft.com/office/drawing/2014/main" val="498496497"/>
                    </a:ext>
                  </a:extLst>
                </a:gridCol>
              </a:tblGrid>
              <a:tr h="2363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엄마의 주식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621355"/>
                  </a:ext>
                </a:extLst>
              </a:tr>
              <a:tr h="2363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증가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감소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649633"/>
                  </a:ext>
                </a:extLst>
              </a:tr>
              <a:tr h="2363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2.43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2.47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339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464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96FA0D0-7F0B-4C4F-8DFB-9956CD8E399F}"/>
              </a:ext>
            </a:extLst>
          </p:cNvPr>
          <p:cNvSpPr/>
          <p:nvPr/>
        </p:nvSpPr>
        <p:spPr>
          <a:xfrm>
            <a:off x="58723" y="910584"/>
            <a:ext cx="7709483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FCE90AE-FEEA-488E-9238-7F06B7A0F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1437667"/>
            <a:ext cx="6055782" cy="5142917"/>
          </a:xfrm>
          <a:prstGeom prst="rect">
            <a:avLst/>
          </a:prstGeom>
        </p:spPr>
      </p:pic>
      <p:pic>
        <p:nvPicPr>
          <p:cNvPr id="8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F4397F3-1946-4517-802D-FFB511235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900" y="1437642"/>
            <a:ext cx="5939366" cy="514309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4A4A24F-908E-4F7D-99F7-E4F50C2370AB}"/>
              </a:ext>
            </a:extLst>
          </p:cNvPr>
          <p:cNvSpPr/>
          <p:nvPr/>
        </p:nvSpPr>
        <p:spPr>
          <a:xfrm>
            <a:off x="58723" y="910583"/>
            <a:ext cx="7709483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98ABBA-9B54-46F4-B0FC-CCA7691B3A90}"/>
              </a:ext>
            </a:extLst>
          </p:cNvPr>
          <p:cNvSpPr txBox="1"/>
          <p:nvPr/>
        </p:nvSpPr>
        <p:spPr>
          <a:xfrm>
            <a:off x="310560" y="264253"/>
            <a:ext cx="990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 </a:t>
            </a:r>
            <a:r>
              <a:rPr lang="ko-KR" altLang="en-US" sz="3600">
                <a:solidFill>
                  <a:schemeClr val="bg1">
                    <a:lumMod val="8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모델의 생성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02F241-9B2F-4FB8-B8AD-DA14C078EDA6}"/>
              </a:ext>
            </a:extLst>
          </p:cNvPr>
          <p:cNvSpPr txBox="1"/>
          <p:nvPr/>
        </p:nvSpPr>
        <p:spPr>
          <a:xfrm>
            <a:off x="310560" y="1068335"/>
            <a:ext cx="1073688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C. </a:t>
            </a:r>
            <a:r>
              <a:rPr lang="ko-KR" altLang="en-US">
                <a:solidFill>
                  <a:schemeClr val="bg1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파이썬 구현</a:t>
            </a:r>
          </a:p>
        </p:txBody>
      </p:sp>
    </p:spTree>
    <p:extLst>
      <p:ext uri="{BB962C8B-B14F-4D97-AF65-F5344CB8AC3E}">
        <p14:creationId xmlns:p14="http://schemas.microsoft.com/office/powerpoint/2010/main" val="341571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1608388763AE8479BDCEB34C1774C76" ma:contentTypeVersion="0" ma:contentTypeDescription="새 문서를 만듭니다." ma:contentTypeScope="" ma:versionID="e8c09d1b3eee4acdbccac0691caccab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14d362126778c7f312e8cc68782b2a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2DE034-1260-4E3A-9023-14592FC1EAE5}">
  <ds:schemaRefs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9F8645C-1B94-4B9E-B532-976ED54085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871977-7D25-4AB6-90D9-0019DE99ED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799</Words>
  <Application>Microsoft Office PowerPoint</Application>
  <PresentationFormat>와이드스크린</PresentationFormat>
  <Paragraphs>281</Paragraphs>
  <Slides>14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</vt:lpstr>
      <vt:lpstr>Wingdings</vt:lpstr>
      <vt:lpstr>맑은 고딕</vt:lpstr>
      <vt:lpstr>KoPubWorld돋움체 Bold</vt:lpstr>
      <vt:lpstr>Office 테마</vt:lpstr>
      <vt:lpstr>DS 02주차 수업 팀과제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박한솔</dc:creator>
  <cp:lastModifiedBy>박한솔</cp:lastModifiedBy>
  <cp:revision>42</cp:revision>
  <dcterms:created xsi:type="dcterms:W3CDTF">2019-09-10T08:30:12Z</dcterms:created>
  <dcterms:modified xsi:type="dcterms:W3CDTF">2019-09-11T12:14:22Z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0x01010041608388763AE8479BDCEB34C1774C76</vt:lpwstr>
  </property>
</Properties>
</file>