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75" r:id="rId3"/>
    <p:sldId id="273" r:id="rId4"/>
    <p:sldId id="276" r:id="rId5"/>
    <p:sldId id="257" r:id="rId6"/>
    <p:sldId id="260" r:id="rId7"/>
    <p:sldId id="267" r:id="rId8"/>
    <p:sldId id="261" r:id="rId9"/>
    <p:sldId id="262" r:id="rId10"/>
    <p:sldId id="272" r:id="rId11"/>
    <p:sldId id="274" r:id="rId12"/>
    <p:sldId id="264" r:id="rId13"/>
    <p:sldId id="265" r:id="rId14"/>
    <p:sldId id="268" r:id="rId15"/>
    <p:sldId id="269" r:id="rId16"/>
    <p:sldId id="270" r:id="rId17"/>
    <p:sldId id="271" r:id="rId18"/>
    <p:sldId id="277" r:id="rId19"/>
  </p:sldIdLst>
  <p:sldSz cx="9144000" cy="5143500" type="screen16x9"/>
  <p:notesSz cx="6858000" cy="9144000"/>
  <p:embeddedFontLst>
    <p:embeddedFont>
      <p:font typeface="KoPubWorld돋움체 Bold" panose="00000800000000000000" pitchFamily="2" charset="-127"/>
      <p:bold r:id="rId21"/>
    </p:embeddedFont>
    <p:embeddedFont>
      <p:font typeface="Malgun Gothic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2A9298-A1A8-469F-A202-362C9E8460F3}">
  <a:tblStyle styleId="{302A9298-A1A8-469F-A202-362C9E846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40" autoAdjust="0"/>
  </p:normalViewPr>
  <p:slideViewPr>
    <p:cSldViewPr snapToGrid="0">
      <p:cViewPr varScale="1">
        <p:scale>
          <a:sx n="81" d="100"/>
          <a:sy n="81" d="100"/>
        </p:scale>
        <p:origin x="3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2700" cap="rnd">
              <a:solidFill>
                <a:srgbClr val="FF7D2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D2A"/>
              </a:solidFill>
              <a:ln w="12700">
                <a:solidFill>
                  <a:srgbClr val="FF7D2A"/>
                </a:solidFill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1">
                  <c:v>20</c:v>
                </c:pt>
                <c:pt idx="2">
                  <c:v>30</c:v>
                </c:pt>
                <c:pt idx="3">
                  <c:v>80</c:v>
                </c:pt>
                <c:pt idx="4">
                  <c:v>160</c:v>
                </c:pt>
                <c:pt idx="5">
                  <c:v>220</c:v>
                </c:pt>
                <c:pt idx="6">
                  <c:v>300</c:v>
                </c:pt>
                <c:pt idx="7">
                  <c:v>390</c:v>
                </c:pt>
                <c:pt idx="8">
                  <c:v>500</c:v>
                </c:pt>
                <c:pt idx="9">
                  <c:v>600</c:v>
                </c:pt>
                <c:pt idx="10">
                  <c:v>650</c:v>
                </c:pt>
                <c:pt idx="11">
                  <c:v>700</c:v>
                </c:pt>
                <c:pt idx="12">
                  <c:v>790</c:v>
                </c:pt>
                <c:pt idx="13">
                  <c:v>800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1">
                  <c:v>57.95</c:v>
                </c:pt>
                <c:pt idx="2">
                  <c:v>55.58</c:v>
                </c:pt>
                <c:pt idx="3">
                  <c:v>69.58</c:v>
                </c:pt>
                <c:pt idx="4">
                  <c:v>69.69</c:v>
                </c:pt>
                <c:pt idx="5">
                  <c:v>69.31</c:v>
                </c:pt>
                <c:pt idx="6">
                  <c:v>72</c:v>
                </c:pt>
                <c:pt idx="7">
                  <c:v>70.98</c:v>
                </c:pt>
                <c:pt idx="8">
                  <c:v>74</c:v>
                </c:pt>
                <c:pt idx="9">
                  <c:v>71.5</c:v>
                </c:pt>
                <c:pt idx="10">
                  <c:v>72</c:v>
                </c:pt>
                <c:pt idx="11">
                  <c:v>76</c:v>
                </c:pt>
                <c:pt idx="12">
                  <c:v>80</c:v>
                </c:pt>
                <c:pt idx="13">
                  <c:v>76</c:v>
                </c:pt>
                <c:pt idx="14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9C-467A-96A2-D820B2EEC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603024"/>
        <c:axId val="601607504"/>
      </c:scatterChart>
      <c:valAx>
        <c:axId val="601603024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pPr>
            <a:endParaRPr lang="ko-KR"/>
          </a:p>
        </c:txPr>
        <c:crossAx val="601607504"/>
        <c:crosses val="autoZero"/>
        <c:crossBetween val="midCat"/>
      </c:valAx>
      <c:valAx>
        <c:axId val="60160750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pPr>
            <a:endParaRPr lang="ko-KR"/>
          </a:p>
        </c:txPr>
        <c:crossAx val="60160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d48d1ff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2d48d1ff7_2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Criterion을 바꾸니 트리 모양이 달라짐</a:t>
            </a:r>
            <a:endParaRPr dirty="0"/>
          </a:p>
        </p:txBody>
      </p:sp>
      <p:sp>
        <p:nvSpPr>
          <p:cNvPr id="148" name="Google Shape;148;g62d48d1ff7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04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d48d1f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d48d1f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d48d1ff7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d48d1ff7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d48d1ff7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d48d1ff7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53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d48d1ff7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d48d1ff7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41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d48d1ff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2d48d1ff7_2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48" name="Google Shape;148;g62d48d1ff7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25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d48d1ff7_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과적합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(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학습용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데이터셋만을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기억함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)</a:t>
            </a:r>
            <a:endParaRPr dirty="0"/>
          </a:p>
        </p:txBody>
      </p:sp>
      <p:sp>
        <p:nvSpPr>
          <p:cNvPr id="136" name="Google Shape;136;g62d48d1ff7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d48d1ff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62d48d1ff7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fontAlgn="base">
              <a:buNone/>
            </a:pPr>
            <a:br>
              <a:rPr lang="ko-KR" altLang="en-US"/>
            </a:br>
            <a:endParaRPr/>
          </a:p>
        </p:txBody>
      </p:sp>
      <p:sp>
        <p:nvSpPr>
          <p:cNvPr id="172" name="Google Shape;172;g62d48d1ff7_2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d48d1ff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62d48d1ff7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2d48d1ff7_2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34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d48d1ff7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62d48d1ff7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d48d1ff7_2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48d1ff7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62d48d1ff7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2d48d1ff7_2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48d1ff7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62d48d1ff7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2d48d1ff7_2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99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48d1ff7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62d48d1ff7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62d48d1ff7_2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55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91BA-88D8-478A-BC5B-BED0B0E4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7578"/>
            <a:ext cx="7886700" cy="994172"/>
          </a:xfrm>
        </p:spPr>
        <p:txBody>
          <a:bodyPr/>
          <a:lstStyle/>
          <a:p>
            <a:pPr algn="ctr"/>
            <a:r>
              <a:rPr lang="en-US" altLang="ko-KR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DS 05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수업 </a:t>
            </a:r>
            <a:r>
              <a:rPr lang="ko-KR" altLang="en-US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팀과제</a:t>
            </a:r>
            <a:endParaRPr lang="ko-KR" altLang="en-US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36EA0876-4E1A-418F-B4D6-D5C787B5C00A}"/>
              </a:ext>
            </a:extLst>
          </p:cNvPr>
          <p:cNvSpPr/>
          <p:nvPr/>
        </p:nvSpPr>
        <p:spPr>
          <a:xfrm>
            <a:off x="3971337" y="2852399"/>
            <a:ext cx="1196890" cy="226783"/>
          </a:xfrm>
          <a:prstGeom prst="round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6E2E-2DCF-4081-AF76-3063BE52E933}"/>
              </a:ext>
            </a:extLst>
          </p:cNvPr>
          <p:cNvSpPr txBox="1"/>
          <p:nvPr/>
        </p:nvSpPr>
        <p:spPr>
          <a:xfrm>
            <a:off x="4058531" y="2838832"/>
            <a:ext cx="102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E5D8A-0863-4D7A-9ABF-2DDAABC5E5BB}"/>
              </a:ext>
            </a:extLst>
          </p:cNvPr>
          <p:cNvSpPr txBox="1"/>
          <p:nvPr/>
        </p:nvSpPr>
        <p:spPr>
          <a:xfrm>
            <a:off x="2427110" y="2571751"/>
            <a:ext cx="428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Decision Tree</a:t>
            </a:r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E078-63C7-47D0-B3BE-F6F5528EC48C}"/>
              </a:ext>
            </a:extLst>
          </p:cNvPr>
          <p:cNvSpPr txBox="1"/>
          <p:nvPr/>
        </p:nvSpPr>
        <p:spPr>
          <a:xfrm>
            <a:off x="6370459" y="4494194"/>
            <a:ext cx="277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2014109050 </a:t>
            </a:r>
            <a:r>
              <a:rPr lang="ko-KR" altLang="en-US" sz="1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박한솔</a:t>
            </a:r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2015126062 </a:t>
            </a:r>
            <a:r>
              <a: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신지수</a:t>
            </a:r>
          </a:p>
        </p:txBody>
      </p:sp>
    </p:spTree>
    <p:extLst>
      <p:ext uri="{BB962C8B-B14F-4D97-AF65-F5344CB8AC3E}">
        <p14:creationId xmlns:p14="http://schemas.microsoft.com/office/powerpoint/2010/main" val="176425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366BFCD-436C-45CA-8B98-C241C09F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1" y="1217597"/>
            <a:ext cx="7800975" cy="3089664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95" name="Google Shape;195;p31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German Credit Dataset decision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tree</a:t>
            </a:r>
            <a:endParaRPr lang="en-US" altLang="ko-KR"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C20FB-BAA8-408F-9A38-F0BEDF5EAD65}"/>
              </a:ext>
            </a:extLst>
          </p:cNvPr>
          <p:cNvSpPr txBox="1"/>
          <p:nvPr/>
        </p:nvSpPr>
        <p:spPr>
          <a:xfrm>
            <a:off x="2515463" y="4429420"/>
            <a:ext cx="4113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&lt;decision tree&gt;</a:t>
            </a:r>
          </a:p>
          <a:p>
            <a:pPr algn="ctr"/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변수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신용이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좋은지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안 좋은지를 뜻한다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25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255350" y="495274"/>
            <a:ext cx="643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변수 분석</a:t>
            </a:r>
            <a:endParaRPr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DD4D701C-A99D-44CF-93DD-256755E3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1" y="1222396"/>
            <a:ext cx="7800975" cy="3089664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0CE42-317D-4D7C-A4E2-6E8D4FCC1BE4}"/>
              </a:ext>
            </a:extLst>
          </p:cNvPr>
          <p:cNvSpPr txBox="1"/>
          <p:nvPr/>
        </p:nvSpPr>
        <p:spPr>
          <a:xfrm>
            <a:off x="2673624" y="4417393"/>
            <a:ext cx="4012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CHK_ACCT 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sz="1100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산점도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  <a:p>
            <a:pPr algn="ctr"/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다른 변수와 비교해서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가장 큰 영향을 미친다</a:t>
            </a: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층화 추출</a:t>
            </a:r>
            <a:endParaRPr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9A880B3-EF21-4F53-8A39-B504E97F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22396"/>
            <a:ext cx="7800974" cy="1613991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1" name="Google Shape;198;p31">
            <a:extLst>
              <a:ext uri="{FF2B5EF4-FFF2-40B4-BE49-F238E27FC236}">
                <a16:creationId xmlns:a16="http://schemas.microsoft.com/office/drawing/2014/main" id="{18932254-1745-4BC8-BDAB-06BED7703CEE}"/>
              </a:ext>
            </a:extLst>
          </p:cNvPr>
          <p:cNvSpPr txBox="1"/>
          <p:nvPr/>
        </p:nvSpPr>
        <p:spPr>
          <a:xfrm>
            <a:off x="255350" y="3256720"/>
            <a:ext cx="8833215" cy="161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Numerical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to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Polynominal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목표 변수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‘Response’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 변수 타입을 바꿔주는 오퍼레이터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en-US" altLang="ko-KR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gini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index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를 계산하려면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명목형이어야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Set Role: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일반 변수인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‘Response’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를 목표 변수로 지정하는 오퍼레이터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파라미터에서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label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로 설정해주어야 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Split Data: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학습용 데이터셋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800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개 시험용 데이터셋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200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개로 나누었다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일관된 정확도를 보고 싶기 때문에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랜덤시드에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체크해야한다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  <a:endParaRPr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집합 간 정확도 비교</a:t>
            </a:r>
            <a:endParaRPr lang="en-US" altLang="ko-KR"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04ED0F4-9C06-489E-B161-A4808256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967963"/>
            <a:ext cx="7800974" cy="1097138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DE15308-AD7B-4BD5-B6E2-1CF54A86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299479"/>
            <a:ext cx="7800974" cy="1097138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12421F-0669-4BF1-8A12-A3789F11D19E}"/>
              </a:ext>
            </a:extLst>
          </p:cNvPr>
          <p:cNvSpPr txBox="1"/>
          <p:nvPr/>
        </p:nvSpPr>
        <p:spPr>
          <a:xfrm>
            <a:off x="2673625" y="2551485"/>
            <a:ext cx="379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변수의 정확도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72%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7B13F-FAD2-4314-A3F0-B01C645823C9}"/>
              </a:ext>
            </a:extLst>
          </p:cNvPr>
          <p:cNvSpPr txBox="1"/>
          <p:nvPr/>
        </p:nvSpPr>
        <p:spPr>
          <a:xfrm>
            <a:off x="2673625" y="4219969"/>
            <a:ext cx="3796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선정된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변수 집합의 정확도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76%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  <a:p>
            <a:pPr algn="ctr"/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CHK_ACCT, DURATION, HISTORY, SAV_ACCT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선정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80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Split criterion</a:t>
            </a:r>
            <a:r>
              <a:rPr lang="ko-KR" altLang="en-US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Pruning</a:t>
            </a:r>
            <a:r>
              <a:rPr lang="ko-KR" altLang="en-US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따른 정확도 분석</a:t>
            </a:r>
            <a:endParaRPr lang="en-US" altLang="ko-KR" sz="24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/>
            <a:endParaRPr lang="en-US" altLang="ko-KR" sz="24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1E79D-0CD9-4126-9614-842C67BC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37315"/>
              </p:ext>
            </p:extLst>
          </p:nvPr>
        </p:nvGraphicFramePr>
        <p:xfrm>
          <a:off x="364777" y="1299479"/>
          <a:ext cx="3505200" cy="3251250"/>
        </p:xfrm>
        <a:graphic>
          <a:graphicData uri="http://schemas.openxmlformats.org/drawingml/2006/table">
            <a:tbl>
              <a:tblPr>
                <a:tableStyleId>{302A9298-A1A8-469F-A202-362C9E8460F3}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0840461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382094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6824670"/>
                    </a:ext>
                  </a:extLst>
                </a:gridCol>
              </a:tblGrid>
              <a:tr h="3612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gain_ratio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 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75.50%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065539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75.50%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814717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FF7D2A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pre pruning</a:t>
                      </a:r>
                      <a:endParaRPr lang="en-US" sz="1100" b="1" i="0" u="none" strike="noStrike">
                        <a:solidFill>
                          <a:srgbClr val="FF7D2A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FF7D2A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76.00%</a:t>
                      </a:r>
                      <a:endParaRPr lang="en-US" altLang="ko-KR" sz="1100" b="1" i="0" u="none" strike="noStrike">
                        <a:solidFill>
                          <a:srgbClr val="FF7D2A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586347"/>
                  </a:ext>
                </a:extLst>
              </a:tr>
              <a:tr h="3612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information_gain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 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73%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9946564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73%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90347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pre 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75.50%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97466"/>
                  </a:ext>
                </a:extLst>
              </a:tr>
              <a:tr h="3612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gini_index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 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74%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447057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74%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4258117"/>
                  </a:ext>
                </a:extLst>
              </a:tr>
              <a:tr h="361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pre pruning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73.50%</a:t>
                      </a:r>
                      <a:endParaRPr lang="en-US" altLang="ko-KR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9291950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1511A3D-AE83-4684-A05E-DF197B64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7" y="1299479"/>
            <a:ext cx="4102779" cy="3251251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DDC5E1-3A56-427E-A206-D8229FA665F9}"/>
              </a:ext>
            </a:extLst>
          </p:cNvPr>
          <p:cNvSpPr txBox="1"/>
          <p:nvPr/>
        </p:nvSpPr>
        <p:spPr>
          <a:xfrm>
            <a:off x="219003" y="4752240"/>
            <a:ext cx="379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split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criterion, pruning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따른 정확도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1B692-0A7A-4350-B5F1-E9CB69E7D3B6}"/>
              </a:ext>
            </a:extLst>
          </p:cNvPr>
          <p:cNvSpPr txBox="1"/>
          <p:nvPr/>
        </p:nvSpPr>
        <p:spPr>
          <a:xfrm>
            <a:off x="4522722" y="4752240"/>
            <a:ext cx="379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1100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gain_ratio – pre pruning</a:t>
            </a:r>
            <a:r>
              <a:rPr lang="ko-KR" altLang="en-US" sz="1100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의사결정트리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183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8;p34">
            <a:extLst>
              <a:ext uri="{FF2B5EF4-FFF2-40B4-BE49-F238E27FC236}">
                <a16:creationId xmlns:a16="http://schemas.microsoft.com/office/drawing/2014/main" id="{B8CF37ED-246C-438C-8588-B757AB98CB5C}"/>
              </a:ext>
            </a:extLst>
          </p:cNvPr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9;p34">
            <a:extLst>
              <a:ext uri="{FF2B5EF4-FFF2-40B4-BE49-F238E27FC236}">
                <a16:creationId xmlns:a16="http://schemas.microsoft.com/office/drawing/2014/main" id="{4FAB2B54-2652-41D8-BB80-4395A5504DF8}"/>
              </a:ext>
            </a:extLst>
          </p:cNvPr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Learning curve</a:t>
            </a:r>
          </a:p>
          <a:p>
            <a:pPr lvl="0"/>
            <a:endParaRPr lang="en-US" altLang="ko-KR"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Google Shape;220;p34">
            <a:extLst>
              <a:ext uri="{FF2B5EF4-FFF2-40B4-BE49-F238E27FC236}">
                <a16:creationId xmlns:a16="http://schemas.microsoft.com/office/drawing/2014/main" id="{2F9ABBA7-58DC-4A09-8824-8CD670E2D00D}"/>
              </a:ext>
            </a:extLst>
          </p:cNvPr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13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014BB8-87A2-4CE7-9784-90E68542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4971"/>
              </p:ext>
            </p:extLst>
          </p:nvPr>
        </p:nvGraphicFramePr>
        <p:xfrm>
          <a:off x="364777" y="1299479"/>
          <a:ext cx="1811430" cy="3055094"/>
        </p:xfrm>
        <a:graphic>
          <a:graphicData uri="http://schemas.openxmlformats.org/drawingml/2006/table">
            <a:tbl>
              <a:tblPr>
                <a:tableStyleId>{302A9298-A1A8-469F-A202-362C9E8460F3}</a:tableStyleId>
              </a:tblPr>
              <a:tblGrid>
                <a:gridCol w="905715">
                  <a:extLst>
                    <a:ext uri="{9D8B030D-6E8A-4147-A177-3AD203B41FA5}">
                      <a16:colId xmlns:a16="http://schemas.microsoft.com/office/drawing/2014/main" val="3100613784"/>
                    </a:ext>
                  </a:extLst>
                </a:gridCol>
                <a:gridCol w="905715">
                  <a:extLst>
                    <a:ext uri="{9D8B030D-6E8A-4147-A177-3AD203B41FA5}">
                      <a16:colId xmlns:a16="http://schemas.microsoft.com/office/drawing/2014/main" val="1806481030"/>
                    </a:ext>
                  </a:extLst>
                </a:gridCol>
              </a:tblGrid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X(</a:t>
                      </a:r>
                      <a:r>
                        <a:rPr lang="en-US" sz="1100" u="none" strike="noStrike">
                          <a:solidFill>
                            <a:srgbClr val="FF7D2A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data</a:t>
                      </a:r>
                      <a:r>
                        <a:rPr lang="ko-KR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en-US" sz="1100" u="none" strike="noStrike">
                          <a:solidFill>
                            <a:srgbClr val="FF7D2A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size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Y(</a:t>
                      </a:r>
                      <a:r>
                        <a:rPr lang="en-US" sz="1100" u="none" strike="noStrike">
                          <a:solidFill>
                            <a:srgbClr val="FF7D2A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accuracy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157342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57.95%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960473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55.58%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869390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69.58%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611189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160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69.69%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1963746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220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69.31%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166954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300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72.00%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0632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390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70.98%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776888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74,00%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513605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600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71.50%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228090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650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72.00%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782233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700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76.00%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790382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790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80.00%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5514799"/>
                  </a:ext>
                </a:extLst>
              </a:tr>
              <a:tr h="21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800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76.00%</a:t>
                      </a:r>
                      <a:endParaRPr lang="en-US" altLang="ko-KR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496135"/>
                  </a:ext>
                </a:extLst>
              </a:tr>
            </a:tbl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474F38DA-B26E-4278-BB57-898382251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464746"/>
              </p:ext>
            </p:extLst>
          </p:nvPr>
        </p:nvGraphicFramePr>
        <p:xfrm>
          <a:off x="2516373" y="1108110"/>
          <a:ext cx="6199130" cy="330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D9A004-5552-4E61-B312-962220D5B981}"/>
              </a:ext>
            </a:extLst>
          </p:cNvPr>
          <p:cNvSpPr/>
          <p:nvPr/>
        </p:nvSpPr>
        <p:spPr>
          <a:xfrm>
            <a:off x="2865842" y="4414567"/>
            <a:ext cx="6199130" cy="49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학습용 데이터셋의 크기가 커질수록 정확도가 올라가는 것을 확인 할 수 있다</a:t>
            </a:r>
            <a:r>
              <a:rPr lang="en-US" altLang="ko-KR" sz="11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95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8;p34">
            <a:extLst>
              <a:ext uri="{FF2B5EF4-FFF2-40B4-BE49-F238E27FC236}">
                <a16:creationId xmlns:a16="http://schemas.microsoft.com/office/drawing/2014/main" id="{B8CF37ED-246C-438C-8588-B757AB98CB5C}"/>
              </a:ext>
            </a:extLst>
          </p:cNvPr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9;p34">
            <a:extLst>
              <a:ext uri="{FF2B5EF4-FFF2-40B4-BE49-F238E27FC236}">
                <a16:creationId xmlns:a16="http://schemas.microsoft.com/office/drawing/2014/main" id="{4FAB2B54-2652-41D8-BB80-4395A5504DF8}"/>
              </a:ext>
            </a:extLst>
          </p:cNvPr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변수 분포를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바꾼다면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lvl="0"/>
            <a:endParaRPr lang="en-US" altLang="ko-KR"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Google Shape;220;p34">
            <a:extLst>
              <a:ext uri="{FF2B5EF4-FFF2-40B4-BE49-F238E27FC236}">
                <a16:creationId xmlns:a16="http://schemas.microsoft.com/office/drawing/2014/main" id="{2F9ABBA7-58DC-4A09-8824-8CD670E2D00D}"/>
              </a:ext>
            </a:extLst>
          </p:cNvPr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037DBE6-4B41-4634-8C06-031526B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1" y="1222395"/>
            <a:ext cx="7800976" cy="2860507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0" name="Google Shape;188;p30">
            <a:extLst>
              <a:ext uri="{FF2B5EF4-FFF2-40B4-BE49-F238E27FC236}">
                <a16:creationId xmlns:a16="http://schemas.microsoft.com/office/drawing/2014/main" id="{F0DEE7EE-7746-4C56-BD26-B8A274BC1211}"/>
              </a:ext>
            </a:extLst>
          </p:cNvPr>
          <p:cNvSpPr txBox="1"/>
          <p:nvPr/>
        </p:nvSpPr>
        <p:spPr>
          <a:xfrm>
            <a:off x="644100" y="4209645"/>
            <a:ext cx="7855800" cy="83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목표 변수의 분포는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plit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Data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에서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시드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값을 다르게 설정함으로써 바꿔줄 수 있다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변수의 분포가 바뀐다면 위 사진과 같이 의사결정나무의 모양은 달라지게 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모양이 달라지게 되는 이유는 목표변수의 분포가 바뀐다면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목표변수와 함께 예측변수들의 개체들도 바뀌게 되는데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이렇게 된다면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split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방법을 결정짓는 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불순도 척도 값 또한 바뀌기 때문이다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7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8;p34">
            <a:extLst>
              <a:ext uri="{FF2B5EF4-FFF2-40B4-BE49-F238E27FC236}">
                <a16:creationId xmlns:a16="http://schemas.microsoft.com/office/drawing/2014/main" id="{B8CF37ED-246C-438C-8588-B757AB98CB5C}"/>
              </a:ext>
            </a:extLst>
          </p:cNvPr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9;p34">
            <a:extLst>
              <a:ext uri="{FF2B5EF4-FFF2-40B4-BE49-F238E27FC236}">
                <a16:creationId xmlns:a16="http://schemas.microsoft.com/office/drawing/2014/main" id="{4FAB2B54-2652-41D8-BB80-4395A5504DF8}"/>
              </a:ext>
            </a:extLst>
          </p:cNvPr>
          <p:cNvSpPr txBox="1"/>
          <p:nvPr/>
        </p:nvSpPr>
        <p:spPr>
          <a:xfrm>
            <a:off x="255350" y="495274"/>
            <a:ext cx="64312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 론</a:t>
            </a:r>
            <a:endParaRPr lang="en-US" altLang="ko-KR"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Google Shape;220;p34">
            <a:extLst>
              <a:ext uri="{FF2B5EF4-FFF2-40B4-BE49-F238E27FC236}">
                <a16:creationId xmlns:a16="http://schemas.microsoft.com/office/drawing/2014/main" id="{2F9ABBA7-58DC-4A09-8824-8CD670E2D00D}"/>
              </a:ext>
            </a:extLst>
          </p:cNvPr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8" name="Google Shape;198;p31">
            <a:extLst>
              <a:ext uri="{FF2B5EF4-FFF2-40B4-BE49-F238E27FC236}">
                <a16:creationId xmlns:a16="http://schemas.microsoft.com/office/drawing/2014/main" id="{0EE3043A-06DC-49AA-A18A-390B7008B6EA}"/>
              </a:ext>
            </a:extLst>
          </p:cNvPr>
          <p:cNvSpPr txBox="1"/>
          <p:nvPr/>
        </p:nvSpPr>
        <p:spPr>
          <a:xfrm>
            <a:off x="528797" y="1397814"/>
            <a:ext cx="7683658" cy="30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  <p:sp>
        <p:nvSpPr>
          <p:cNvPr id="9" name="Google Shape;198;p31">
            <a:extLst>
              <a:ext uri="{FF2B5EF4-FFF2-40B4-BE49-F238E27FC236}">
                <a16:creationId xmlns:a16="http://schemas.microsoft.com/office/drawing/2014/main" id="{5F69C871-2075-465F-9881-487D25FAC3DD}"/>
              </a:ext>
            </a:extLst>
          </p:cNvPr>
          <p:cNvSpPr txBox="1"/>
          <p:nvPr/>
        </p:nvSpPr>
        <p:spPr>
          <a:xfrm>
            <a:off x="402817" y="1461870"/>
            <a:ext cx="8338366" cy="30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이번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decision tree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과제를 마무리하면서 느낀 점은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ⅰ. </a:t>
            </a:r>
            <a:r>
              <a:rPr lang="ko-KR" altLang="en-US" sz="1100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래피드마이너의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오퍼레이터를 통해 정말로 간단히 데이터들의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decision tree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를 만들기 쉽다는 것</a:t>
            </a: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ⅱ. 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데이터의 변환이 필요 없이 바로 사용이 가능하다는 것</a:t>
            </a: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ko-KR" sz="1100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ⅲ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Performance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오퍼레이터를 통한 정확도 측정과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criterion 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파라미터를 사용한 예측 모델 생성 및 규칙 발견이 쉽다는 것이다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그 밖에 생소한 파라미터들의 매뉴얼을 읽는 것과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criterion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파라미터의 값들을 이해하느라 복습하는데 시간이 걸렸지만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익숙해진다면 매우 빠르고 간편한 예측모델링 알고리즘이라고 생각한다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endParaRPr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15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서 론</a:t>
            </a: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1" name="Google Shape;188;p30">
            <a:extLst>
              <a:ext uri="{FF2B5EF4-FFF2-40B4-BE49-F238E27FC236}">
                <a16:creationId xmlns:a16="http://schemas.microsoft.com/office/drawing/2014/main" id="{202D62BF-752D-40D7-969B-571CE91FC534}"/>
              </a:ext>
            </a:extLst>
          </p:cNvPr>
          <p:cNvSpPr txBox="1"/>
          <p:nvPr/>
        </p:nvSpPr>
        <p:spPr>
          <a:xfrm>
            <a:off x="644099" y="3891517"/>
            <a:ext cx="7855800" cy="101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데이터 마이닝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(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decision tree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)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작업의 최종 목적은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예측 모델의 정확도 향상 및 규칙 발견</a:t>
            </a:r>
            <a:endParaRPr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D36546-46B5-46CD-A4EF-7F33C10E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90" y="1299480"/>
            <a:ext cx="2363819" cy="24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F837A9-302F-4129-8501-B4039187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3" y="1198461"/>
            <a:ext cx="3458090" cy="3031516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50" name="Google Shape;150;p27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Golf 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</a:t>
            </a: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ataset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d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ecision tree</a:t>
            </a: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01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E9880FD-C374-4CA5-9FB3-2E83A007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397" y="1222395"/>
            <a:ext cx="3458090" cy="3031516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8452BC-378A-430B-B134-B872D0B2EEB3}"/>
              </a:ext>
            </a:extLst>
          </p:cNvPr>
          <p:cNvSpPr txBox="1"/>
          <p:nvPr/>
        </p:nvSpPr>
        <p:spPr>
          <a:xfrm>
            <a:off x="486574" y="4356082"/>
            <a:ext cx="379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&lt;process&gt;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B74F1-1D74-432D-8FFE-06224B7A6034}"/>
              </a:ext>
            </a:extLst>
          </p:cNvPr>
          <p:cNvSpPr txBox="1"/>
          <p:nvPr/>
        </p:nvSpPr>
        <p:spPr>
          <a:xfrm>
            <a:off x="4845068" y="4356081"/>
            <a:ext cx="379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&lt;decision tree&gt;</a:t>
            </a:r>
          </a:p>
        </p:txBody>
      </p:sp>
    </p:spTree>
    <p:extLst>
      <p:ext uri="{BB962C8B-B14F-4D97-AF65-F5344CB8AC3E}">
        <p14:creationId xmlns:p14="http://schemas.microsoft.com/office/powerpoint/2010/main" val="415141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Decision tree-Paramter</a:t>
            </a:r>
            <a:endParaRPr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2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786AF40-C940-49C8-9162-635327C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9" y="1138172"/>
            <a:ext cx="2562064" cy="3652675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5" name="Google Shape;198;p31">
            <a:extLst>
              <a:ext uri="{FF2B5EF4-FFF2-40B4-BE49-F238E27FC236}">
                <a16:creationId xmlns:a16="http://schemas.microsoft.com/office/drawing/2014/main" id="{086F293D-9D72-4989-A851-9AEA90FB7EE3}"/>
              </a:ext>
            </a:extLst>
          </p:cNvPr>
          <p:cNvSpPr txBox="1"/>
          <p:nvPr/>
        </p:nvSpPr>
        <p:spPr>
          <a:xfrm>
            <a:off x="3523598" y="1179302"/>
            <a:ext cx="5258896" cy="3741490"/>
          </a:xfrm>
          <a:prstGeom prst="rect">
            <a:avLst/>
          </a:prstGeom>
          <a:noFill/>
          <a:ln w="31750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Criterion</a:t>
            </a:r>
            <a:r>
              <a:rPr lang="en-US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최선의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split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을 위한 기준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(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방법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)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을 정하는 파라미터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maximal depth</a:t>
            </a:r>
            <a:r>
              <a:rPr lang="en-US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트리의 크기를 조정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즉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부모 노드로부터 분할을 언제 멈출 것인지 결정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만약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1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일 경우에는 부모 노드만 존재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Pruning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과적합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을 예방하기 위해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tree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 성장을 제한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Confidence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</a:t>
            </a:r>
            <a:r>
              <a:rPr lang="ko-KR" altLang="en-US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pruning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 신뢰도를 지정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err="1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Prepruning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tree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가 성장하기 전 미리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pruning</a:t>
            </a: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Minimal gain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노드의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gain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을 분할하기 전 미리 계산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그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gain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이 최소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gain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보다 크다면  분할됨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Minimal gain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값이 높을수록 분할이 적고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tree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가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작아짐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                                      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Minimal leaf size: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pruning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 최소 잎 사이즈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Minimal size for split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pruning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최소 스플릿 사이즈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Number of </a:t>
            </a:r>
            <a:r>
              <a:rPr lang="en-US" altLang="ko-KR" sz="1100" b="1" dirty="0" err="1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prepruning</a:t>
            </a:r>
            <a:r>
              <a:rPr lang="en-US" altLang="ko-KR" sz="1100" b="1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alternative</a:t>
            </a:r>
            <a:r>
              <a:rPr lang="en-US" altLang="ko-KR" sz="1100" dirty="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특정 노드에서 분할이 방지된 경우에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매개변수가 분할 테스트된 대체 노드 수를 조정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68FE75-55BD-4A58-A748-0DA3F8ABE9E8}"/>
              </a:ext>
            </a:extLst>
          </p:cNvPr>
          <p:cNvSpPr/>
          <p:nvPr/>
        </p:nvSpPr>
        <p:spPr>
          <a:xfrm>
            <a:off x="3523598" y="1138172"/>
            <a:ext cx="5258895" cy="3652675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55350" y="495274"/>
            <a:ext cx="695412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3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12" y="1222395"/>
            <a:ext cx="7800975" cy="2194199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8" name="Google Shape;198;p31">
            <a:extLst>
              <a:ext uri="{FF2B5EF4-FFF2-40B4-BE49-F238E27FC236}">
                <a16:creationId xmlns:a16="http://schemas.microsoft.com/office/drawing/2014/main" id="{456FC10D-03FF-4103-B98F-75AA18A11F64}"/>
              </a:ext>
            </a:extLst>
          </p:cNvPr>
          <p:cNvSpPr txBox="1"/>
          <p:nvPr/>
        </p:nvSpPr>
        <p:spPr>
          <a:xfrm>
            <a:off x="386286" y="3583070"/>
            <a:ext cx="9026162" cy="13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Precision: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정밀도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(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양의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예측값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),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예측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라고 분류한 것 중에서 실제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 것의 비율을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보여준다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ex. true yes/(true no + true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yes)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정밀도는 검색된 데이터가 원하는 정보와 관련이 있을 확률을 알려준다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  <a:endParaRPr lang="en-US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endParaRPr lang="en-US" sz="1100" dirty="0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Recall: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재현율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전체 데이터 중 관련 데이터의 비중을 뜻하며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실제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t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rue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 것 중에서 예측 모델이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라고 예측한 것의 비율을 말한다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ex. </a:t>
            </a:r>
            <a:r>
              <a:rPr lang="en-US" altLang="ko-KR" sz="1100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pred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no/true no 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재현율은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원하는 정보가 검색될 확률이라 할 수 있다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1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               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9D2238D-3BFF-4F2E-8F59-A6C09D79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1" y="1258118"/>
            <a:ext cx="2680425" cy="3009082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74" name="Google Shape;174;p29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55350" y="495274"/>
            <a:ext cx="695412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Split criterion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Pruning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여부에 따른 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tree</a:t>
            </a:r>
            <a:endParaRPr lang="en-US"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979C409-B511-42BD-8F21-D650E400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11" y="1258115"/>
            <a:ext cx="2680425" cy="3009082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B0736-11DC-491A-9B4A-FDDB233E2080}"/>
              </a:ext>
            </a:extLst>
          </p:cNvPr>
          <p:cNvSpPr txBox="1"/>
          <p:nvPr/>
        </p:nvSpPr>
        <p:spPr>
          <a:xfrm>
            <a:off x="-400051" y="4371227"/>
            <a:ext cx="3796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&lt;no pruning&gt;</a:t>
            </a:r>
          </a:p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Accuracy: 71.43%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530A5-C9D5-4F06-A5ED-D2C34D575738}"/>
              </a:ext>
            </a:extLst>
          </p:cNvPr>
          <p:cNvSpPr txBox="1"/>
          <p:nvPr/>
        </p:nvSpPr>
        <p:spPr>
          <a:xfrm>
            <a:off x="2647949" y="4371224"/>
            <a:ext cx="3796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&lt;pruning&gt;</a:t>
            </a:r>
          </a:p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Accuracy: 71.43%</a:t>
            </a:r>
            <a:endParaRPr lang="en-US" altLang="ko-KR" sz="11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FAB57-1F5F-473C-B66E-47EBE3B87DDE}"/>
              </a:ext>
            </a:extLst>
          </p:cNvPr>
          <p:cNvSpPr txBox="1"/>
          <p:nvPr/>
        </p:nvSpPr>
        <p:spPr>
          <a:xfrm>
            <a:off x="5747305" y="4368863"/>
            <a:ext cx="3796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&lt;pre pruning&gt;</a:t>
            </a:r>
          </a:p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Accuracy: 64.29%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D618D32-A184-4A7A-AA00-A9CFE8D6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11" y="1222396"/>
            <a:ext cx="2680425" cy="3009082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</p:spTree>
    <p:extLst>
      <p:ext uri="{BB962C8B-B14F-4D97-AF65-F5344CB8AC3E}">
        <p14:creationId xmlns:p14="http://schemas.microsoft.com/office/powerpoint/2010/main" val="19296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ko" altLang="ko-KR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GINI index</a:t>
            </a:r>
            <a:r>
              <a:rPr lang="en-US" altLang="ko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(pre pruning)</a:t>
            </a:r>
            <a:endParaRPr sz="19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</a:rPr>
              <a:t>5</a:t>
            </a:r>
            <a:endParaRPr sz="2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44098" y="3732358"/>
            <a:ext cx="7855800" cy="134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각 GINI index를 이용하여 자식 노드들의 전체 GINI를 구하면 </a:t>
            </a:r>
            <a:r>
              <a:rPr lang="ko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0.342</a:t>
            </a:r>
            <a:r>
              <a:rPr lang="ko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가 나온다.</a:t>
            </a:r>
            <a:endParaRPr sz="11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부모 노드</a:t>
            </a:r>
            <a:r>
              <a:rPr lang="ko" sz="11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의 GINI 0.408과 비교해 볼 때, 값이 0.06정도 줄어든 것을 확인할 수 있다.</a:t>
            </a:r>
            <a:endParaRPr lang="en-US" altLang="ko" sz="11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그러므로</a:t>
            </a:r>
            <a:r>
              <a:rPr lang="ko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Split 이후 정확도가 높아졌음을 알 수 있다.</a:t>
            </a:r>
            <a:endParaRPr sz="11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11" y="1222396"/>
            <a:ext cx="7800975" cy="2457397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ko" altLang="ko-KR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규칙 생성</a:t>
            </a:r>
            <a:endParaRPr sz="19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6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528797" y="1397814"/>
            <a:ext cx="7683658" cy="30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Rule 1 : if(Outlook = overcast) then Play = yes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Rule 2 : if(Outlook = rain) and (Wind = false) then Play = yes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Rule 3 : if(Outlook = rain) and (Wind = true) then Play = no</a:t>
            </a:r>
            <a:r>
              <a:rPr lang="en-US" alt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Rule 4 : if(Outlook = sunny) and (Humidity &gt; 77.5) then Play = no</a:t>
            </a:r>
            <a:r>
              <a:rPr lang="en-US" alt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Rule 5 : if(Outlook = sunny) and (Humidity &lt;= 77.5) then Play = yes</a:t>
            </a:r>
            <a:r>
              <a:rPr lang="en-US" alt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 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위 규칙은 각 예측 변수가 루트에서부터 단말 노드까지 테스트를 거치며 내려오는 과정이 담겨있다.</a:t>
            </a:r>
            <a:endParaRPr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규칙 분석</a:t>
            </a:r>
            <a:endParaRPr sz="19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endParaRPr sz="24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5" name="Google Shape;198;p31">
            <a:extLst>
              <a:ext uri="{FF2B5EF4-FFF2-40B4-BE49-F238E27FC236}">
                <a16:creationId xmlns:a16="http://schemas.microsoft.com/office/drawing/2014/main" id="{68800F85-16C8-4CBA-AC30-FCFA7DF09A53}"/>
              </a:ext>
            </a:extLst>
          </p:cNvPr>
          <p:cNvSpPr txBox="1"/>
          <p:nvPr/>
        </p:nvSpPr>
        <p:spPr>
          <a:xfrm>
            <a:off x="528797" y="1397814"/>
            <a:ext cx="7683658" cy="30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ⅰ.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규칙 중 가장 중요한 규칙은 무엇인가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?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여기서 말하는 가장 중요한 규칙이란 가장 많은 사례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사람에게 적용할 수 있는 규칙이라 해석할 수 있다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Golf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학습 모델에서 가장 중요한 규칙은  </a:t>
            </a:r>
            <a:r>
              <a:rPr lang="en-US" altLang="ko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Rule 1 : if(Outlook = overcast) then Play = yes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1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번 규칙은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14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개 사례 중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4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개 사례에 적용 가능하며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이는 규칙 중 최다 사례에 적용되는 규칙이기 때문이다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ⅱ.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가장 정확한 규칙은 무엇인가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?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가장 정확한 규칙이라 함은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잎노드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즉 단말 노드의 분산이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이 되는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단말 노드의 순수성이 가장 높은 규칙이라 할 수 있다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Golf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학습 모델에서는 단말 노드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모두가 분산이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이 된 상태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즉 불순도가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인 상태이므로 </a:t>
            </a:r>
            <a:r>
              <a:rPr lang="ko-KR" altLang="en-US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모든 규칙이 정확하다</a:t>
            </a:r>
            <a:r>
              <a:rPr lang="en-US" altLang="ko-KR" sz="11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6408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1017</Words>
  <Application>Microsoft Office PowerPoint</Application>
  <PresentationFormat>화면 슬라이드 쇼(16:9)</PresentationFormat>
  <Paragraphs>184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KoPubWorld돋움체 Bold</vt:lpstr>
      <vt:lpstr>Malgun Gothic</vt:lpstr>
      <vt:lpstr>Simple Light</vt:lpstr>
      <vt:lpstr>Office 테마</vt:lpstr>
      <vt:lpstr>DS 05주차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05주차 수업 팀과제</dc:title>
  <dc:creator>SOL</dc:creator>
  <cp:lastModifiedBy>박한솔</cp:lastModifiedBy>
  <cp:revision>52</cp:revision>
  <dcterms:modified xsi:type="dcterms:W3CDTF">2019-10-04T07:50:45Z</dcterms:modified>
</cp:coreProperties>
</file>