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8"/>
  </p:notesMasterIdLst>
  <p:sldIdLst>
    <p:sldId id="268" r:id="rId5"/>
    <p:sldId id="271" r:id="rId6"/>
    <p:sldId id="256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한솔" initials="박" lastIdx="1" clrIdx="0">
    <p:extLst>
      <p:ext uri="{19B8F6BF-5375-455C-9EA6-DF929625EA0E}">
        <p15:presenceInfo xmlns:p15="http://schemas.microsoft.com/office/powerpoint/2012/main" userId="박한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2A"/>
    <a:srgbClr val="343138"/>
    <a:srgbClr val="453D38"/>
    <a:srgbClr val="422100"/>
    <a:srgbClr val="1A0D00"/>
    <a:srgbClr val="643200"/>
    <a:srgbClr val="3A1D00"/>
    <a:srgbClr val="663300"/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83624" autoAdjust="0"/>
  </p:normalViewPr>
  <p:slideViewPr>
    <p:cSldViewPr snapToGrid="0">
      <p:cViewPr varScale="1">
        <p:scale>
          <a:sx n="91" d="100"/>
          <a:sy n="91" d="100"/>
        </p:scale>
        <p:origin x="1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52DDF-1F6F-4A57-9A8D-8C8D92940E5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7118C-1175-476C-B95D-B2148FBED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77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70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4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09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9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71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5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89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첫번째 사진 프로세스 화면의 오퍼레이터들이 너무 안 보이므로 슬라이드 노트에 적어보겠습니다</a:t>
            </a:r>
            <a:r>
              <a:rPr lang="en-US" altLang="ko-KR"/>
              <a:t>. </a:t>
            </a:r>
          </a:p>
          <a:p>
            <a:r>
              <a:rPr lang="ko-KR" altLang="en-US"/>
              <a:t>모든 차량믈 예로들어</a:t>
            </a:r>
            <a:endParaRPr lang="en-US" altLang="ko-KR"/>
          </a:p>
          <a:p>
            <a:r>
              <a:rPr lang="en-US" altLang="ko-KR"/>
              <a:t>Multiply:</a:t>
            </a:r>
            <a:r>
              <a:rPr lang="ko-KR" altLang="en-US"/>
              <a:t>평균을 구하는 포트와 표준편차를 구하는 포트로 나누기 위한 오퍼레이터</a:t>
            </a:r>
            <a:endParaRPr lang="en-US" altLang="ko-KR"/>
          </a:p>
          <a:p>
            <a:r>
              <a:rPr lang="en-US" altLang="ko-KR"/>
              <a:t>Aggregate:</a:t>
            </a:r>
            <a:r>
              <a:rPr lang="ko-KR" altLang="en-US"/>
              <a:t> </a:t>
            </a:r>
            <a:r>
              <a:rPr lang="en-US" altLang="ko-KR"/>
              <a:t>age</a:t>
            </a:r>
            <a:r>
              <a:rPr lang="ko-KR" altLang="en-US"/>
              <a:t>의 </a:t>
            </a:r>
            <a:r>
              <a:rPr lang="en-US" altLang="ko-KR"/>
              <a:t>average, standard division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Rename:</a:t>
            </a:r>
            <a:r>
              <a:rPr lang="ko-KR" altLang="en-US"/>
              <a:t> 평균</a:t>
            </a:r>
            <a:r>
              <a:rPr lang="en-US" altLang="ko-KR"/>
              <a:t>, </a:t>
            </a:r>
            <a:r>
              <a:rPr lang="ko-KR" altLang="en-US"/>
              <a:t>표준편차의 속성이름을 </a:t>
            </a:r>
            <a:r>
              <a:rPr lang="en-US" altLang="ko-KR"/>
              <a:t>‘all’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변경</a:t>
            </a:r>
            <a:endParaRPr lang="en-US" altLang="ko-KR"/>
          </a:p>
          <a:p>
            <a:r>
              <a:rPr lang="en-US" altLang="ko-KR"/>
              <a:t>Transpose:</a:t>
            </a:r>
            <a:r>
              <a:rPr lang="ko-KR" altLang="en-US"/>
              <a:t> </a:t>
            </a:r>
            <a:r>
              <a:rPr lang="en-US" altLang="ko-KR"/>
              <a:t>‘all’</a:t>
            </a:r>
            <a:r>
              <a:rPr lang="ko-KR" altLang="en-US"/>
              <a:t>을 행으로 전치</a:t>
            </a:r>
            <a:r>
              <a:rPr lang="en-US" altLang="ko-KR"/>
              <a:t>,  </a:t>
            </a:r>
            <a:r>
              <a:rPr lang="ko-KR" altLang="en-US"/>
              <a:t>속성은 프로그램이 이름을 임의로 짓게 되어있습니다</a:t>
            </a:r>
            <a:r>
              <a:rPr lang="en-US" altLang="ko-KR"/>
              <a:t>.(</a:t>
            </a:r>
            <a:r>
              <a:rPr lang="ko-KR" altLang="en-US"/>
              <a:t>제 경우 </a:t>
            </a:r>
            <a:r>
              <a:rPr lang="en-US" altLang="ko-KR"/>
              <a:t>att_1 </a:t>
            </a:r>
            <a:r>
              <a:rPr lang="ko-KR" altLang="en-US"/>
              <a:t>로 나왔습니다</a:t>
            </a:r>
            <a:r>
              <a:rPr lang="en-US" altLang="ko-KR"/>
              <a:t>.)</a:t>
            </a:r>
          </a:p>
          <a:p>
            <a:r>
              <a:rPr lang="en-US" altLang="ko-KR"/>
              <a:t>Append: ‘all’ ‘10000’ ‘20000’ </a:t>
            </a:r>
            <a:r>
              <a:rPr lang="ko-KR" altLang="en-US"/>
              <a:t>평균은 평균끼리</a:t>
            </a:r>
            <a:r>
              <a:rPr lang="en-US" altLang="ko-KR"/>
              <a:t>, </a:t>
            </a:r>
            <a:r>
              <a:rPr lang="ko-KR" altLang="en-US"/>
              <a:t>표준편차는 표준편차끼리 붙였습니다</a:t>
            </a:r>
            <a:r>
              <a:rPr lang="en-US" altLang="ko-KR"/>
              <a:t>.(</a:t>
            </a:r>
            <a:r>
              <a:rPr lang="ko-KR" altLang="en-US"/>
              <a:t>위 </a:t>
            </a:r>
            <a:r>
              <a:rPr lang="en-US" altLang="ko-KR"/>
              <a:t>appen</a:t>
            </a:r>
            <a:r>
              <a:rPr lang="ko-KR" altLang="en-US"/>
              <a:t>는 평균</a:t>
            </a:r>
            <a:r>
              <a:rPr lang="en-US" altLang="ko-KR"/>
              <a:t>, </a:t>
            </a:r>
            <a:r>
              <a:rPr lang="ko-KR" altLang="en-US"/>
              <a:t>아래 </a:t>
            </a:r>
            <a:r>
              <a:rPr lang="en-US" altLang="ko-KR"/>
              <a:t>appen</a:t>
            </a:r>
            <a:r>
              <a:rPr lang="ko-KR" altLang="en-US"/>
              <a:t>는 표준편차</a:t>
            </a:r>
            <a:r>
              <a:rPr lang="en-US" altLang="ko-KR"/>
              <a:t>)</a:t>
            </a:r>
          </a:p>
          <a:p>
            <a:r>
              <a:rPr lang="en-US" altLang="ko-KR"/>
              <a:t>Rename: att_1</a:t>
            </a:r>
            <a:r>
              <a:rPr lang="ko-KR" altLang="en-US"/>
              <a:t>을 각각 </a:t>
            </a:r>
            <a:r>
              <a:rPr lang="en-US" altLang="ko-KR"/>
              <a:t>‘average’ ’standard division’</a:t>
            </a:r>
            <a:r>
              <a:rPr lang="ko-KR" altLang="en-US"/>
              <a:t>으로 변경</a:t>
            </a:r>
            <a:endParaRPr lang="en-US" altLang="ko-KR"/>
          </a:p>
          <a:p>
            <a:r>
              <a:rPr lang="en-US" altLang="ko-KR"/>
              <a:t>Join: id</a:t>
            </a:r>
            <a:r>
              <a:rPr lang="ko-KR" altLang="en-US"/>
              <a:t>를 </a:t>
            </a:r>
            <a:r>
              <a:rPr lang="en-US" altLang="ko-KR"/>
              <a:t>key</a:t>
            </a:r>
            <a:r>
              <a:rPr lang="ko-KR" altLang="en-US"/>
              <a:t>로 병합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64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24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7118C-1175-476C-B95D-B2148FBED8D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2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EE13C-CC1B-45E7-85FC-8C0BF07AF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27217-A794-44DA-B101-6BD00054C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0A7E2-6D54-4DFA-8201-695C144F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3FD69-D3B8-47F8-99EB-14BFD4BE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85041-BAA3-4AED-908E-EA55E752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1F58-2A83-49EA-8781-B696FA18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70B05E-6E99-444D-B3A2-672D9A12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180B6-0DAD-4BDF-A288-140F4DE7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42B7A-266C-46CE-9C86-6561C09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B33F3-0E3B-4BA7-8965-8D4BA1AF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1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672714-5FD3-4B82-B65B-4C3AAD612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FBA75D-EC96-4336-8972-EACB66EB8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9A87A-B24E-4521-8E92-2D2F9518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234FC-3AED-4B44-9F8F-8EFA7936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FD96F-2DE4-4F3F-949A-C7102C39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75F-C20F-4559-8384-D5365F7C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20204-383E-45F5-90D3-D3B3374D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BC381-4CF0-4B7C-80EC-4AFBB2E0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F29EF-E596-4687-AAC5-252300D3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5982-F370-44F3-9265-9E7FF74C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C0D76-51A0-46DF-8D00-07748C20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F8CB9-3714-45DB-B996-AEAC95D4D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36095-186D-4E9E-BDA8-323CFEE9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3CAB8-E414-4536-8AE0-5A44B42F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DCA37-A5FD-421F-B7C1-72D255BA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8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8A9F-963E-4468-93EE-618925BC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D6B39-9CF1-4D76-8950-BA8AC0EA3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D3B40E-D6D9-4F65-A971-B88DBC17A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4F87A-C830-4190-90B2-0E64CAB4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8D980-DB1C-4B11-82CC-68046B4E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4A0DF-5311-40EE-8B77-2A80B27E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9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49285-E38E-4868-9997-F4639189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D07C4-8631-47E6-B4D5-7122A458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673A3-E884-4EC2-B619-B299E839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738F7C-D08B-4971-BFB3-F753D20D5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598B0F-C03D-4D2A-A021-9CDC9A131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9CD096-D591-4CEF-984C-FB35AAB4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79E2AF-E913-425D-9961-DD0265A2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FAA839-046B-4555-9596-DAE4B9BC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FCCA2-962C-491A-93FB-B3570972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6EC9B7-3F60-4BBC-BD19-3D300207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53BB02-473D-4B24-B360-D0EA85CC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A87E08-1382-4C8F-95CE-909D43C9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B9BCB0-369D-4BE1-8692-74C8F820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8B2FFA-3CDF-470B-8DBD-F03DD9DE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C1105F-52AB-4F4C-B89A-2E2A0E0C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9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D0629-4120-4D94-9930-BF0FC0A9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8658B-16DD-432D-8AAB-4A32F419F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F79F2-D70E-4DDE-9EEF-9A31EC087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832A8-E05E-4E0C-A810-D9A19F7D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BA4EA6-98A5-4611-9889-E858AD5F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CE261-7BAF-4D39-9FA7-D10C82F2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20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E1E33-BAA3-471D-936B-AC2E408D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428D46-EAF4-47F7-8B52-B31663CE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7A1037-8AEB-4154-8C17-B3BADECF5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F4937-407C-4B1F-BD64-EC9EC9C2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C23D-7BA8-4E7C-845F-CD477CB506E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B0726-F15C-4C7D-BEBA-EA049392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457A1-3943-40D4-B017-FA16A1EB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3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55D759-0B92-4F1F-AF16-7A2ADAC4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5C7F8-4DD0-4C26-8965-0972D0AE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88BCB-F530-4491-9636-A6A77C546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1C23D-7BA8-4E7C-845F-CD477CB506EC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6E8A8-7BC8-42DA-827F-747C16CD9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CEC54-E8B7-458B-9752-F2FF7743C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7B849-996B-4CDA-9835-FDAB52D8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8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A91BA-88D8-478A-BC5B-BED0B0E4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altLang="ko-KR" b="1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DS 03</a:t>
            </a:r>
            <a:r>
              <a:rPr lang="ko-KR" altLang="en-US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주차 </a:t>
            </a:r>
            <a:r>
              <a:rPr lang="ko-KR" altLang="en-US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수업 </a:t>
            </a:r>
            <a:r>
              <a:rPr lang="ko-KR" altLang="en-US" dirty="0" err="1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팀과제</a:t>
            </a:r>
            <a:endParaRPr lang="ko-KR" altLang="en-US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모서리가 둥근 직사각형 11">
            <a:extLst>
              <a:ext uri="{FF2B5EF4-FFF2-40B4-BE49-F238E27FC236}">
                <a16:creationId xmlns:a16="http://schemas.microsoft.com/office/drawing/2014/main" id="{36EA0876-4E1A-418F-B4D6-D5C787B5C00A}"/>
              </a:ext>
            </a:extLst>
          </p:cNvPr>
          <p:cNvSpPr/>
          <p:nvPr/>
        </p:nvSpPr>
        <p:spPr>
          <a:xfrm>
            <a:off x="5295116" y="3803198"/>
            <a:ext cx="1595853" cy="302377"/>
          </a:xfrm>
          <a:prstGeom prst="round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36E2E-2DCF-4081-AF76-3063BE52E933}"/>
              </a:ext>
            </a:extLst>
          </p:cNvPr>
          <p:cNvSpPr txBox="1"/>
          <p:nvPr/>
        </p:nvSpPr>
        <p:spPr>
          <a:xfrm>
            <a:off x="5411374" y="3785109"/>
            <a:ext cx="136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</a:t>
            </a:r>
            <a:r>
              <a:rPr lang="en-US" altLang="ko-KR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AOA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E5D8A-0863-4D7A-9ABF-2DDAABC5E5BB}"/>
              </a:ext>
            </a:extLst>
          </p:cNvPr>
          <p:cNvSpPr txBox="1"/>
          <p:nvPr/>
        </p:nvSpPr>
        <p:spPr>
          <a:xfrm>
            <a:off x="3236146" y="3429000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RapidMiner Tutorial</a:t>
            </a:r>
            <a:endParaRPr lang="ko-KR" altLang="en-US" sz="1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3E078-63C7-47D0-B3BE-F6F5528EC48C}"/>
              </a:ext>
            </a:extLst>
          </p:cNvPr>
          <p:cNvSpPr txBox="1"/>
          <p:nvPr/>
        </p:nvSpPr>
        <p:spPr>
          <a:xfrm>
            <a:off x="8493946" y="5992258"/>
            <a:ext cx="369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경영학과 </a:t>
            </a:r>
            <a:r>
              <a:rPr lang="en-US" altLang="ko-KR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2014109050 </a:t>
            </a:r>
            <a:r>
              <a:rPr lang="ko-KR" altLang="en-US" sz="16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박한솔</a:t>
            </a:r>
            <a:endParaRPr lang="en-US" altLang="ko-KR" sz="1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경영학과 </a:t>
            </a:r>
            <a:r>
              <a:rPr lang="en-US" altLang="ko-KR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2015126062 </a:t>
            </a:r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신지수</a:t>
            </a:r>
          </a:p>
        </p:txBody>
      </p:sp>
    </p:spTree>
    <p:extLst>
      <p:ext uri="{BB962C8B-B14F-4D97-AF65-F5344CB8AC3E}">
        <p14:creationId xmlns:p14="http://schemas.microsoft.com/office/powerpoint/2010/main" val="176425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316E06-3660-4B15-936B-E3A05991C06A}"/>
              </a:ext>
            </a:extLst>
          </p:cNvPr>
          <p:cNvSpPr/>
          <p:nvPr/>
        </p:nvSpPr>
        <p:spPr>
          <a:xfrm>
            <a:off x="1260000" y="2090984"/>
            <a:ext cx="4168490" cy="321901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02-B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Age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평균과 표준편차 비교 </a:t>
            </a:r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process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 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F55FD-1240-4D2F-B105-EFC3848D2733}"/>
              </a:ext>
            </a:extLst>
          </p:cNvPr>
          <p:cNvSpPr txBox="1"/>
          <p:nvPr/>
        </p:nvSpPr>
        <p:spPr>
          <a:xfrm>
            <a:off x="251696" y="1548000"/>
            <a:ext cx="116886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ⅱ. </a:t>
            </a:r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평균과 표준편차를 계산하여 데이터 테이블 구성</a:t>
            </a:r>
            <a:endParaRPr lang="en-US" altLang="ko-KR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1603B-7AE9-41FD-83B0-AC526DEB9FB6}"/>
              </a:ext>
            </a:extLst>
          </p:cNvPr>
          <p:cNvSpPr txBox="1"/>
          <p:nvPr/>
        </p:nvSpPr>
        <p:spPr>
          <a:xfrm>
            <a:off x="251696" y="1358084"/>
            <a:ext cx="358480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ⅰ</a:t>
            </a:r>
            <a:r>
              <a:rPr lang="ko-KR" altLang="en-US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은 </a:t>
            </a:r>
            <a:r>
              <a:rPr lang="en-US" altLang="ko-KR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ppt  4page</a:t>
            </a:r>
            <a:r>
              <a:rPr lang="ko-KR" altLang="en-US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같은 내용</a:t>
            </a:r>
            <a:r>
              <a:rPr lang="en-US" altLang="ko-KR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 </a:t>
            </a:r>
            <a:r>
              <a:rPr lang="ko-KR" altLang="en-US" sz="11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슬라이드 노트에 보충내용</a:t>
            </a:r>
            <a:endParaRPr lang="en-US" altLang="ko-KR" sz="11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E48FDF-9C59-4610-83C1-04F941730914}"/>
              </a:ext>
            </a:extLst>
          </p:cNvPr>
          <p:cNvSpPr/>
          <p:nvPr/>
        </p:nvSpPr>
        <p:spPr>
          <a:xfrm>
            <a:off x="6120000" y="2090984"/>
            <a:ext cx="4168490" cy="321901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D7C70-16A7-4AAA-9607-0D772A946C79}"/>
              </a:ext>
            </a:extLst>
          </p:cNvPr>
          <p:cNvSpPr txBox="1"/>
          <p:nvPr/>
        </p:nvSpPr>
        <p:spPr>
          <a:xfrm>
            <a:off x="340467" y="2489225"/>
            <a:ext cx="11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모든 차량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A26A14-451B-4053-A75B-F1AA1D184673}"/>
              </a:ext>
            </a:extLst>
          </p:cNvPr>
          <p:cNvSpPr txBox="1"/>
          <p:nvPr/>
        </p:nvSpPr>
        <p:spPr>
          <a:xfrm>
            <a:off x="251696" y="3338117"/>
            <a:ext cx="11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10,000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유로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813B52-88B8-4E01-B91C-9224F8E111BF}"/>
              </a:ext>
            </a:extLst>
          </p:cNvPr>
          <p:cNvSpPr txBox="1"/>
          <p:nvPr/>
        </p:nvSpPr>
        <p:spPr>
          <a:xfrm>
            <a:off x="251696" y="4504308"/>
            <a:ext cx="11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20,000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유로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B37C0-F76C-4982-B738-5950FC5180BC}"/>
              </a:ext>
            </a:extLst>
          </p:cNvPr>
          <p:cNvSpPr txBox="1"/>
          <p:nvPr/>
        </p:nvSpPr>
        <p:spPr>
          <a:xfrm>
            <a:off x="340467" y="5647831"/>
            <a:ext cx="1168860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우선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문제에서 묻는 평균과 표준 편차는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aggregate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parameter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쉽게 구할 수 있다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어려운 점은 마지막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join operator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쓰기 위한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key attribute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만들어야 하는 것인데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이를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위해선 </a:t>
            </a:r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Transpose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operator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</a:t>
            </a:r>
            <a:r>
              <a:rPr lang="ko-KR" altLang="en-US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행과 열을 </a:t>
            </a:r>
            <a:r>
              <a:rPr lang="ko-KR" altLang="en-US" dirty="0" err="1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전치시켜줘야</a:t>
            </a:r>
            <a:r>
              <a:rPr lang="ko-KR" altLang="en-US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한다</a:t>
            </a:r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전치가 되었다면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id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라는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attribute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key attribute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기준 삼아서 각 데이터 별로 평균과 표준편차 데이터를 병합할 수 있다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3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Missing data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처리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75BA2-EF84-4E1B-AE76-612E40192B1B}"/>
              </a:ext>
            </a:extLst>
          </p:cNvPr>
          <p:cNvSpPr txBox="1"/>
          <p:nvPr/>
        </p:nvSpPr>
        <p:spPr>
          <a:xfrm>
            <a:off x="251696" y="1548000"/>
            <a:ext cx="11688608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A.  Missing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된 데이터의 처리 방법 논의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Integer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형태의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value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지워졌을 때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단순히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value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속한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attribute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value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값들의 범위 내에서 한 값을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정해서 채우거나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지난 시간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결측치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사례와 같이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value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들의 평균값을 대입하는 방법이 있다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Nominal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형태의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value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지워졌을때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마찬가지로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attribute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value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최빈값을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대입하는 방법이 있다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Replace Missing values </a:t>
            </a:r>
            <a:r>
              <a:rPr lang="ko-KR" altLang="en-US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오퍼레이터는 평균</a:t>
            </a:r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최댓값</a:t>
            </a:r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최솟값</a:t>
            </a:r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0 </a:t>
            </a:r>
            <a:r>
              <a:rPr lang="ko-KR" altLang="en-US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그리고 값을 지정할 수 있다</a:t>
            </a:r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43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Missing data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처리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75BA2-EF84-4E1B-AE76-612E40192B1B}"/>
              </a:ext>
            </a:extLst>
          </p:cNvPr>
          <p:cNvSpPr txBox="1"/>
          <p:nvPr/>
        </p:nvSpPr>
        <p:spPr>
          <a:xfrm>
            <a:off x="251696" y="1548000"/>
            <a:ext cx="1168860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B. Missing values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찾아내어 적절한 값으로 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replace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하는 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process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Operator </a:t>
            </a:r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Replace Missing Value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0AFC9-81E4-47D7-9791-9034B6E5B9D1}"/>
              </a:ext>
            </a:extLst>
          </p:cNvPr>
          <p:cNvSpPr/>
          <p:nvPr/>
        </p:nvSpPr>
        <p:spPr>
          <a:xfrm>
            <a:off x="900000" y="2774190"/>
            <a:ext cx="3244617" cy="321901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4D7EE1-6D03-4CA7-991E-DCBD502B4326}"/>
              </a:ext>
            </a:extLst>
          </p:cNvPr>
          <p:cNvSpPr/>
          <p:nvPr/>
        </p:nvSpPr>
        <p:spPr>
          <a:xfrm>
            <a:off x="8400736" y="2774190"/>
            <a:ext cx="3244617" cy="321901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DD433C-A5B3-4952-A9DD-59E632F67756}"/>
              </a:ext>
            </a:extLst>
          </p:cNvPr>
          <p:cNvSpPr/>
          <p:nvPr/>
        </p:nvSpPr>
        <p:spPr>
          <a:xfrm>
            <a:off x="4650368" y="2774190"/>
            <a:ext cx="3244617" cy="321901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5E695-0D03-42FA-9A17-F4538FF42A3A}"/>
              </a:ext>
            </a:extLst>
          </p:cNvPr>
          <p:cNvSpPr txBox="1"/>
          <p:nvPr/>
        </p:nvSpPr>
        <p:spPr>
          <a:xfrm>
            <a:off x="623934" y="6065233"/>
            <a:ext cx="379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임의로 만든 데이터셋</a:t>
            </a:r>
            <a:endParaRPr lang="en-US" altLang="ko-KR" sz="12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price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개의 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missing value 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생성</a:t>
            </a:r>
            <a:endParaRPr lang="en-US" altLang="ko-KR" sz="12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13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 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raw 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결측치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평균은 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17098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EA75D-C008-49F4-B2AA-294F1EC6B6EA}"/>
              </a:ext>
            </a:extLst>
          </p:cNvPr>
          <p:cNvSpPr txBox="1"/>
          <p:nvPr/>
        </p:nvSpPr>
        <p:spPr>
          <a:xfrm>
            <a:off x="4374302" y="6065233"/>
            <a:ext cx="379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&lt;Replace Missing Value&gt;</a:t>
            </a:r>
          </a:p>
          <a:p>
            <a:pPr algn="ctr"/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파라미터에서 평균값으로 대체</a:t>
            </a:r>
            <a:endParaRPr lang="en-US" altLang="ko-KR" sz="12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C0C71-05B4-47B2-9ED8-E62272D4578C}"/>
              </a:ext>
            </a:extLst>
          </p:cNvPr>
          <p:cNvSpPr txBox="1"/>
          <p:nvPr/>
        </p:nvSpPr>
        <p:spPr>
          <a:xfrm>
            <a:off x="8171050" y="6065233"/>
            <a:ext cx="379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13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 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row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17098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대체된 것을 확인할 수 있다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916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Training, Test dataset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나누기 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75BA2-EF84-4E1B-AE76-612E40192B1B}"/>
              </a:ext>
            </a:extLst>
          </p:cNvPr>
          <p:cNvSpPr txBox="1"/>
          <p:nvPr/>
        </p:nvSpPr>
        <p:spPr>
          <a:xfrm>
            <a:off x="251696" y="1548000"/>
            <a:ext cx="226797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A.  </a:t>
            </a:r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무작위 추출 방법</a:t>
            </a:r>
            <a:endParaRPr lang="en-US" altLang="ko-KR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4E0CE9-3A88-44BF-AD1B-59D4C3139C9C}"/>
              </a:ext>
            </a:extLst>
          </p:cNvPr>
          <p:cNvSpPr/>
          <p:nvPr/>
        </p:nvSpPr>
        <p:spPr>
          <a:xfrm>
            <a:off x="900000" y="2047001"/>
            <a:ext cx="4022811" cy="326299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C15F70F-C1E9-4382-A848-B1FE32EDDEE6}"/>
              </a:ext>
            </a:extLst>
          </p:cNvPr>
          <p:cNvCxnSpPr>
            <a:cxnSpLocks/>
          </p:cNvCxnSpPr>
          <p:nvPr/>
        </p:nvCxnSpPr>
        <p:spPr>
          <a:xfrm>
            <a:off x="5760000" y="1548000"/>
            <a:ext cx="0" cy="5238880"/>
          </a:xfrm>
          <a:prstGeom prst="line">
            <a:avLst/>
          </a:prstGeom>
          <a:ln w="31750">
            <a:solidFill>
              <a:srgbClr val="FF7D2A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E1E89E-0AE4-4838-958E-B632C8B2FED0}"/>
              </a:ext>
            </a:extLst>
          </p:cNvPr>
          <p:cNvSpPr txBox="1"/>
          <p:nvPr/>
        </p:nvSpPr>
        <p:spPr>
          <a:xfrm>
            <a:off x="251696" y="5439669"/>
            <a:ext cx="5346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Sampling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operator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relative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샘플에 비율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0.6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설정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6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6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Random seed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란 같은 패턴의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random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출력값을 지정해주는 것이며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만약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local random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seed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값이 고정 되어 있다면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무작위 추출로 만든 데이터 셋의 값들도 고정된다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en-US" altLang="ko-KR" sz="16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0DB11E-4396-4713-A319-162C786A62E7}"/>
              </a:ext>
            </a:extLst>
          </p:cNvPr>
          <p:cNvSpPr txBox="1"/>
          <p:nvPr/>
        </p:nvSpPr>
        <p:spPr>
          <a:xfrm>
            <a:off x="6096000" y="1548000"/>
            <a:ext cx="304799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B.  </a:t>
            </a:r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층화 추출 방법</a:t>
            </a:r>
            <a:endParaRPr lang="en-US" altLang="ko-KR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D7EBD3-16E7-4864-9B4B-F1A3962EA77A}"/>
              </a:ext>
            </a:extLst>
          </p:cNvPr>
          <p:cNvSpPr txBox="1"/>
          <p:nvPr/>
        </p:nvSpPr>
        <p:spPr>
          <a:xfrm>
            <a:off x="6096000" y="2050915"/>
            <a:ext cx="53464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층화 추출 방법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은 데이터를 어떠한 속성으로 계층별로 나눈 후 그 안에서 계층별로 무작위로 뽑는 방법이므로 무작위 추출 방법보다 </a:t>
            </a:r>
            <a:r>
              <a:rPr lang="ko-KR" altLang="en-US" sz="16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원본</a:t>
            </a:r>
            <a:r>
              <a:rPr lang="en-US" altLang="ko-KR" sz="16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데이터와 성질이 비슷하다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는</a:t>
            </a:r>
            <a:r>
              <a:rPr lang="ko-KR" altLang="en-US" sz="16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이점이 있다고 생각한다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또한 계층별로 나뉘면서 만들어진 모델은 </a:t>
            </a:r>
            <a:r>
              <a:rPr lang="ko-KR" altLang="en-US" sz="16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계층의 패턴들의 </a:t>
            </a:r>
            <a:endParaRPr lang="en-US" altLang="ko-KR" sz="1600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차이를 균등하게 나타낼 수 있을 것이다</a:t>
            </a:r>
            <a:r>
              <a:rPr lang="en-US" altLang="ko-KR" sz="16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6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즉</a:t>
            </a:r>
            <a:r>
              <a:rPr lang="en-US" altLang="ko-KR" sz="16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편향된 정보를 방지할 수 있다</a:t>
            </a:r>
            <a:r>
              <a:rPr lang="en-US" altLang="ko-KR" sz="16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그러므로 원본데이터의 성질을 대표하려면 계층을 골고루 나눌 수 있는 속성을 기준으로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층화추출을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하는 것이 좋다고 생각한다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ToyotaCorolla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경우엔 속성들 중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다항명목형이며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속성의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value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간 상대적으로 균등하게 나뉘어진 </a:t>
            </a:r>
            <a:r>
              <a:rPr lang="en-US" altLang="ko-KR" sz="1600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Color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속성을 기준으로 나눈다면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앞서 말한 이점을 잘 살릴 수 있을 것이다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en-US" altLang="ko-KR" sz="1600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12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FB92BDA-80C2-4FCC-ABD9-36C5A1BF39E9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53470-B874-4E94-A98A-85EA51498C93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 유형 변환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8507B-2E37-41FA-9354-CD16C3D14D0B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01-A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F864F8-E47A-416C-B267-B76D73AF4A3C}"/>
              </a:ext>
            </a:extLst>
          </p:cNvPr>
          <p:cNvSpPr/>
          <p:nvPr/>
        </p:nvSpPr>
        <p:spPr>
          <a:xfrm>
            <a:off x="900000" y="2184632"/>
            <a:ext cx="4311046" cy="425592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E2B82-BE44-4643-BB2B-6A622EE648D7}"/>
              </a:ext>
            </a:extLst>
          </p:cNvPr>
          <p:cNvSpPr txBox="1"/>
          <p:nvPr/>
        </p:nvSpPr>
        <p:spPr>
          <a:xfrm>
            <a:off x="340467" y="1548000"/>
            <a:ext cx="107368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Operator </a:t>
            </a:r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Numerical to </a:t>
            </a:r>
            <a:r>
              <a:rPr lang="en-US" altLang="ko-KR" dirty="0" err="1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Polynominal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사용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Parameter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명목형으로 바꿔줄 변수들 선택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DA2DE5-79EB-4E51-8742-95BDE0A946AE}"/>
              </a:ext>
            </a:extLst>
          </p:cNvPr>
          <p:cNvSpPr/>
          <p:nvPr/>
        </p:nvSpPr>
        <p:spPr>
          <a:xfrm>
            <a:off x="6096000" y="2740415"/>
            <a:ext cx="3386707" cy="65795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99F893-02BB-4946-8B47-6823D1B50637}"/>
              </a:ext>
            </a:extLst>
          </p:cNvPr>
          <p:cNvSpPr/>
          <p:nvPr/>
        </p:nvSpPr>
        <p:spPr>
          <a:xfrm>
            <a:off x="6096000" y="4652041"/>
            <a:ext cx="3386707" cy="65795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왼쪽 화살표가 있는 원">
            <a:extLst>
              <a:ext uri="{FF2B5EF4-FFF2-40B4-BE49-F238E27FC236}">
                <a16:creationId xmlns:a16="http://schemas.microsoft.com/office/drawing/2014/main" id="{E2434DBB-F39B-42C1-A57C-FFCD32D2C5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332153" y="35680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4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01-B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Result Tab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78810-B049-48F5-83DF-47BD3F6480DD}"/>
              </a:ext>
            </a:extLst>
          </p:cNvPr>
          <p:cNvSpPr txBox="1"/>
          <p:nvPr/>
        </p:nvSpPr>
        <p:spPr>
          <a:xfrm>
            <a:off x="340467" y="1548000"/>
            <a:ext cx="11688608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데이터를 가져오고 나면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result tab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있는 다양한 도구들을 사용하여 데이터를 시각적으로 탐색할 수 있다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Data: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데이터셋과 오퍼레이터 출력 포트를 프로세스의 결과 포트와 연결하고 실행하면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화면에서 결과를 확인할 수 있다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  Data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탭은 데이터 불러들이기가 성공했는지를 테이블 형태 화면으로 출력하여 보여준다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Statistic: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statics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탭을 클릭하면 불러들인 데이터의 속성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들의 유형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수치 등을 볼 수 있다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 외에 속성 유형에 따라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       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통계들을 제공한다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만약 속성이 정수형이라면 평균 〮 최소값 〮 최댓값을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명목형이라면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최빈값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등을 볼 수 있다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Visualization: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result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여러가지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chart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형태로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시각화하는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기능을 한다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〮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원형 〮 방사형 등 여러가지 모양의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               chart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들을 지원하며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셋팅된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chart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는 자동으로 저장되어 같은 데이터를 열어봤을 때 다시 사용할 수 있다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Advanced Tab: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불러들인 데이터의 주석을 표시한다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endParaRPr lang="en-US" altLang="ko-KR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60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02-A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Color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분포 비교 </a:t>
            </a:r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process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78810-B049-48F5-83DF-47BD3F6480DD}"/>
              </a:ext>
            </a:extLst>
          </p:cNvPr>
          <p:cNvSpPr txBox="1"/>
          <p:nvPr/>
        </p:nvSpPr>
        <p:spPr>
          <a:xfrm>
            <a:off x="251696" y="1548000"/>
            <a:ext cx="1168860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ⅰ.  Id, Price, Age,</a:t>
            </a:r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Automatic, Color </a:t>
            </a:r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속성을 선택하여 새로운 데이터 세트 구성</a:t>
            </a:r>
            <a:endParaRPr lang="en-US" altLang="ko-KR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Operator</a:t>
            </a:r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Select Attribute</a:t>
            </a:r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사용해서 새로운 데이터 세트를 만들어보자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261C11-F46B-4C07-970C-90D067DED6F1}"/>
              </a:ext>
            </a:extLst>
          </p:cNvPr>
          <p:cNvSpPr/>
          <p:nvPr/>
        </p:nvSpPr>
        <p:spPr>
          <a:xfrm>
            <a:off x="900000" y="2774190"/>
            <a:ext cx="4311046" cy="391094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085B01-7BD9-41E9-8356-CC4B41C8CC26}"/>
              </a:ext>
            </a:extLst>
          </p:cNvPr>
          <p:cNvSpPr/>
          <p:nvPr/>
        </p:nvSpPr>
        <p:spPr>
          <a:xfrm>
            <a:off x="5760000" y="2775600"/>
            <a:ext cx="4311046" cy="391094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7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02-A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Color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분포 비교 </a:t>
            </a:r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process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78810-B049-48F5-83DF-47BD3F6480DD}"/>
              </a:ext>
            </a:extLst>
          </p:cNvPr>
          <p:cNvSpPr txBox="1"/>
          <p:nvPr/>
        </p:nvSpPr>
        <p:spPr>
          <a:xfrm>
            <a:off x="251696" y="1548000"/>
            <a:ext cx="116886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ⅱ. 10,000</a:t>
            </a:r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유로에 가장 근접한 차량 </a:t>
            </a:r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100</a:t>
            </a:r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대를 선택해서 새로운 데이터 세트 구성</a:t>
            </a:r>
            <a:endParaRPr lang="en-US" altLang="ko-KR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203C9B-D5FB-479E-8274-8BB51B2DDCE0}"/>
              </a:ext>
            </a:extLst>
          </p:cNvPr>
          <p:cNvSpPr/>
          <p:nvPr/>
        </p:nvSpPr>
        <p:spPr>
          <a:xfrm>
            <a:off x="887119" y="2220192"/>
            <a:ext cx="3796748" cy="134178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E62F39-F6A9-4C15-932E-2F5C1A618D33}"/>
              </a:ext>
            </a:extLst>
          </p:cNvPr>
          <p:cNvSpPr/>
          <p:nvPr/>
        </p:nvSpPr>
        <p:spPr>
          <a:xfrm>
            <a:off x="887119" y="3731860"/>
            <a:ext cx="3796748" cy="134178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D884B-A34E-48A7-B271-1A7EB0FFA75C}"/>
              </a:ext>
            </a:extLst>
          </p:cNvPr>
          <p:cNvSpPr txBox="1"/>
          <p:nvPr/>
        </p:nvSpPr>
        <p:spPr>
          <a:xfrm>
            <a:off x="4408884" y="2519043"/>
            <a:ext cx="379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&lt;Generate Attributes&gt;</a:t>
            </a:r>
          </a:p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Operator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사용해서 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absolute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속성 추가</a:t>
            </a:r>
            <a:endParaRPr lang="en-US" altLang="ko-KR" sz="12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abs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는 절댓값 함수 </a:t>
            </a:r>
            <a:endParaRPr lang="en-US" altLang="ko-KR" sz="12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31B24-BFDC-4BF1-9E27-3206C7DFCF0F}"/>
              </a:ext>
            </a:extLst>
          </p:cNvPr>
          <p:cNvSpPr txBox="1"/>
          <p:nvPr/>
        </p:nvSpPr>
        <p:spPr>
          <a:xfrm>
            <a:off x="4408884" y="4079585"/>
            <a:ext cx="379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&lt;Sort&gt;</a:t>
            </a:r>
          </a:p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Operator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사용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absolute 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 기준으로 </a:t>
            </a:r>
            <a:endParaRPr lang="en-US" altLang="ko-KR" sz="12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오름차순 정렬 </a:t>
            </a:r>
            <a:endParaRPr lang="en-US" altLang="ko-KR" sz="12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7D7853-50DF-48B5-93FF-229158569758}"/>
              </a:ext>
            </a:extLst>
          </p:cNvPr>
          <p:cNvSpPr/>
          <p:nvPr/>
        </p:nvSpPr>
        <p:spPr>
          <a:xfrm>
            <a:off x="887119" y="5243528"/>
            <a:ext cx="3796748" cy="134178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68C11F-895E-44FE-9BD1-4E0E2D5119E6}"/>
              </a:ext>
            </a:extLst>
          </p:cNvPr>
          <p:cNvSpPr txBox="1"/>
          <p:nvPr/>
        </p:nvSpPr>
        <p:spPr>
          <a:xfrm>
            <a:off x="4408884" y="5591253"/>
            <a:ext cx="379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&lt;Filter Example Range&gt;</a:t>
            </a:r>
          </a:p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Operator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사용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최상위부터 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100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사례</a:t>
            </a:r>
            <a:endParaRPr lang="en-US" altLang="ko-KR" sz="12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세트 구성 </a:t>
            </a:r>
            <a:endParaRPr lang="en-US" altLang="ko-KR" sz="12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14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EB483F-1E69-4072-9FF7-782E2B494466}"/>
              </a:ext>
            </a:extLst>
          </p:cNvPr>
          <p:cNvSpPr/>
          <p:nvPr/>
        </p:nvSpPr>
        <p:spPr>
          <a:xfrm>
            <a:off x="5760000" y="2774191"/>
            <a:ext cx="4168490" cy="321901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02-A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Color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분포 비교 </a:t>
            </a:r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process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78810-B049-48F5-83DF-47BD3F6480DD}"/>
              </a:ext>
            </a:extLst>
          </p:cNvPr>
          <p:cNvSpPr txBox="1"/>
          <p:nvPr/>
        </p:nvSpPr>
        <p:spPr>
          <a:xfrm>
            <a:off x="251696" y="1548000"/>
            <a:ext cx="1168860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ⅲ. </a:t>
            </a:r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</a:t>
            </a:r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Color</a:t>
            </a:r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의 차가 몇 대 포함 되어있는지 </a:t>
            </a:r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Count</a:t>
            </a:r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하여 표 만들기</a:t>
            </a:r>
            <a:endParaRPr lang="en-US" altLang="ko-KR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Operator </a:t>
            </a:r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Aggregate-Count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93FA2C-1809-46C7-A18A-AC7BAC0C28E9}"/>
              </a:ext>
            </a:extLst>
          </p:cNvPr>
          <p:cNvSpPr/>
          <p:nvPr/>
        </p:nvSpPr>
        <p:spPr>
          <a:xfrm>
            <a:off x="900000" y="2774190"/>
            <a:ext cx="4168490" cy="321901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97E6FF-2050-41CD-824F-F314CEBAF2BE}"/>
              </a:ext>
            </a:extLst>
          </p:cNvPr>
          <p:cNvSpPr txBox="1"/>
          <p:nvPr/>
        </p:nvSpPr>
        <p:spPr>
          <a:xfrm>
            <a:off x="340467" y="6315801"/>
            <a:ext cx="116886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Count all combination: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속성별로 가능한 모든 조합을 계산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즉 위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Row 8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9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번과 같이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count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 경우도 표시된다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endParaRPr lang="en-US" altLang="ko-KR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53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02-A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Color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분포 비교 </a:t>
            </a:r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process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78810-B049-48F5-83DF-47BD3F6480DD}"/>
              </a:ext>
            </a:extLst>
          </p:cNvPr>
          <p:cNvSpPr txBox="1"/>
          <p:nvPr/>
        </p:nvSpPr>
        <p:spPr>
          <a:xfrm>
            <a:off x="251696" y="1548000"/>
            <a:ext cx="1168860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ⅳ.  20,000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유로 차량에 대해서도 동일한 절차 수행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Operator</a:t>
            </a:r>
            <a:r>
              <a:rPr lang="en-US" altLang="ko-KR" dirty="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Multiply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사용해서 새로운 출력 포트를 생성하고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10,000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유로 차량과 동일한 방법으로 진행하였다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261C11-F46B-4C07-970C-90D067DED6F1}"/>
              </a:ext>
            </a:extLst>
          </p:cNvPr>
          <p:cNvSpPr/>
          <p:nvPr/>
        </p:nvSpPr>
        <p:spPr>
          <a:xfrm>
            <a:off x="900000" y="2774190"/>
            <a:ext cx="4311046" cy="391094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085B01-7BD9-41E9-8356-CC4B41C8CC26}"/>
              </a:ext>
            </a:extLst>
          </p:cNvPr>
          <p:cNvSpPr/>
          <p:nvPr/>
        </p:nvSpPr>
        <p:spPr>
          <a:xfrm>
            <a:off x="5760000" y="2775600"/>
            <a:ext cx="4311046" cy="391094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8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02-A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Color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분포 비교 </a:t>
            </a:r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process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78810-B049-48F5-83DF-47BD3F6480DD}"/>
              </a:ext>
            </a:extLst>
          </p:cNvPr>
          <p:cNvSpPr txBox="1"/>
          <p:nvPr/>
        </p:nvSpPr>
        <p:spPr>
          <a:xfrm>
            <a:off x="251696" y="1548000"/>
            <a:ext cx="116886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ⅴ.  10,000 </a:t>
            </a:r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유로 차량과 </a:t>
            </a:r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20,000 </a:t>
            </a:r>
            <a:r>
              <a:rPr lang="ko-KR" altLang="en-US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유로 차량의 색상 분포 차이 계산</a:t>
            </a:r>
            <a:endParaRPr lang="en-US" altLang="ko-KR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1E81F5-3778-4DB7-9F5D-744217B54E7E}"/>
              </a:ext>
            </a:extLst>
          </p:cNvPr>
          <p:cNvSpPr/>
          <p:nvPr/>
        </p:nvSpPr>
        <p:spPr>
          <a:xfrm>
            <a:off x="900000" y="2220192"/>
            <a:ext cx="3796748" cy="134178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2FE133-F97F-400F-8359-A70B45F1FD2B}"/>
              </a:ext>
            </a:extLst>
          </p:cNvPr>
          <p:cNvSpPr/>
          <p:nvPr/>
        </p:nvSpPr>
        <p:spPr>
          <a:xfrm>
            <a:off x="887119" y="5243528"/>
            <a:ext cx="3796748" cy="134178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585CD-E3C5-4F8C-A693-768A1D7518DA}"/>
              </a:ext>
            </a:extLst>
          </p:cNvPr>
          <p:cNvSpPr txBox="1"/>
          <p:nvPr/>
        </p:nvSpPr>
        <p:spPr>
          <a:xfrm>
            <a:off x="4408884" y="2660250"/>
            <a:ext cx="379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&lt;Rename&gt;</a:t>
            </a:r>
          </a:p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Operator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사용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데이터 셋 이름을 구분</a:t>
            </a:r>
            <a:endParaRPr lang="en-US" altLang="ko-KR" sz="12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BEC4E3-249F-4A68-892B-733112725565}"/>
              </a:ext>
            </a:extLst>
          </p:cNvPr>
          <p:cNvSpPr txBox="1"/>
          <p:nvPr/>
        </p:nvSpPr>
        <p:spPr>
          <a:xfrm>
            <a:off x="4408884" y="4079585"/>
            <a:ext cx="379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&lt;Join&gt;</a:t>
            </a:r>
          </a:p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Operator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사용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두 데이터 셋을 병합</a:t>
            </a:r>
            <a:endParaRPr lang="en-US" altLang="ko-KR" sz="12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B10D9-8FC1-4516-AC2F-4CF39CD88B93}"/>
              </a:ext>
            </a:extLst>
          </p:cNvPr>
          <p:cNvSpPr txBox="1"/>
          <p:nvPr/>
        </p:nvSpPr>
        <p:spPr>
          <a:xfrm>
            <a:off x="4538093" y="5591253"/>
            <a:ext cx="379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 Generate Attributes &gt;</a:t>
            </a:r>
          </a:p>
          <a:p>
            <a:pPr algn="ctr"/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두 데이터 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Color count</a:t>
            </a:r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차를 표현하는 속성을 생성</a:t>
            </a:r>
            <a:endParaRPr lang="en-US" altLang="ko-KR" sz="120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음수가 나오면 안되므로 절대값을 씌운다</a:t>
            </a:r>
            <a:r>
              <a:rPr lang="en-US" altLang="ko-KR" sz="1200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CA26B1-C9FA-4C50-940D-78DE42A20F69}"/>
              </a:ext>
            </a:extLst>
          </p:cNvPr>
          <p:cNvSpPr/>
          <p:nvPr/>
        </p:nvSpPr>
        <p:spPr>
          <a:xfrm>
            <a:off x="887119" y="3731860"/>
            <a:ext cx="3796748" cy="134178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7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FEEEDB-3F08-4A03-9910-B6466104EA23}"/>
              </a:ext>
            </a:extLst>
          </p:cNvPr>
          <p:cNvSpPr txBox="1"/>
          <p:nvPr/>
        </p:nvSpPr>
        <p:spPr>
          <a:xfrm>
            <a:off x="340468" y="172867"/>
            <a:ext cx="165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02-A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9542-2635-45BB-9357-267EBB300BF7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F7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4B315-9997-4E09-9AE1-F4866BCFC251}"/>
              </a:ext>
            </a:extLst>
          </p:cNvPr>
          <p:cNvSpPr txBox="1"/>
          <p:nvPr/>
        </p:nvSpPr>
        <p:spPr>
          <a:xfrm>
            <a:off x="340467" y="660365"/>
            <a:ext cx="75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Color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분포 비교 </a:t>
            </a:r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process </a:t>
            </a:r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C9BD8A-0A37-42AA-92C9-B6C75E95A7F1}"/>
              </a:ext>
            </a:extLst>
          </p:cNvPr>
          <p:cNvSpPr/>
          <p:nvPr/>
        </p:nvSpPr>
        <p:spPr>
          <a:xfrm>
            <a:off x="900000" y="2184632"/>
            <a:ext cx="4311046" cy="42559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A43E1-B8E8-47B5-B00A-F08C6E0DEDEF}"/>
              </a:ext>
            </a:extLst>
          </p:cNvPr>
          <p:cNvSpPr txBox="1"/>
          <p:nvPr/>
        </p:nvSpPr>
        <p:spPr>
          <a:xfrm>
            <a:off x="340467" y="1548000"/>
            <a:ext cx="107368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>
                <a:solidFill>
                  <a:srgbClr val="FF7D2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최종 데이터 테이블</a:t>
            </a:r>
            <a:endParaRPr lang="en-US" altLang="ko-KR" dirty="0">
              <a:solidFill>
                <a:srgbClr val="FF7D2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EEBDCB-4BEA-42B1-B12B-038E1500CE97}"/>
              </a:ext>
            </a:extLst>
          </p:cNvPr>
          <p:cNvSpPr/>
          <p:nvPr/>
        </p:nvSpPr>
        <p:spPr>
          <a:xfrm>
            <a:off x="5760000" y="2184632"/>
            <a:ext cx="4311046" cy="425592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F7D2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2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1608388763AE8479BDCEB34C1774C76" ma:contentTypeVersion="0" ma:contentTypeDescription="새 문서를 만듭니다." ma:contentTypeScope="" ma:versionID="e8c09d1b3eee4acdbccac0691cacca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14d362126778c7f312e8cc68782b2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871977-7D25-4AB6-90D9-0019DE99ED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A2DE034-1260-4E3A-9023-14592FC1EAE5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9F8645C-1B94-4B9E-B532-976ED54085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933</Words>
  <Application>Microsoft Office PowerPoint</Application>
  <PresentationFormat>와이드스크린</PresentationFormat>
  <Paragraphs>127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Wingdings</vt:lpstr>
      <vt:lpstr>KoPubWorld돋움체 Bold</vt:lpstr>
      <vt:lpstr>Office 테마</vt:lpstr>
      <vt:lpstr>DS 03주차 수업 팀과제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박한솔</dc:creator>
  <cp:lastModifiedBy>박한솔</cp:lastModifiedBy>
  <cp:revision>97</cp:revision>
  <dcterms:created xsi:type="dcterms:W3CDTF">2019-09-10T08:30:12Z</dcterms:created>
  <dcterms:modified xsi:type="dcterms:W3CDTF">2019-09-19T07:49:28Z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0x01010041608388763AE8479BDCEB34C1774C76</vt:lpwstr>
  </property>
</Properties>
</file>