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sldIdLst>
    <p:sldId id="268" r:id="rId5"/>
    <p:sldId id="271" r:id="rId6"/>
    <p:sldId id="272" r:id="rId7"/>
    <p:sldId id="256" r:id="rId8"/>
    <p:sldId id="283" r:id="rId9"/>
    <p:sldId id="274" r:id="rId10"/>
    <p:sldId id="275" r:id="rId11"/>
    <p:sldId id="276" r:id="rId12"/>
    <p:sldId id="278" r:id="rId13"/>
    <p:sldId id="279" r:id="rId14"/>
    <p:sldId id="280" r:id="rId15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한솔" initials="박" lastIdx="1" clrIdx="0">
    <p:extLst>
      <p:ext uri="{19B8F6BF-5375-455C-9EA6-DF929625EA0E}">
        <p15:presenceInfo xmlns:p15="http://schemas.microsoft.com/office/powerpoint/2012/main" userId="박한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2A"/>
    <a:srgbClr val="343138"/>
    <a:srgbClr val="422100"/>
    <a:srgbClr val="453D38"/>
    <a:srgbClr val="1A0D00"/>
    <a:srgbClr val="643200"/>
    <a:srgbClr val="3A1D00"/>
    <a:srgbClr val="663300"/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83624" autoAdjust="0"/>
  </p:normalViewPr>
  <p:slideViewPr>
    <p:cSldViewPr snapToGrid="0">
      <p:cViewPr varScale="1">
        <p:scale>
          <a:sx n="91" d="100"/>
          <a:sy n="91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52DDF-1F6F-4A57-9A8D-8C8D92940E5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7118C-1175-476C-B95D-B2148FBED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7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7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4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0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7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8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6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경계선 자 대고 그렸습니다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2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EE13C-CC1B-45E7-85FC-8C0BF07AF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27217-A794-44DA-B101-6BD00054C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0A7E2-6D54-4DFA-8201-695C144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3FD69-D3B8-47F8-99EB-14BFD4B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85041-BAA3-4AED-908E-EA55E75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1F58-2A83-49EA-8781-B696FA18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0B05E-6E99-444D-B3A2-672D9A1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180B6-0DAD-4BDF-A288-140F4DE7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42B7A-266C-46CE-9C86-6561C09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B33F3-0E3B-4BA7-8965-8D4BA1A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672714-5FD3-4B82-B65B-4C3AAD61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BA75D-EC96-4336-8972-EACB66EB8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9A87A-B24E-4521-8E92-2D2F9518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234FC-3AED-4B44-9F8F-8EFA7936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FD96F-2DE4-4F3F-949A-C7102C3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75F-C20F-4559-8384-D5365F7C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20204-383E-45F5-90D3-D3B3374D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C381-4CF0-4B7C-80EC-4AFBB2E0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F29EF-E596-4687-AAC5-252300D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5982-F370-44F3-9265-9E7FF74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0D76-51A0-46DF-8D00-07748C20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F8CB9-3714-45DB-B996-AEAC95D4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6095-186D-4E9E-BDA8-323CFEE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3CAB8-E414-4536-8AE0-5A44B42F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DCA37-A5FD-421F-B7C1-72D255BA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8A9F-963E-4468-93EE-618925BC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D6B39-9CF1-4D76-8950-BA8AC0EA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3B40E-D6D9-4F65-A971-B88DBC17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4F87A-C830-4190-90B2-0E64CAB4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8D980-DB1C-4B11-82CC-68046B4E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4A0DF-5311-40EE-8B77-2A80B27E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49285-E38E-4868-9997-F4639189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D07C4-8631-47E6-B4D5-7122A458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673A3-E884-4EC2-B619-B299E839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738F7C-D08B-4971-BFB3-F753D20D5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98B0F-C03D-4D2A-A021-9CDC9A131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CD096-D591-4CEF-984C-FB35AAB4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9E2AF-E913-425D-9961-DD0265A2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AA839-046B-4555-9596-DAE4B9BC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FCCA2-962C-491A-93FB-B3570972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EC9B7-3F60-4BBC-BD19-3D30020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3BB02-473D-4B24-B360-D0EA85C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87E08-1382-4C8F-95CE-909D43C9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9BCB0-369D-4BE1-8692-74C8F82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B2FFA-3CDF-470B-8DBD-F03DD9D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1105F-52AB-4F4C-B89A-2E2A0E0C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0629-4120-4D94-9930-BF0FC0A9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658B-16DD-432D-8AAB-4A32F41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F79F2-D70E-4DDE-9EEF-9A31EC08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2A8-E05E-4E0C-A810-D9A19F7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A4EA6-98A5-4611-9889-E858AD5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CE261-7BAF-4D39-9FA7-D10C82F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E1E33-BAA3-471D-936B-AC2E408D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28D46-EAF4-47F7-8B52-B31663CE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A1037-8AEB-4154-8C17-B3BADECF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F4937-407C-4B1F-BD64-EC9EC9C2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B0726-F15C-4C7D-BEBA-EA04939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457A1-3943-40D4-B017-FA16A1EB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5D759-0B92-4F1F-AF16-7A2ADAC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5C7F8-4DD0-4C26-8965-0972D0AE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88BCB-F530-4491-9636-A6A77C546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C23D-7BA8-4E7C-845F-CD477CB506E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6E8A8-7BC8-42DA-827F-747C16CD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CEC54-E8B7-458B-9752-F2FF7743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91BA-88D8-478A-BC5B-BED0B0E4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ko-KR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DS 04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 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수업 </a:t>
            </a:r>
            <a:r>
              <a:rPr lang="ko-KR" altLang="en-US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팀과제</a:t>
            </a:r>
            <a:endParaRPr lang="ko-KR" altLang="en-US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36EA0876-4E1A-418F-B4D6-D5C787B5C00A}"/>
              </a:ext>
            </a:extLst>
          </p:cNvPr>
          <p:cNvSpPr/>
          <p:nvPr/>
        </p:nvSpPr>
        <p:spPr>
          <a:xfrm>
            <a:off x="5295116" y="3803198"/>
            <a:ext cx="1595853" cy="302377"/>
          </a:xfrm>
          <a:prstGeom prst="round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36E2E-2DCF-4081-AF76-3063BE52E933}"/>
              </a:ext>
            </a:extLst>
          </p:cNvPr>
          <p:cNvSpPr txBox="1"/>
          <p:nvPr/>
        </p:nvSpPr>
        <p:spPr>
          <a:xfrm>
            <a:off x="5411374" y="3785109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E5D8A-0863-4D7A-9ABF-2DDAABC5E5BB}"/>
              </a:ext>
            </a:extLst>
          </p:cNvPr>
          <p:cNvSpPr txBox="1"/>
          <p:nvPr/>
        </p:nvSpPr>
        <p:spPr>
          <a:xfrm>
            <a:off x="3236146" y="3429000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Exploration</a:t>
            </a:r>
            <a:endParaRPr lang="ko-KR" altLang="en-US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E078-63C7-47D0-B3BE-F6F5528EC48C}"/>
              </a:ext>
            </a:extLst>
          </p:cNvPr>
          <p:cNvSpPr txBox="1"/>
          <p:nvPr/>
        </p:nvSpPr>
        <p:spPr>
          <a:xfrm>
            <a:off x="8493946" y="5992258"/>
            <a:ext cx="369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2014109050 </a:t>
            </a:r>
            <a:r>
              <a:rPr lang="ko-KR" altLang="en-US" sz="1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박한솔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2015126062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신지수</a:t>
            </a:r>
          </a:p>
        </p:txBody>
      </p:sp>
    </p:spTree>
    <p:extLst>
      <p:ext uri="{BB962C8B-B14F-4D97-AF65-F5344CB8AC3E}">
        <p14:creationId xmlns:p14="http://schemas.microsoft.com/office/powerpoint/2010/main" val="176425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09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모델 작성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단일 속성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AE8819-9C46-4A74-8066-FB54B0CD5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467" y="1422000"/>
            <a:ext cx="5196994" cy="3571541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135157-B84A-4E99-AD38-315EC8075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21999"/>
            <a:ext cx="5196992" cy="3571541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BF9C4E-63E2-482E-8B96-EABDFCB627DA}"/>
              </a:ext>
            </a:extLst>
          </p:cNvPr>
          <p:cNvSpPr txBox="1"/>
          <p:nvPr/>
        </p:nvSpPr>
        <p:spPr>
          <a:xfrm>
            <a:off x="1040588" y="5015735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&lt;G1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histogram&gt;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DF2C-6149-48A8-9E52-DCDB949EC7B4}"/>
              </a:ext>
            </a:extLst>
          </p:cNvPr>
          <p:cNvSpPr txBox="1"/>
          <p:nvPr/>
        </p:nvSpPr>
        <p:spPr>
          <a:xfrm>
            <a:off x="6796122" y="5015735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&lt;G2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histogram&gt;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313E8F-07B8-4C6E-A3B6-AC52A23065D9}"/>
              </a:ext>
            </a:extLst>
          </p:cNvPr>
          <p:cNvCxnSpPr>
            <a:cxnSpLocks/>
          </p:cNvCxnSpPr>
          <p:nvPr/>
        </p:nvCxnSpPr>
        <p:spPr>
          <a:xfrm flipV="1">
            <a:off x="3699641" y="2806262"/>
            <a:ext cx="0" cy="200747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381439-C715-4A3C-B4D6-B78033876D54}"/>
              </a:ext>
            </a:extLst>
          </p:cNvPr>
          <p:cNvCxnSpPr>
            <a:cxnSpLocks/>
          </p:cNvCxnSpPr>
          <p:nvPr/>
        </p:nvCxnSpPr>
        <p:spPr>
          <a:xfrm flipV="1">
            <a:off x="9758855" y="2784068"/>
            <a:ext cx="0" cy="200747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78251D-94ED-4939-AA4B-599B19559787}"/>
              </a:ext>
            </a:extLst>
          </p:cNvPr>
          <p:cNvSpPr txBox="1"/>
          <p:nvPr/>
        </p:nvSpPr>
        <p:spPr>
          <a:xfrm>
            <a:off x="1801267" y="2507069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CUT-OFF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E8F29B-613B-4953-9D8C-DA907642120F}"/>
              </a:ext>
            </a:extLst>
          </p:cNvPr>
          <p:cNvSpPr txBox="1"/>
          <p:nvPr/>
        </p:nvSpPr>
        <p:spPr>
          <a:xfrm>
            <a:off x="7860481" y="2484874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CUT-OFF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3906B-ED8C-473E-B045-C84465895297}"/>
              </a:ext>
            </a:extLst>
          </p:cNvPr>
          <p:cNvSpPr txBox="1"/>
          <p:nvPr/>
        </p:nvSpPr>
        <p:spPr>
          <a:xfrm>
            <a:off x="170234" y="5332139"/>
            <a:ext cx="1168860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G1, G2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속성값의 히스토그램을 기반으로 주어진 학생이 어느 그룹에 속하는지 예측모델을 작성해 보았다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algn="ctr"/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Cut-off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값은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G1, G2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둘 다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잡았으며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명의 데이터를 무작위로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set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설정하였다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/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 경계가 확실해서 정확도가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100%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였지만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G1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 오차가 한 명 있었기 때문에 정확도는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95%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되었다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3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AA3DB9-C6B3-4789-A41E-07A20F262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467" y="1418007"/>
            <a:ext cx="5755533" cy="5119427"/>
          </a:xfrm>
          <a:prstGeom prst="rect">
            <a:avLst/>
          </a:prstGeom>
          <a:ln w="25400">
            <a:solidFill>
              <a:srgbClr val="FF7D2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모델 작성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-2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속성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D7F11-4443-4AE8-8537-CB24A59C9BFD}"/>
              </a:ext>
            </a:extLst>
          </p:cNvPr>
          <p:cNvSpPr txBox="1"/>
          <p:nvPr/>
        </p:nvSpPr>
        <p:spPr>
          <a:xfrm>
            <a:off x="1901734" y="4803201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CUT-OFF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DB314-49E0-4392-8A81-F672828881F4}"/>
              </a:ext>
            </a:extLst>
          </p:cNvPr>
          <p:cNvSpPr txBox="1"/>
          <p:nvPr/>
        </p:nvSpPr>
        <p:spPr>
          <a:xfrm>
            <a:off x="6334098" y="1981255"/>
            <a:ext cx="538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축에는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G1, Y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축에는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G2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그리고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표현한 데이터들의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Scatter plot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E5733-06F3-4017-BBC4-363440CB950D}"/>
              </a:ext>
            </a:extLst>
          </p:cNvPr>
          <p:cNvSpPr txBox="1"/>
          <p:nvPr/>
        </p:nvSpPr>
        <p:spPr>
          <a:xfrm>
            <a:off x="6334097" y="2887644"/>
            <a:ext cx="53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성적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(G3)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G1,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양의 상관 관계가 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뚜렷하기 때문에 경계가 명확하지만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경계선을 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그어 결정 규칙을 작성해 볼 수 있다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D394EB-9257-4D54-AFEC-15ECE07E236E}"/>
              </a:ext>
            </a:extLst>
          </p:cNvPr>
          <p:cNvCxnSpPr>
            <a:cxnSpLocks/>
          </p:cNvCxnSpPr>
          <p:nvPr/>
        </p:nvCxnSpPr>
        <p:spPr>
          <a:xfrm>
            <a:off x="2175641" y="2627586"/>
            <a:ext cx="1502980" cy="2133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A2AB5F-DA86-4DD2-8600-364FF6077EA9}"/>
              </a:ext>
            </a:extLst>
          </p:cNvPr>
          <p:cNvGrpSpPr/>
          <p:nvPr/>
        </p:nvGrpSpPr>
        <p:grpSpPr>
          <a:xfrm>
            <a:off x="6292053" y="4071032"/>
            <a:ext cx="5755533" cy="650410"/>
            <a:chOff x="6312579" y="4241306"/>
            <a:chExt cx="5755533" cy="6504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8F1FF3-BCDF-4138-A225-A6FB1662E83C}"/>
                </a:ext>
              </a:extLst>
            </p:cNvPr>
            <p:cNvSpPr txBox="1"/>
            <p:nvPr/>
          </p:nvSpPr>
          <p:spPr>
            <a:xfrm>
              <a:off x="6312579" y="4241306"/>
              <a:ext cx="538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>
                  <a:solidFill>
                    <a:srgbClr val="FF7D2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왼쪽의 경계선은 좌표 </a:t>
              </a:r>
              <a:r>
                <a:rPr lang="en-US" altLang="ko-KR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(9,16) (16,0)</a:t>
              </a:r>
              <a:r>
                <a:rPr lang="ko-KR" altLang="en-US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점을 잇는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AC5F6A-B6C2-4CBA-BC20-6900D8FDEECF}"/>
                </a:ext>
              </a:extLst>
            </p:cNvPr>
            <p:cNvSpPr txBox="1"/>
            <p:nvPr/>
          </p:nvSpPr>
          <p:spPr>
            <a:xfrm>
              <a:off x="6312579" y="4522384"/>
              <a:ext cx="5755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선이므로 </a:t>
              </a:r>
              <a:r>
                <a:rPr lang="en-US" altLang="ko-KR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y=(-16/7)x+(256/7)</a:t>
              </a:r>
              <a:r>
                <a:rPr lang="ko-KR" altLang="en-US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로 표현할 수 있다  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277ED3-547C-4768-83FE-182F6FF56D5B}"/>
              </a:ext>
            </a:extLst>
          </p:cNvPr>
          <p:cNvSpPr txBox="1"/>
          <p:nvPr/>
        </p:nvSpPr>
        <p:spPr>
          <a:xfrm>
            <a:off x="6292053" y="4981500"/>
            <a:ext cx="53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만약 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G2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(y)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{(-16/7)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(x)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+(256/7)}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크다면 그 데이터는 상위권 학생이라는</a:t>
            </a:r>
            <a:endParaRPr lang="en-US" altLang="ko-KR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결정 규칙을 작성할 수 있다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43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FB92BDA-80C2-4FCC-ABD9-36C5A1BF39E9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53470-B874-4E94-A98A-85EA51498C93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UCI Student Performance Data Set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8507B-2E37-41FA-9354-CD16C3D14D0B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E2B82-BE44-4643-BB2B-6A622EE648D7}"/>
              </a:ext>
            </a:extLst>
          </p:cNvPr>
          <p:cNvSpPr txBox="1"/>
          <p:nvPr/>
        </p:nvSpPr>
        <p:spPr>
          <a:xfrm>
            <a:off x="727557" y="5551304"/>
            <a:ext cx="107368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고등학교 학생들의 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수학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성적을 통해 데이터 탐색에 대해 알아보자</a:t>
            </a:r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래픽 6" descr="강의실">
            <a:extLst>
              <a:ext uri="{FF2B5EF4-FFF2-40B4-BE49-F238E27FC236}">
                <a16:creationId xmlns:a16="http://schemas.microsoft.com/office/drawing/2014/main" id="{B01BD4F1-F4B5-455E-9BBE-F1B2F735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409" y="1804187"/>
            <a:ext cx="3865180" cy="38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attribute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무엇을 나타내는가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E2598-4CD9-4DBA-9FFA-BBA20917F0F3}"/>
              </a:ext>
            </a:extLst>
          </p:cNvPr>
          <p:cNvSpPr txBox="1"/>
          <p:nvPr/>
        </p:nvSpPr>
        <p:spPr>
          <a:xfrm>
            <a:off x="340467" y="1732639"/>
            <a:ext cx="5230016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1.school: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학생들의 학교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2.sex: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성별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3.age: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나이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4.address 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주소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5.famsize: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가족 인원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6.Pstatus: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보호자와 함께 거주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7.Medu: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어머니의 교육 수준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8.Fedu: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아버지의 교육 수준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9.Mjob: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어머니의 직업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10.Fjob: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아버지의 직업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11.reason: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학교를 고른 이유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12.guardian: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보호자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13.traveltime: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통학 시간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14.studytime: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 내 공부시간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15.Failures: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낙제 횟수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16.schoolsup: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교내 외부 활동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95B4D-41AB-4837-9ED0-F96243A9C44A}"/>
              </a:ext>
            </a:extLst>
          </p:cNvPr>
          <p:cNvSpPr txBox="1"/>
          <p:nvPr/>
        </p:nvSpPr>
        <p:spPr>
          <a:xfrm>
            <a:off x="6096000" y="1732638"/>
            <a:ext cx="5230016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17.famsup: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사교육 여부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19.activities: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교외 활동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20.nursery 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봉사 활동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21.higher 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고등 교육 희망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22.internet: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집에서 인터넷 사용 여부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23.romantic: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연인관계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24.famrel: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가족 관계의 질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25.freetime: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방과 후 자유시간 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26.go out: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친구들과 야외 활동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27.Dalc: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주중 알코올 소비량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28.Walc: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주말 알코올 소비량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29.health 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건강 상태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30.absences: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결석 일수 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31.G1: 1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성적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32.G2: 2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성적</a:t>
            </a:r>
            <a:endParaRPr lang="en-US" altLang="ko-KR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33.G3: 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성적</a:t>
            </a:r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2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Result View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340467" y="1548000"/>
            <a:ext cx="1168860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Statistic: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statistic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탭을 클릭하면 불러들인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속성들의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유형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 등을 볼 수 있다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만약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속성이 정수형이라면 평균 〮 최소값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〮 최댓값 등 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명목형이라면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최빈값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등을 볼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Visualization: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result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여러가지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형태로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시각화하는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기능을 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〮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원형 〮 방사형 등 여러가지 모양의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      chart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들을 지원하며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셋팅된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자동으로 저장되어 같은 데이터를 열어봤을 때 다시 사용할 수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있다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     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구버전에서는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advanced chart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라는 텝이 따로 있었지만 최근 버전에서는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visualization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통합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3624E1-A5A1-446E-B8F7-B22C5882B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400" y="3703240"/>
            <a:ext cx="9313200" cy="2367142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A18EB-B86C-45A9-925B-DE5451912BD8}"/>
              </a:ext>
            </a:extLst>
          </p:cNvPr>
          <p:cNvSpPr txBox="1"/>
          <p:nvPr/>
        </p:nvSpPr>
        <p:spPr>
          <a:xfrm>
            <a:off x="3285199" y="6215579"/>
            <a:ext cx="579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&lt;Chart: G3</a:t>
            </a:r>
            <a:r>
              <a:rPr lang="ko-KR" altLang="en-US" sz="14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대한 공부시간과 여가시간을 동시에 볼수 있는 그래프 </a:t>
            </a:r>
            <a:r>
              <a:rPr lang="en-US" altLang="ko-KR" sz="14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6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Attribute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종류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1A609-4756-4F0F-92FB-FFD532B8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262" y="1574078"/>
            <a:ext cx="9312638" cy="2534513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AA7FB-D150-4DED-97DE-5EBB1FED7552}"/>
              </a:ext>
            </a:extLst>
          </p:cNvPr>
          <p:cNvSpPr txBox="1"/>
          <p:nvPr/>
        </p:nvSpPr>
        <p:spPr>
          <a:xfrm>
            <a:off x="1282262" y="4443309"/>
            <a:ext cx="93126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Statistic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numeric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타입의 변수들은 평균과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분산같은 수치형 데이터를 보여준다면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nominal </a:t>
            </a: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타입은 최빈값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범주에 속하는 값들의 개수 등과 같은 명목형 데이터를 보여준다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또한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nominal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타입 변수들은 라인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바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히스토그램 등의 특정 그래프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 column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입력될 수 없다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산점도와 같은 단순 그래프나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축에는 들어갈 수 있으나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셋의 모든 데이터 개체마다 표시되어 그래프가 복잡해질 수 있으니 주의해야 한다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7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6CF37-5DB8-490E-A58A-2EB1D795D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662" y="1533622"/>
            <a:ext cx="9313200" cy="4110434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8D837-C4FD-4DCF-A79D-F163D1F1D2B9}"/>
              </a:ext>
            </a:extLst>
          </p:cNvPr>
          <p:cNvSpPr txBox="1"/>
          <p:nvPr/>
        </p:nvSpPr>
        <p:spPr>
          <a:xfrm>
            <a:off x="727557" y="5943917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수치형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attribute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들은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Visualization 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탭의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bell-curve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그래프를 통해 정규분포로 표현된다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14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Scatter Chart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7B1BA6-0615-497C-8D72-FA93B8A8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6" y="1422427"/>
            <a:ext cx="5196994" cy="4013146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pic>
        <p:nvPicPr>
          <p:cNvPr id="5" name="그림 4" descr="물이(가) 표시된 사진&#10;&#10;자동 생성된 설명">
            <a:extLst>
              <a:ext uri="{FF2B5EF4-FFF2-40B4-BE49-F238E27FC236}">
                <a16:creationId xmlns:a16="http://schemas.microsoft.com/office/drawing/2014/main" id="{8A5780CB-5921-4865-A528-C57AA7D2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2427"/>
            <a:ext cx="5196994" cy="4013146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A020DD-846C-4B94-844E-FA4B3C656C7B}"/>
              </a:ext>
            </a:extLst>
          </p:cNvPr>
          <p:cNvSpPr txBox="1"/>
          <p:nvPr/>
        </p:nvSpPr>
        <p:spPr>
          <a:xfrm>
            <a:off x="1040589" y="5474360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&lt;G1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scatter chart&gt;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9AAEE-12CE-4D99-8AC3-A0347239AF8C}"/>
              </a:ext>
            </a:extLst>
          </p:cNvPr>
          <p:cNvSpPr txBox="1"/>
          <p:nvPr/>
        </p:nvSpPr>
        <p:spPr>
          <a:xfrm>
            <a:off x="6796123" y="5474360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&lt;G2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scatter chart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88994-4F0F-4E0D-9FE2-36F880A74882}"/>
              </a:ext>
            </a:extLst>
          </p:cNvPr>
          <p:cNvSpPr txBox="1"/>
          <p:nvPr/>
        </p:nvSpPr>
        <p:spPr>
          <a:xfrm>
            <a:off x="251696" y="5735970"/>
            <a:ext cx="116886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필연적으로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G3(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성적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영향을 미칠 것이라 예상하였다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/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그래프를 통해 실제로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G1, G2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가지 속성이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양의 상관관계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지닌다는 것을 확인할 수 있다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A3B9D7-9708-4491-95AB-D063BE821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7" y="1422428"/>
            <a:ext cx="5196994" cy="4013146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</p:spTree>
    <p:extLst>
      <p:ext uri="{BB962C8B-B14F-4D97-AF65-F5344CB8AC3E}">
        <p14:creationId xmlns:p14="http://schemas.microsoft.com/office/powerpoint/2010/main" val="180353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973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 상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하위 각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속하는 학생을 추출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1282262" y="4724717"/>
            <a:ext cx="9312638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Multiply: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 데이터 셋을 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하위 로 구분하기 위해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multiply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오퍼레이터 사용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Sort: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오퍼레이터를 사용하여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G3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기준으로 상위는 내림차순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하위는 오름차순으로 정렬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Filter Example Range: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인원의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명의 데이터를 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하위 각각 뽑았다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Append: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나뉘어진 그룹들의 데이터를 하나로 합치기 위해 위아래로 병합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CE6D7E80-C5A3-45E6-9723-4D7DB53A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2" y="1422000"/>
            <a:ext cx="9312638" cy="2838669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BE1C89-BD4F-46AA-9318-F432B71CF24E}"/>
              </a:ext>
            </a:extLst>
          </p:cNvPr>
          <p:cNvSpPr txBox="1"/>
          <p:nvPr/>
        </p:nvSpPr>
        <p:spPr>
          <a:xfrm>
            <a:off x="3741951" y="4299029"/>
            <a:ext cx="439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&lt;Multiply-Sort-Filter Example Range-Append&gt;</a:t>
            </a:r>
          </a:p>
        </p:txBody>
      </p:sp>
    </p:spTree>
    <p:extLst>
      <p:ext uri="{BB962C8B-B14F-4D97-AF65-F5344CB8AC3E}">
        <p14:creationId xmlns:p14="http://schemas.microsoft.com/office/powerpoint/2010/main" val="392838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하위 그룹 학생의 특징을 비교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B8013-F93A-47D4-BC30-C1B499FF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1600" y="1421999"/>
            <a:ext cx="9313200" cy="3622967"/>
          </a:xfrm>
          <a:prstGeom prst="rect">
            <a:avLst/>
          </a:prstGeom>
          <a:ln w="15875">
            <a:solidFill>
              <a:srgbClr val="FF7D2A"/>
            </a:solidFill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E4CCD5B-FD6C-41AB-9078-4BA362D0976A}"/>
              </a:ext>
            </a:extLst>
          </p:cNvPr>
          <p:cNvSpPr/>
          <p:nvPr/>
        </p:nvSpPr>
        <p:spPr>
          <a:xfrm>
            <a:off x="5496910" y="1597572"/>
            <a:ext cx="1502980" cy="1313794"/>
          </a:xfrm>
          <a:prstGeom prst="ellipse">
            <a:avLst/>
          </a:prstGeom>
          <a:noFill/>
          <a:ln w="28575">
            <a:solidFill>
              <a:srgbClr val="3431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F636FF-A9BA-48EF-8A05-B5367F12D643}"/>
              </a:ext>
            </a:extLst>
          </p:cNvPr>
          <p:cNvSpPr/>
          <p:nvPr/>
        </p:nvSpPr>
        <p:spPr>
          <a:xfrm>
            <a:off x="1886275" y="1454794"/>
            <a:ext cx="1502980" cy="1313794"/>
          </a:xfrm>
          <a:prstGeom prst="ellipse">
            <a:avLst/>
          </a:prstGeom>
          <a:noFill/>
          <a:ln w="28575">
            <a:solidFill>
              <a:srgbClr val="3431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CE1A9-6DD5-4C33-96F3-70F724D1819A}"/>
              </a:ext>
            </a:extLst>
          </p:cNvPr>
          <p:cNvSpPr txBox="1"/>
          <p:nvPr/>
        </p:nvSpPr>
        <p:spPr>
          <a:xfrm>
            <a:off x="1169116" y="5251335"/>
            <a:ext cx="931263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G1, G2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속성을 제외하고 성적 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하위 그룹 학생을 뚜렷하게 구분 짓는 속성은 찾기 어려웠다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그러나 위 그래프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M-job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가지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특기할 만한 속성이라는 것을 발견했다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그래프에서 보이듯 어머니가 교육직 혹은 건강에 관련된 직종에 종사한다면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자녀 중 상위권에 있을 확률이 매우 높은 것으로 나타났다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7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1608388763AE8479BDCEB34C1774C76" ma:contentTypeVersion="0" ma:contentTypeDescription="새 문서를 만듭니다." ma:contentTypeScope="" ma:versionID="e8c09d1b3eee4acdbccac0691cacca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14d362126778c7f312e8cc68782b2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F8645C-1B94-4B9E-B532-976ED54085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2DE034-1260-4E3A-9023-14592FC1EAE5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871977-7D25-4AB6-90D9-0019DE99E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829</Words>
  <Application>Microsoft Office PowerPoint</Application>
  <PresentationFormat>와이드스크린</PresentationFormat>
  <Paragraphs>118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KoPubWorld돋움체 Bold</vt:lpstr>
      <vt:lpstr>맑은 고딕</vt:lpstr>
      <vt:lpstr>Arial</vt:lpstr>
      <vt:lpstr>Wingdings</vt:lpstr>
      <vt:lpstr>Office 테마</vt:lpstr>
      <vt:lpstr>DS 04주차 수업 팀과제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박한솔</dc:creator>
  <cp:lastModifiedBy>박한솔</cp:lastModifiedBy>
  <cp:revision>130</cp:revision>
  <dcterms:created xsi:type="dcterms:W3CDTF">2019-09-10T08:30:12Z</dcterms:created>
  <dcterms:modified xsi:type="dcterms:W3CDTF">2019-09-27T01:47:11Z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0x01010041608388763AE8479BDCEB34C1774C76</vt:lpwstr>
  </property>
</Properties>
</file>