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2" r:id="rId7"/>
    <p:sldId id="258" r:id="rId8"/>
    <p:sldId id="261" r:id="rId9"/>
    <p:sldId id="259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6C580C-6BA0-4A63-AE6D-46B644B7F312}" v="59" dt="2021-07-14T12:52:21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80D86-78F7-4824-B9B3-4952A46C7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BC0863-2B5D-4EC2-BA5F-4A8CD15AE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512C4-4C3D-464C-A5AD-F9B06CC1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89B5-5A2E-4DE4-970E-FF8F18FD2A0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417800-ADD5-4579-AD38-442587DB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12D2B-4414-49B8-A7B6-080F051A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6BA-5F4E-4CCB-BE82-BEDB3F39F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62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DF61B-C443-4F36-BD2E-A2B02530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266DE3-31E0-4312-82AB-EFE6879DC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619A6-87E9-432F-B66B-6881CA47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89B5-5A2E-4DE4-970E-FF8F18FD2A0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162C49-1BF6-497D-953A-CEE9BF50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8AE3C-E3B2-4394-A279-A0451EC5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6BA-5F4E-4CCB-BE82-BEDB3F39F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22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A76E28-EFEC-4AE8-AB32-7BD02ED94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E290E1-5013-45EC-99A1-2E13ED771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0B351-0BDE-4F36-B893-A3D3BE9F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89B5-5A2E-4DE4-970E-FF8F18FD2A0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744D6-9327-4B93-9B5E-6896DBB3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7AF15-D671-4FFA-9762-CD4E7D1C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6BA-5F4E-4CCB-BE82-BEDB3F39F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3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52893-F3DE-4EC7-89DE-8111ADCA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ABE98-FA08-41F3-89F3-375ED2BC9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6944C0-32DA-42E4-9BB6-99F4D737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89B5-5A2E-4DE4-970E-FF8F18FD2A0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E3FC6-A141-488E-A916-5BD6A26A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512D9-4532-4B80-A97E-69DADF14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6BA-5F4E-4CCB-BE82-BEDB3F39F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5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62107-33E2-4D75-9ADB-4EBE5CC0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A7D76-1FA4-40BD-947F-AEA770E85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9497B-2C9E-4A60-BED2-9369230D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89B5-5A2E-4DE4-970E-FF8F18FD2A0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671F38-98D3-4711-8BC3-E0CE597B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C01F8-7993-41B6-979F-30F6DD7F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6BA-5F4E-4CCB-BE82-BEDB3F39F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95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7A0D5-1FFE-4B5E-A5EA-00B4E9A2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3FED1-8A44-48EF-B8A2-0314878DE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DB9AF1-3529-4130-BC51-BFAD01144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D55531-8C71-40C0-A727-51274056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89B5-5A2E-4DE4-970E-FF8F18FD2A0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092DA-5C09-4D5B-A019-4C7722E6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F07E86-9876-4CD2-BB12-7AB6BD17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6BA-5F4E-4CCB-BE82-BEDB3F39F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29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338C8-C811-4D26-80C8-723D9B69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122B38-59AD-454E-AEF1-EA49CC18A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1F5256-54A6-4BB2-BED4-600928646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35EDB1-23C4-42B4-AE96-8B2501269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C0CF9B-DA14-476A-BEC8-90E4366E7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CF3814-61DD-47E4-B6F7-9A30F4D8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89B5-5A2E-4DE4-970E-FF8F18FD2A0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756E53E-BE4F-47B3-B93D-B87C16CB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50837A-B8D7-4950-831D-19312C2C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6BA-5F4E-4CCB-BE82-BEDB3F39F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50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96D1C-3E27-410E-8069-6046ED9C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0DD973-36EF-4EE3-B3FC-6C038E0D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89B5-5A2E-4DE4-970E-FF8F18FD2A0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DA3A8-F83E-46AF-B3BA-CE50F5A5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CCA2A2-D7F6-497E-B287-DD702E83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6BA-5F4E-4CCB-BE82-BEDB3F39F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9DC47F-386C-4A36-9F92-D742248C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89B5-5A2E-4DE4-970E-FF8F18FD2A0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81D047-9597-4168-A85F-BD12CBAD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648E77-878C-470A-8D3C-CC68A07A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6BA-5F4E-4CCB-BE82-BEDB3F39F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69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839B8-E3B0-4CED-B7C5-1736B242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6C901-6E8A-4C14-8D97-A23E7868B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9B4DAF-8201-4016-95CF-45E625FEE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F546B-8C42-4A59-B070-055C3AF8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89B5-5A2E-4DE4-970E-FF8F18FD2A0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DD1933-E23C-495A-9772-DEE095F4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823229-ACDB-4B3F-9BDD-908D3CAF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6BA-5F4E-4CCB-BE82-BEDB3F39F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06C01-7F69-45AC-B0F5-740D05E4A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EC37FE-CA2A-4F54-948F-27C4D0664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16D4EB-2CD4-4C61-9C9D-0FA5953A7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A90C86-8EE9-4B84-96C5-CD732784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89B5-5A2E-4DE4-970E-FF8F18FD2A0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C746E-84D2-43F9-9DE5-D90032B5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1048E3-BA13-4DF0-AD9F-3AAC799C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6E6BA-5F4E-4CCB-BE82-BEDB3F39F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63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6B0A19-366B-451F-AD00-A88F654D1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1F223E-6F79-48AA-BEAA-4D4F62B38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89BCF-7FE8-4211-9435-FB19EE3F9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89B5-5A2E-4DE4-970E-FF8F18FD2A0D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123D0-C2FA-411D-85F8-F96050156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8D3DD-55E1-4A28-93B5-06B7A3864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6E6BA-5F4E-4CCB-BE82-BEDB3F39F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31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D0F96-5841-488A-BD33-ACF0B5AC8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3693"/>
            <a:ext cx="9144000" cy="1036270"/>
          </a:xfrm>
        </p:spPr>
        <p:txBody>
          <a:bodyPr/>
          <a:lstStyle/>
          <a:p>
            <a:r>
              <a:rPr lang="en-US" altLang="ko-KR" dirty="0"/>
              <a:t>Semantic segmentation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CE8BE6-CBAE-4E1D-B0C9-543FD14F69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00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154EF1-7C43-4261-90B6-9190E9AFCFE0}"/>
              </a:ext>
            </a:extLst>
          </p:cNvPr>
          <p:cNvSpPr txBox="1"/>
          <p:nvPr/>
        </p:nvSpPr>
        <p:spPr>
          <a:xfrm>
            <a:off x="1645920" y="5397344"/>
            <a:ext cx="98851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>
                <a:solidFill>
                  <a:srgbClr val="292929"/>
                </a:solidFill>
                <a:effectLst/>
                <a:latin typeface="+mn-ea"/>
              </a:rPr>
              <a:t>픽셀 단위로 이미지를 학습하는 방법</a:t>
            </a:r>
            <a:endParaRPr lang="en-US" altLang="ko-KR" dirty="0">
              <a:solidFill>
                <a:srgbClr val="292929"/>
              </a:solidFill>
              <a:effectLst/>
              <a:latin typeface="+mn-ea"/>
            </a:endParaRPr>
          </a:p>
          <a:p>
            <a:pPr algn="l"/>
            <a:r>
              <a:rPr lang="ko-KR" altLang="en-US" dirty="0">
                <a:solidFill>
                  <a:srgbClr val="292929"/>
                </a:solidFill>
                <a:latin typeface="+mn-ea"/>
              </a:rPr>
              <a:t>사진 전체를 </a:t>
            </a:r>
            <a:r>
              <a:rPr lang="en-US" altLang="ko-KR" dirty="0" err="1">
                <a:solidFill>
                  <a:srgbClr val="292929"/>
                </a:solidFill>
                <a:latin typeface="+mn-ea"/>
              </a:rPr>
              <a:t>Classfication</a:t>
            </a:r>
            <a:r>
              <a:rPr lang="en-US" altLang="ko-KR" dirty="0">
                <a:solidFill>
                  <a:srgbClr val="292929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292929"/>
                </a:solidFill>
                <a:latin typeface="+mn-ea"/>
              </a:rPr>
              <a:t>하는 것에서 나아가 사진 내에서 각 객체</a:t>
            </a:r>
            <a:r>
              <a:rPr lang="en-US" altLang="ko-KR" dirty="0">
                <a:solidFill>
                  <a:srgbClr val="292929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rgbClr val="292929"/>
                </a:solidFill>
                <a:latin typeface="+mn-ea"/>
              </a:rPr>
              <a:t>픽셀을 구분한다</a:t>
            </a:r>
            <a:r>
              <a:rPr lang="en-US" altLang="ko-KR" dirty="0">
                <a:solidFill>
                  <a:srgbClr val="292929"/>
                </a:solidFill>
                <a:latin typeface="+mn-ea"/>
              </a:rPr>
              <a:t>.</a:t>
            </a:r>
            <a:endParaRPr lang="en-US" altLang="ko-KR" dirty="0">
              <a:solidFill>
                <a:srgbClr val="292929"/>
              </a:solidFill>
              <a:effectLst/>
              <a:latin typeface="+mn-ea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F875257-6C63-47D5-ACB6-3A9562DDD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618" y="328133"/>
            <a:ext cx="9144000" cy="1036270"/>
          </a:xfrm>
        </p:spPr>
        <p:txBody>
          <a:bodyPr/>
          <a:lstStyle/>
          <a:p>
            <a:r>
              <a:rPr lang="en-US" altLang="ko-KR" dirty="0"/>
              <a:t>Semantic segmentation</a:t>
            </a:r>
            <a:endParaRPr lang="ko-KR" altLang="en-US" dirty="0"/>
          </a:p>
        </p:txBody>
      </p:sp>
      <p:pic>
        <p:nvPicPr>
          <p:cNvPr id="2050" name="Picture 2" descr="텍스트이(가) 표시된 사진&#10;&#10;자동 생성된 설명">
            <a:extLst>
              <a:ext uri="{FF2B5EF4-FFF2-40B4-BE49-F238E27FC236}">
                <a16:creationId xmlns:a16="http://schemas.microsoft.com/office/drawing/2014/main" id="{3BCEE18C-F347-4836-99CB-BCB6C0548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5300"/>
            <a:ext cx="12192000" cy="33274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1D28CD-F8E3-4C63-B5FB-6658E2EBF4B6}"/>
              </a:ext>
            </a:extLst>
          </p:cNvPr>
          <p:cNvSpPr txBox="1"/>
          <p:nvPr/>
        </p:nvSpPr>
        <p:spPr>
          <a:xfrm>
            <a:off x="2550694" y="6163653"/>
            <a:ext cx="9885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292929"/>
                </a:solidFill>
                <a:effectLst/>
                <a:latin typeface="+mn-ea"/>
              </a:rPr>
              <a:t>-&gt; </a:t>
            </a:r>
            <a:r>
              <a:rPr lang="ko-KR" altLang="en-US" dirty="0">
                <a:solidFill>
                  <a:srgbClr val="292929"/>
                </a:solidFill>
                <a:effectLst/>
                <a:latin typeface="+mn-ea"/>
              </a:rPr>
              <a:t>사진 속의 </a:t>
            </a:r>
            <a:r>
              <a:rPr lang="en-US" altLang="ko-KR" dirty="0">
                <a:solidFill>
                  <a:srgbClr val="292929"/>
                </a:solidFill>
                <a:effectLst/>
                <a:latin typeface="+mn-ea"/>
              </a:rPr>
              <a:t>‘</a:t>
            </a:r>
            <a:r>
              <a:rPr lang="ko-KR" altLang="en-US" dirty="0">
                <a:solidFill>
                  <a:srgbClr val="292929"/>
                </a:solidFill>
                <a:effectLst/>
                <a:latin typeface="+mn-ea"/>
              </a:rPr>
              <a:t>옷</a:t>
            </a:r>
            <a:r>
              <a:rPr lang="en-US" altLang="ko-KR" dirty="0">
                <a:solidFill>
                  <a:srgbClr val="292929"/>
                </a:solidFill>
                <a:effectLst/>
                <a:latin typeface="+mn-ea"/>
              </a:rPr>
              <a:t>‘ </a:t>
            </a:r>
            <a:r>
              <a:rPr lang="ko-KR" altLang="en-US" dirty="0">
                <a:solidFill>
                  <a:srgbClr val="292929"/>
                </a:solidFill>
                <a:effectLst/>
                <a:latin typeface="+mn-ea"/>
              </a:rPr>
              <a:t>을 추출하기 적합한 방법</a:t>
            </a:r>
            <a:endParaRPr lang="en-US" altLang="ko-KR" dirty="0">
              <a:solidFill>
                <a:srgbClr val="292929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672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E9AFA7-8E67-4CD8-9921-0EA492F8A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2" y="2375488"/>
            <a:ext cx="7267575" cy="2556852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154EF1-7C43-4261-90B6-9190E9AFCFE0}"/>
              </a:ext>
            </a:extLst>
          </p:cNvPr>
          <p:cNvSpPr txBox="1"/>
          <p:nvPr/>
        </p:nvSpPr>
        <p:spPr>
          <a:xfrm>
            <a:off x="2608447" y="5079278"/>
            <a:ext cx="98851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>
                <a:solidFill>
                  <a:srgbClr val="292929"/>
                </a:solidFill>
                <a:effectLst/>
                <a:latin typeface="+mn-ea"/>
              </a:rPr>
              <a:t>입력</a:t>
            </a:r>
            <a:r>
              <a:rPr lang="en-US" altLang="ko-KR" dirty="0">
                <a:solidFill>
                  <a:srgbClr val="292929"/>
                </a:solidFill>
                <a:effectLst/>
                <a:latin typeface="+mn-ea"/>
              </a:rPr>
              <a:t>: RGB </a:t>
            </a:r>
            <a:r>
              <a:rPr lang="en-US" altLang="ko-KR" dirty="0">
                <a:solidFill>
                  <a:srgbClr val="292929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rgbClr val="292929"/>
                </a:solidFill>
                <a:latin typeface="+mn-ea"/>
              </a:rPr>
              <a:t>이미지</a:t>
            </a:r>
            <a:r>
              <a:rPr lang="en-US" altLang="ko-KR" dirty="0">
                <a:solidFill>
                  <a:srgbClr val="292929"/>
                </a:solidFill>
                <a:latin typeface="+mn-ea"/>
              </a:rPr>
              <a:t>(3</a:t>
            </a:r>
            <a:r>
              <a:rPr lang="ko-KR" altLang="en-US" dirty="0">
                <a:solidFill>
                  <a:srgbClr val="292929"/>
                </a:solidFill>
                <a:latin typeface="+mn-ea"/>
              </a:rPr>
              <a:t>채널</a:t>
            </a:r>
            <a:r>
              <a:rPr lang="en-US" altLang="ko-KR" dirty="0">
                <a:solidFill>
                  <a:srgbClr val="292929"/>
                </a:solidFill>
                <a:latin typeface="+mn-ea"/>
              </a:rPr>
              <a:t>,</a:t>
            </a:r>
            <a:r>
              <a:rPr lang="en-US" altLang="ko-KR" dirty="0" err="1">
                <a:solidFill>
                  <a:srgbClr val="292929"/>
                </a:solidFill>
                <a:latin typeface="+mn-ea"/>
              </a:rPr>
              <a:t>height,width</a:t>
            </a:r>
            <a:r>
              <a:rPr lang="en-US" altLang="ko-KR" dirty="0">
                <a:solidFill>
                  <a:srgbClr val="292929"/>
                </a:solidFill>
                <a:latin typeface="+mn-ea"/>
              </a:rPr>
              <a:t>) or </a:t>
            </a:r>
            <a:r>
              <a:rPr lang="ko-KR" altLang="en-US" dirty="0">
                <a:solidFill>
                  <a:srgbClr val="292929"/>
                </a:solidFill>
                <a:latin typeface="+mn-ea"/>
              </a:rPr>
              <a:t>흑백 이미지</a:t>
            </a:r>
            <a:r>
              <a:rPr lang="en-US" altLang="ko-KR" dirty="0">
                <a:solidFill>
                  <a:srgbClr val="292929"/>
                </a:solidFill>
                <a:latin typeface="+mn-ea"/>
              </a:rPr>
              <a:t>(1</a:t>
            </a:r>
            <a:r>
              <a:rPr lang="ko-KR" altLang="en-US" dirty="0">
                <a:solidFill>
                  <a:srgbClr val="292929"/>
                </a:solidFill>
                <a:latin typeface="+mn-ea"/>
              </a:rPr>
              <a:t>채널</a:t>
            </a:r>
            <a:r>
              <a:rPr lang="en-US" altLang="ko-KR" dirty="0">
                <a:solidFill>
                  <a:srgbClr val="292929"/>
                </a:solidFill>
                <a:latin typeface="+mn-ea"/>
              </a:rPr>
              <a:t>,</a:t>
            </a:r>
            <a:r>
              <a:rPr lang="en-US" altLang="ko-KR" dirty="0" err="1">
                <a:solidFill>
                  <a:srgbClr val="292929"/>
                </a:solidFill>
                <a:latin typeface="+mn-ea"/>
              </a:rPr>
              <a:t>h,w</a:t>
            </a:r>
            <a:r>
              <a:rPr lang="en-US" altLang="ko-KR" dirty="0">
                <a:solidFill>
                  <a:srgbClr val="292929"/>
                </a:solidFill>
                <a:latin typeface="+mn-ea"/>
              </a:rPr>
              <a:t>)</a:t>
            </a:r>
          </a:p>
          <a:p>
            <a:pPr algn="l"/>
            <a:endParaRPr lang="en-US" altLang="ko-KR" dirty="0">
              <a:solidFill>
                <a:srgbClr val="292929"/>
              </a:solidFill>
              <a:latin typeface="+mn-ea"/>
            </a:endParaRPr>
          </a:p>
          <a:p>
            <a:pPr algn="l"/>
            <a:r>
              <a:rPr lang="ko-KR" altLang="en-US" dirty="0">
                <a:solidFill>
                  <a:srgbClr val="292929"/>
                </a:solidFill>
                <a:latin typeface="+mn-ea"/>
              </a:rPr>
              <a:t>출력</a:t>
            </a:r>
            <a:r>
              <a:rPr lang="en-US" altLang="ko-KR" dirty="0">
                <a:solidFill>
                  <a:srgbClr val="292929"/>
                </a:solidFill>
                <a:effectLst/>
                <a:latin typeface="+mn-ea"/>
              </a:rPr>
              <a:t>: </a:t>
            </a:r>
            <a:r>
              <a:rPr lang="ko-KR" altLang="en-US" dirty="0">
                <a:solidFill>
                  <a:srgbClr val="292929"/>
                </a:solidFill>
                <a:effectLst/>
                <a:latin typeface="+mn-ea"/>
              </a:rPr>
              <a:t>각 픽셀이 어느 </a:t>
            </a:r>
            <a:r>
              <a:rPr lang="en-US" altLang="ko-KR" dirty="0">
                <a:solidFill>
                  <a:srgbClr val="292929"/>
                </a:solidFill>
                <a:effectLst/>
                <a:latin typeface="+mn-ea"/>
              </a:rPr>
              <a:t>class </a:t>
            </a:r>
            <a:r>
              <a:rPr lang="ko-KR" altLang="en-US" dirty="0">
                <a:solidFill>
                  <a:srgbClr val="292929"/>
                </a:solidFill>
                <a:effectLst/>
                <a:latin typeface="+mn-ea"/>
              </a:rPr>
              <a:t>에 속하는지 나타내는 </a:t>
            </a:r>
            <a:r>
              <a:rPr lang="en-US" altLang="ko-KR" dirty="0">
                <a:solidFill>
                  <a:srgbClr val="292929"/>
                </a:solidFill>
                <a:effectLst/>
                <a:latin typeface="+mn-ea"/>
              </a:rPr>
              <a:t>map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F875257-6C63-47D5-ACB6-3A9562DDD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618" y="328133"/>
            <a:ext cx="9144000" cy="1036270"/>
          </a:xfrm>
        </p:spPr>
        <p:txBody>
          <a:bodyPr/>
          <a:lstStyle/>
          <a:p>
            <a:r>
              <a:rPr lang="en-US" altLang="ko-KR" dirty="0"/>
              <a:t>Semantic segmentation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52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154EF1-7C43-4261-90B6-9190E9AFCFE0}"/>
              </a:ext>
            </a:extLst>
          </p:cNvPr>
          <p:cNvSpPr txBox="1"/>
          <p:nvPr/>
        </p:nvSpPr>
        <p:spPr>
          <a:xfrm>
            <a:off x="3443706" y="5409068"/>
            <a:ext cx="9885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>
                <a:solidFill>
                  <a:srgbClr val="292929"/>
                </a:solidFill>
                <a:effectLst/>
                <a:latin typeface="+mn-ea"/>
              </a:rPr>
              <a:t>유저가 업로드한 사진에서 옷 픽셀만을 추출</a:t>
            </a:r>
            <a:endParaRPr lang="en-US" altLang="ko-KR" dirty="0">
              <a:solidFill>
                <a:srgbClr val="292929"/>
              </a:solidFill>
              <a:effectLst/>
              <a:latin typeface="+mn-ea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6F5E2C8-0E35-49AC-BC07-1EFB683CB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618" y="328133"/>
            <a:ext cx="9144000" cy="1036270"/>
          </a:xfrm>
        </p:spPr>
        <p:txBody>
          <a:bodyPr/>
          <a:lstStyle/>
          <a:p>
            <a:r>
              <a:rPr lang="ko-KR" altLang="en-US" dirty="0"/>
              <a:t>적용 방식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727728-E28E-43B0-B384-89FDDDEC5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123"/>
          <a:stretch/>
        </p:blipFill>
        <p:spPr>
          <a:xfrm>
            <a:off x="2560661" y="1767378"/>
            <a:ext cx="2980817" cy="33329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B77023-2927-4E00-91ED-6810A6174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27" r="34296"/>
          <a:stretch/>
        </p:blipFill>
        <p:spPr>
          <a:xfrm>
            <a:off x="6868160" y="1767379"/>
            <a:ext cx="2915920" cy="3260378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C4E10D9-1CF0-43A3-B3AA-E6C6546382EF}"/>
              </a:ext>
            </a:extLst>
          </p:cNvPr>
          <p:cNvSpPr/>
          <p:nvPr/>
        </p:nvSpPr>
        <p:spPr>
          <a:xfrm>
            <a:off x="5618480" y="3072020"/>
            <a:ext cx="1341120" cy="605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56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154EF1-7C43-4261-90B6-9190E9AFCFE0}"/>
              </a:ext>
            </a:extLst>
          </p:cNvPr>
          <p:cNvSpPr txBox="1"/>
          <p:nvPr/>
        </p:nvSpPr>
        <p:spPr>
          <a:xfrm>
            <a:off x="2560661" y="5385537"/>
            <a:ext cx="98851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292929"/>
                </a:solidFill>
                <a:latin typeface="+mn-ea"/>
              </a:rPr>
              <a:t>One-hot</a:t>
            </a:r>
            <a:r>
              <a:rPr lang="ko-KR" altLang="en-US" dirty="0">
                <a:solidFill>
                  <a:srgbClr val="292929"/>
                </a:solidFill>
                <a:latin typeface="+mn-ea"/>
              </a:rPr>
              <a:t> </a:t>
            </a:r>
            <a:r>
              <a:rPr lang="en-US" altLang="ko-KR" dirty="0">
                <a:solidFill>
                  <a:srgbClr val="292929"/>
                </a:solidFill>
                <a:latin typeface="+mn-ea"/>
              </a:rPr>
              <a:t>encoding: cloth/background </a:t>
            </a:r>
            <a:r>
              <a:rPr lang="ko-KR" altLang="en-US" dirty="0">
                <a:solidFill>
                  <a:srgbClr val="292929"/>
                </a:solidFill>
                <a:latin typeface="+mn-ea"/>
              </a:rPr>
              <a:t>채널로 나누어 해당 픽셀에 </a:t>
            </a:r>
            <a:r>
              <a:rPr lang="en-US" altLang="ko-KR" dirty="0">
                <a:solidFill>
                  <a:srgbClr val="292929"/>
                </a:solidFill>
                <a:latin typeface="+mn-ea"/>
              </a:rPr>
              <a:t>1</a:t>
            </a:r>
            <a:r>
              <a:rPr lang="ko-KR" altLang="en-US" dirty="0">
                <a:solidFill>
                  <a:srgbClr val="292929"/>
                </a:solidFill>
                <a:latin typeface="+mn-ea"/>
              </a:rPr>
              <a:t>값 부여</a:t>
            </a:r>
            <a:endParaRPr lang="en-US" altLang="ko-KR" dirty="0">
              <a:solidFill>
                <a:srgbClr val="292929"/>
              </a:solidFill>
              <a:latin typeface="+mn-ea"/>
            </a:endParaRPr>
          </a:p>
          <a:p>
            <a:pPr algn="l"/>
            <a:r>
              <a:rPr lang="en-US" altLang="ko-KR" dirty="0">
                <a:solidFill>
                  <a:srgbClr val="292929"/>
                </a:solidFill>
                <a:latin typeface="+mn-ea"/>
              </a:rPr>
              <a:t>-&gt;cloth</a:t>
            </a:r>
            <a:r>
              <a:rPr lang="ko-KR" altLang="en-US" dirty="0">
                <a:solidFill>
                  <a:srgbClr val="292929"/>
                </a:solidFill>
                <a:latin typeface="+mn-ea"/>
              </a:rPr>
              <a:t> 채널의 픽셀만 추출</a:t>
            </a:r>
            <a:r>
              <a:rPr lang="en-US" altLang="ko-KR" dirty="0">
                <a:solidFill>
                  <a:srgbClr val="292929"/>
                </a:solidFill>
                <a:latin typeface="+mn-ea"/>
              </a:rPr>
              <a:t> </a:t>
            </a:r>
            <a:endParaRPr lang="en-US" altLang="ko-KR" dirty="0">
              <a:solidFill>
                <a:srgbClr val="292929"/>
              </a:solidFill>
              <a:effectLst/>
              <a:latin typeface="+mn-ea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6F5E2C8-0E35-49AC-BC07-1EFB683CB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618" y="328133"/>
            <a:ext cx="9144000" cy="1036270"/>
          </a:xfrm>
        </p:spPr>
        <p:txBody>
          <a:bodyPr/>
          <a:lstStyle/>
          <a:p>
            <a:r>
              <a:rPr lang="ko-KR" altLang="en-US" dirty="0"/>
              <a:t>적용 방식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727728-E28E-43B0-B384-89FDDDEC5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123"/>
          <a:stretch/>
        </p:blipFill>
        <p:spPr>
          <a:xfrm>
            <a:off x="2560661" y="1767378"/>
            <a:ext cx="2980817" cy="33329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B77023-2927-4E00-91ED-6810A6174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27" r="34296"/>
          <a:stretch/>
        </p:blipFill>
        <p:spPr>
          <a:xfrm>
            <a:off x="6868160" y="1767379"/>
            <a:ext cx="2915920" cy="3260378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C4E10D9-1CF0-43A3-B3AA-E6C6546382EF}"/>
              </a:ext>
            </a:extLst>
          </p:cNvPr>
          <p:cNvSpPr/>
          <p:nvPr/>
        </p:nvSpPr>
        <p:spPr>
          <a:xfrm>
            <a:off x="5618480" y="3072020"/>
            <a:ext cx="1341120" cy="6059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6F5E2C8-0E35-49AC-BC07-1EFB683CB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618" y="328133"/>
            <a:ext cx="9144000" cy="1036270"/>
          </a:xfrm>
        </p:spPr>
        <p:txBody>
          <a:bodyPr/>
          <a:lstStyle/>
          <a:p>
            <a:r>
              <a:rPr lang="ko-KR" altLang="en-US" dirty="0"/>
              <a:t>고려 사항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C0077-40CF-450D-9938-36FD4B9D44F5}"/>
              </a:ext>
            </a:extLst>
          </p:cNvPr>
          <p:cNvSpPr txBox="1"/>
          <p:nvPr/>
        </p:nvSpPr>
        <p:spPr>
          <a:xfrm>
            <a:off x="1391651" y="2717350"/>
            <a:ext cx="101201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모든 픽셀을 사용해야 함</a:t>
            </a:r>
            <a:endParaRPr lang="en-US" altLang="ko-KR" dirty="0"/>
          </a:p>
          <a:p>
            <a:r>
              <a:rPr lang="en-US" altLang="ko-KR" dirty="0"/>
              <a:t>	-&gt;Parameter </a:t>
            </a:r>
            <a:r>
              <a:rPr lang="ko-KR" altLang="en-US" dirty="0"/>
              <a:t>개수</a:t>
            </a:r>
            <a:r>
              <a:rPr lang="en-US" altLang="ko-KR" dirty="0"/>
              <a:t>, </a:t>
            </a:r>
            <a:r>
              <a:rPr lang="ko-KR" altLang="en-US" dirty="0"/>
              <a:t>차원을 줄이게 되면 각 픽셀에 대한 정보 잃을 수도</a:t>
            </a:r>
            <a:endParaRPr lang="en-US" altLang="ko-KR" dirty="0"/>
          </a:p>
          <a:p>
            <a:r>
              <a:rPr lang="en-US" altLang="ko-KR" dirty="0"/>
              <a:t>	-&gt;</a:t>
            </a:r>
            <a:r>
              <a:rPr lang="ko-KR" altLang="en-US" dirty="0"/>
              <a:t>특히 </a:t>
            </a:r>
            <a:r>
              <a:rPr lang="en-US" altLang="ko-KR" dirty="0"/>
              <a:t>VGG </a:t>
            </a:r>
            <a:r>
              <a:rPr lang="ko-KR" altLang="en-US" dirty="0"/>
              <a:t>같은 </a:t>
            </a:r>
            <a:r>
              <a:rPr lang="en-US" altLang="ko-KR" dirty="0"/>
              <a:t>Classification </a:t>
            </a:r>
            <a:r>
              <a:rPr lang="ko-KR" altLang="en-US" dirty="0"/>
              <a:t>모델은 </a:t>
            </a:r>
            <a:r>
              <a:rPr lang="en-US" altLang="ko-KR" dirty="0"/>
              <a:t>FC layer</a:t>
            </a:r>
            <a:r>
              <a:rPr lang="ko-KR" altLang="en-US" dirty="0"/>
              <a:t>에서 위치정보 잃게 됨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메모리</a:t>
            </a:r>
            <a:r>
              <a:rPr lang="en-US" altLang="ko-KR" dirty="0"/>
              <a:t>/</a:t>
            </a:r>
            <a:r>
              <a:rPr lang="ko-KR" altLang="en-US" dirty="0"/>
              <a:t>시간</a:t>
            </a:r>
            <a:endParaRPr lang="en-US" altLang="ko-KR" dirty="0"/>
          </a:p>
          <a:p>
            <a:r>
              <a:rPr lang="en-US" altLang="ko-KR" dirty="0"/>
              <a:t>	-&gt;</a:t>
            </a:r>
            <a:r>
              <a:rPr lang="ko-KR" altLang="en-US" dirty="0"/>
              <a:t>정보 보존을 위해 모든 층에서 </a:t>
            </a:r>
            <a:r>
              <a:rPr lang="en-US" altLang="ko-KR" dirty="0"/>
              <a:t>Stride, padding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인</a:t>
            </a:r>
            <a:r>
              <a:rPr lang="en-US" altLang="ko-KR" dirty="0"/>
              <a:t> Convolution</a:t>
            </a:r>
            <a:r>
              <a:rPr lang="ko-KR" altLang="en-US" dirty="0"/>
              <a:t>을 진행하게 되면</a:t>
            </a:r>
            <a:r>
              <a:rPr lang="en-US" altLang="ko-KR" dirty="0"/>
              <a:t>	   </a:t>
            </a:r>
            <a:r>
              <a:rPr lang="ko-KR" altLang="en-US" dirty="0"/>
              <a:t>자원 낭비 심함</a:t>
            </a:r>
            <a:endParaRPr lang="en-US" altLang="ko-KR" dirty="0"/>
          </a:p>
          <a:p>
            <a:r>
              <a:rPr lang="en-US" altLang="ko-KR" dirty="0"/>
              <a:t>	-&gt;Parameter</a:t>
            </a:r>
            <a:r>
              <a:rPr lang="ko-KR" altLang="en-US" dirty="0"/>
              <a:t>를 적당히 압축하여 전달하고</a:t>
            </a:r>
            <a:r>
              <a:rPr lang="en-US" altLang="ko-KR" dirty="0"/>
              <a:t>, </a:t>
            </a:r>
            <a:r>
              <a:rPr lang="ko-KR" altLang="en-US" dirty="0"/>
              <a:t>차후 복원하여 위치 정보 보존 필요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DA580-9CB2-4772-9697-777499976D0E}"/>
              </a:ext>
            </a:extLst>
          </p:cNvPr>
          <p:cNvSpPr txBox="1"/>
          <p:nvPr/>
        </p:nvSpPr>
        <p:spPr>
          <a:xfrm>
            <a:off x="3653588" y="5639957"/>
            <a:ext cx="10120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-&gt;</a:t>
            </a:r>
            <a:r>
              <a:rPr lang="en-US" altLang="ko-KR" dirty="0" err="1"/>
              <a:t>FCN,Segnet,Unet,Deeplab</a:t>
            </a:r>
            <a:r>
              <a:rPr lang="en-US" altLang="ko-KR" dirty="0"/>
              <a:t> </a:t>
            </a:r>
            <a:r>
              <a:rPr lang="ko-KR" altLang="en-US" dirty="0"/>
              <a:t>등의 모델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481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6F5E2C8-0E35-49AC-BC07-1EFB683CB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618" y="328133"/>
            <a:ext cx="9144000" cy="1036270"/>
          </a:xfrm>
        </p:spPr>
        <p:txBody>
          <a:bodyPr/>
          <a:lstStyle/>
          <a:p>
            <a:r>
              <a:rPr lang="ko-KR" altLang="en-US" dirty="0"/>
              <a:t>후보 방식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C0077-40CF-450D-9938-36FD4B9D44F5}"/>
              </a:ext>
            </a:extLst>
          </p:cNvPr>
          <p:cNvSpPr txBox="1"/>
          <p:nvPr/>
        </p:nvSpPr>
        <p:spPr>
          <a:xfrm>
            <a:off x="1507155" y="2033957"/>
            <a:ext cx="10052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필요한가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444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0C5C524DACAA448921A85E908B150FF" ma:contentTypeVersion="2" ma:contentTypeDescription="새 문서를 만듭니다." ma:contentTypeScope="" ma:versionID="dc9e3cdcb14ef8ff87a496278d2ddabb">
  <xsd:schema xmlns:xsd="http://www.w3.org/2001/XMLSchema" xmlns:xs="http://www.w3.org/2001/XMLSchema" xmlns:p="http://schemas.microsoft.com/office/2006/metadata/properties" xmlns:ns3="e36b42b0-a753-4c11-b9f8-32429528074b" targetNamespace="http://schemas.microsoft.com/office/2006/metadata/properties" ma:root="true" ma:fieldsID="da0b24e6453930f6f38b346c41158f7d" ns3:_="">
    <xsd:import namespace="e36b42b0-a753-4c11-b9f8-32429528074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6b42b0-a753-4c11-b9f8-3242952807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1A7FCD-D384-480F-B44C-CC6BF87B3395}">
  <ds:schemaRefs>
    <ds:schemaRef ds:uri="http://schemas.microsoft.com/office/2006/documentManagement/types"/>
    <ds:schemaRef ds:uri="e36b42b0-a753-4c11-b9f8-32429528074b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7DAD59D-A144-4DBB-8433-6B6431918C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3B5A25-3930-4110-8510-DECB2444FC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6b42b0-a753-4c11-b9f8-3242952807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185</Words>
  <Application>Microsoft Office PowerPoint</Application>
  <PresentationFormat>와이드스크린</PresentationFormat>
  <Paragraphs>24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Semantic segmentation</vt:lpstr>
      <vt:lpstr>Semantic segmentation</vt:lpstr>
      <vt:lpstr>Semantic segmentation</vt:lpstr>
      <vt:lpstr>적용 방식</vt:lpstr>
      <vt:lpstr>적용 방식</vt:lpstr>
      <vt:lpstr>고려 사항</vt:lpstr>
      <vt:lpstr>후보 방식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segmentation</dc:title>
  <dc:creator>sju0924@office.khu.ac.kr</dc:creator>
  <cp:lastModifiedBy>손지언</cp:lastModifiedBy>
  <cp:revision>2</cp:revision>
  <dcterms:created xsi:type="dcterms:W3CDTF">2021-07-14T09:10:22Z</dcterms:created>
  <dcterms:modified xsi:type="dcterms:W3CDTF">2021-07-14T12:54:00Z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0x01010090C5C524DACAA448921A85E908B150FF</vt:lpwstr>
  </property>
</Properties>
</file>